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3/28/2024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3/28/2024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3/28/2024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3/28/2024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6005-C857-3AF6-DB1C-AB3804E9DE64}"/>
              </a:ext>
            </a:extLst>
          </p:cNvPr>
          <p:cNvSpPr>
            <a:spLocks noGrp="1"/>
          </p:cNvSpPr>
          <p:nvPr>
            <p:ph type="ctrTitle"/>
          </p:nvPr>
        </p:nvSpPr>
        <p:spPr/>
        <p:txBody>
          <a:bodyPr/>
          <a:lstStyle/>
          <a:p>
            <a:r>
              <a:rPr lang="en-IN" dirty="0"/>
              <a:t>Hand Written Model Using GAN</a:t>
            </a:r>
          </a:p>
        </p:txBody>
      </p:sp>
      <p:sp>
        <p:nvSpPr>
          <p:cNvPr id="3" name="Subtitle 2">
            <a:extLst>
              <a:ext uri="{FF2B5EF4-FFF2-40B4-BE49-F238E27FC236}">
                <a16:creationId xmlns:a16="http://schemas.microsoft.com/office/drawing/2014/main" id="{9E3FAD3F-B944-140B-BA0B-6AAD954ECC64}"/>
              </a:ext>
            </a:extLst>
          </p:cNvPr>
          <p:cNvSpPr>
            <a:spLocks noGrp="1"/>
          </p:cNvSpPr>
          <p:nvPr>
            <p:ph type="subTitle" idx="1"/>
          </p:nvPr>
        </p:nvSpPr>
        <p:spPr>
          <a:xfrm>
            <a:off x="200400" y="4985879"/>
            <a:ext cx="11991599" cy="1872121"/>
          </a:xfrm>
        </p:spPr>
        <p:txBody>
          <a:bodyPr>
            <a:noAutofit/>
          </a:bodyPr>
          <a:lstStyle/>
          <a:p>
            <a:r>
              <a:rPr lang="en-IN" sz="1200" dirty="0"/>
              <a:t>Done by,</a:t>
            </a:r>
          </a:p>
          <a:p>
            <a:r>
              <a:rPr lang="en-IN" sz="1200" dirty="0"/>
              <a:t>	Dinesh S</a:t>
            </a:r>
          </a:p>
          <a:p>
            <a:r>
              <a:rPr lang="en-IN" sz="1200" dirty="0"/>
              <a:t>	210921205013</a:t>
            </a:r>
          </a:p>
          <a:p>
            <a:r>
              <a:rPr lang="en-IN" sz="1200" dirty="0"/>
              <a:t>	IT 3rd Year</a:t>
            </a:r>
          </a:p>
          <a:p>
            <a:r>
              <a:rPr lang="en-IN" sz="1200" dirty="0"/>
              <a:t>	Loyola Institute of Technology</a:t>
            </a:r>
          </a:p>
          <a:p>
            <a:r>
              <a:rPr lang="en-IN" sz="1200" dirty="0"/>
              <a:t>	</a:t>
            </a:r>
            <a:r>
              <a:rPr lang="en-IN" sz="1200" dirty="0" err="1"/>
              <a:t>Palanchur</a:t>
            </a:r>
            <a:r>
              <a:rPr lang="en-IN" sz="1200" dirty="0"/>
              <a:t> , Chennai-123</a:t>
            </a:r>
          </a:p>
        </p:txBody>
      </p:sp>
    </p:spTree>
    <p:extLst>
      <p:ext uri="{BB962C8B-B14F-4D97-AF65-F5344CB8AC3E}">
        <p14:creationId xmlns:p14="http://schemas.microsoft.com/office/powerpoint/2010/main" val="1368433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53B6-814F-E24A-E4EA-701F7DC76B0A}"/>
              </a:ext>
            </a:extLst>
          </p:cNvPr>
          <p:cNvSpPr>
            <a:spLocks noGrp="1"/>
          </p:cNvSpPr>
          <p:nvPr>
            <p:ph type="title"/>
          </p:nvPr>
        </p:nvSpPr>
        <p:spPr/>
        <p:txBody>
          <a:bodyPr/>
          <a:lstStyle/>
          <a:p>
            <a:r>
              <a:rPr lang="en-IN" dirty="0"/>
              <a:t>ALGORITHM </a:t>
            </a:r>
          </a:p>
        </p:txBody>
      </p:sp>
      <p:sp>
        <p:nvSpPr>
          <p:cNvPr id="3" name="Content Placeholder 2">
            <a:extLst>
              <a:ext uri="{FF2B5EF4-FFF2-40B4-BE49-F238E27FC236}">
                <a16:creationId xmlns:a16="http://schemas.microsoft.com/office/drawing/2014/main" id="{40318177-DDF0-FD9C-6DEF-A77876E765F5}"/>
              </a:ext>
            </a:extLst>
          </p:cNvPr>
          <p:cNvSpPr>
            <a:spLocks noGrp="1"/>
          </p:cNvSpPr>
          <p:nvPr>
            <p:ph idx="1"/>
          </p:nvPr>
        </p:nvSpPr>
        <p:spPr>
          <a:xfrm>
            <a:off x="513347" y="2261937"/>
            <a:ext cx="10859939" cy="4347411"/>
          </a:xfrm>
        </p:spPr>
        <p:txBody>
          <a:bodyPr>
            <a:noAutofit/>
          </a:bodyPr>
          <a:lstStyle/>
          <a:p>
            <a:pPr marL="0" indent="0" algn="l">
              <a:buNone/>
            </a:pPr>
            <a:endParaRPr lang="en-US" sz="1400" b="0" i="0" dirty="0">
              <a:effectLst/>
            </a:endParaRPr>
          </a:p>
          <a:p>
            <a:pPr lvl="1">
              <a:buFont typeface="Wingdings" panose="05000000000000000000" pitchFamily="2" charset="2"/>
              <a:buChar char="Ø"/>
            </a:pPr>
            <a:r>
              <a:rPr lang="en-US" sz="1400" b="1" i="0" dirty="0">
                <a:effectLst/>
              </a:rPr>
              <a:t>Initialization</a:t>
            </a:r>
            <a:r>
              <a:rPr lang="en-US" sz="1400" b="0" i="0" dirty="0">
                <a:effectLst/>
              </a:rPr>
              <a:t>:</a:t>
            </a:r>
          </a:p>
          <a:p>
            <a:pPr lvl="2">
              <a:buFont typeface="Wingdings" panose="05000000000000000000" pitchFamily="2" charset="2"/>
              <a:buChar char="Ø"/>
            </a:pPr>
            <a:r>
              <a:rPr lang="en-US" b="0" i="0" dirty="0">
                <a:effectLst/>
              </a:rPr>
              <a:t>Initialize the generator and discriminator networks with random weights.</a:t>
            </a:r>
          </a:p>
          <a:p>
            <a:pPr lvl="1">
              <a:buFont typeface="Wingdings" panose="05000000000000000000" pitchFamily="2" charset="2"/>
              <a:buChar char="Ø"/>
            </a:pPr>
            <a:r>
              <a:rPr lang="en-US" sz="1400" b="1" i="0" dirty="0">
                <a:effectLst/>
              </a:rPr>
              <a:t>Training Loop</a:t>
            </a:r>
            <a:r>
              <a:rPr lang="en-US" sz="1400" b="0" i="0" dirty="0">
                <a:effectLst/>
              </a:rPr>
              <a:t>:</a:t>
            </a:r>
          </a:p>
          <a:p>
            <a:pPr lvl="2">
              <a:buFont typeface="Wingdings" panose="05000000000000000000" pitchFamily="2" charset="2"/>
              <a:buChar char="Ø"/>
            </a:pPr>
            <a:r>
              <a:rPr lang="en-US" b="0" i="0" dirty="0">
                <a:effectLst/>
              </a:rPr>
              <a:t>For a fixed number of epochs or until convergence:</a:t>
            </a:r>
          </a:p>
          <a:p>
            <a:pPr lvl="3">
              <a:buFont typeface="Wingdings" panose="05000000000000000000" pitchFamily="2" charset="2"/>
              <a:buChar char="Ø"/>
            </a:pPr>
            <a:r>
              <a:rPr lang="en-US" sz="1400" b="0" i="0" dirty="0">
                <a:effectLst/>
              </a:rPr>
              <a:t>Sample a batch of real handwritten text images from the dataset.</a:t>
            </a:r>
          </a:p>
          <a:p>
            <a:pPr lvl="3">
              <a:buFont typeface="Wingdings" panose="05000000000000000000" pitchFamily="2" charset="2"/>
              <a:buChar char="Ø"/>
            </a:pPr>
            <a:r>
              <a:rPr lang="en-US" sz="1400" b="0" i="0" dirty="0">
                <a:effectLst/>
              </a:rPr>
              <a:t>Generate a batch of fake handwritten text images using the generator network from random noise vectors.</a:t>
            </a:r>
          </a:p>
          <a:p>
            <a:pPr lvl="3">
              <a:buFont typeface="Wingdings" panose="05000000000000000000" pitchFamily="2" charset="2"/>
              <a:buChar char="Ø"/>
            </a:pPr>
            <a:r>
              <a:rPr lang="en-US" sz="1400" b="0" i="0" dirty="0">
                <a:effectLst/>
              </a:rPr>
              <a:t>Train the discriminator:</a:t>
            </a:r>
          </a:p>
          <a:p>
            <a:pPr lvl="4">
              <a:buFont typeface="Wingdings" panose="05000000000000000000" pitchFamily="2" charset="2"/>
              <a:buChar char="Ø"/>
            </a:pPr>
            <a:r>
              <a:rPr lang="en-US" sz="1400" b="0" i="0" dirty="0">
                <a:effectLst/>
              </a:rPr>
              <a:t>Compute the discriminator loss for real and fake images.</a:t>
            </a:r>
          </a:p>
          <a:p>
            <a:pPr lvl="4">
              <a:buFont typeface="Wingdings" panose="05000000000000000000" pitchFamily="2" charset="2"/>
              <a:buChar char="Ø"/>
            </a:pPr>
            <a:r>
              <a:rPr lang="en-US" sz="1400" b="0" i="0" dirty="0">
                <a:effectLst/>
              </a:rPr>
              <a:t>Update the discriminator weights to minimize the loss.</a:t>
            </a:r>
          </a:p>
          <a:p>
            <a:pPr lvl="3">
              <a:buFont typeface="Wingdings" panose="05000000000000000000" pitchFamily="2" charset="2"/>
              <a:buChar char="Ø"/>
            </a:pPr>
            <a:r>
              <a:rPr lang="en-US" sz="1400" b="0" i="0" dirty="0">
                <a:effectLst/>
              </a:rPr>
              <a:t>Train the generator:</a:t>
            </a:r>
          </a:p>
          <a:p>
            <a:pPr lvl="4">
              <a:buFont typeface="Wingdings" panose="05000000000000000000" pitchFamily="2" charset="2"/>
              <a:buChar char="Ø"/>
            </a:pPr>
            <a:r>
              <a:rPr lang="en-US" sz="1400" b="0" i="0" dirty="0">
                <a:effectLst/>
              </a:rPr>
              <a:t>Generate a new batch of fake images using the current generator weights.</a:t>
            </a:r>
          </a:p>
          <a:p>
            <a:pPr lvl="4">
              <a:buFont typeface="Wingdings" panose="05000000000000000000" pitchFamily="2" charset="2"/>
              <a:buChar char="Ø"/>
            </a:pPr>
            <a:r>
              <a:rPr lang="en-US" sz="1400" b="0" i="0" dirty="0">
                <a:effectLst/>
              </a:rPr>
              <a:t>Compute the generator loss based on the discriminator's response to the generated images.</a:t>
            </a:r>
          </a:p>
          <a:p>
            <a:pPr lvl="4">
              <a:buFont typeface="Wingdings" panose="05000000000000000000" pitchFamily="2" charset="2"/>
              <a:buChar char="Ø"/>
            </a:pPr>
            <a:r>
              <a:rPr lang="en-US" sz="1400" b="0" i="0" dirty="0">
                <a:effectLst/>
              </a:rPr>
              <a:t>Update the generator weights to maximize the discriminator's error on generated images.</a:t>
            </a:r>
          </a:p>
          <a:p>
            <a:endParaRPr lang="en-IN" sz="1200" dirty="0"/>
          </a:p>
        </p:txBody>
      </p:sp>
    </p:spTree>
    <p:extLst>
      <p:ext uri="{BB962C8B-B14F-4D97-AF65-F5344CB8AC3E}">
        <p14:creationId xmlns:p14="http://schemas.microsoft.com/office/powerpoint/2010/main" val="3825772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E543-B408-308C-2A6D-6AF6F41C6C71}"/>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F2CB9585-CD47-BCB5-F90A-D70572B80ACE}"/>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Model Serialization:</a:t>
            </a:r>
          </a:p>
          <a:p>
            <a:pPr lvl="1">
              <a:buFont typeface="Wingdings" panose="05000000000000000000" pitchFamily="2" charset="2"/>
              <a:buChar char="Ø"/>
            </a:pPr>
            <a:r>
              <a:rPr lang="en-US" dirty="0"/>
              <a:t>Serialize the trained model into a file format suitable for deployment, such as TensorFlow's </a:t>
            </a:r>
            <a:r>
              <a:rPr lang="en-US" dirty="0" err="1"/>
              <a:t>SavedModel</a:t>
            </a:r>
            <a:r>
              <a:rPr lang="en-US" dirty="0"/>
              <a:t> format or </a:t>
            </a:r>
            <a:r>
              <a:rPr lang="en-US" dirty="0" err="1"/>
              <a:t>PyTorch's</a:t>
            </a:r>
            <a:r>
              <a:rPr lang="en-US" dirty="0"/>
              <a:t> .pt format.</a:t>
            </a:r>
          </a:p>
          <a:p>
            <a:pPr lvl="1">
              <a:buFont typeface="Wingdings" panose="05000000000000000000" pitchFamily="2" charset="2"/>
              <a:buChar char="Ø"/>
            </a:pPr>
            <a:endParaRPr lang="en-US" dirty="0"/>
          </a:p>
          <a:p>
            <a:pPr>
              <a:buFont typeface="Wingdings" panose="05000000000000000000" pitchFamily="2" charset="2"/>
              <a:buChar char="Ø"/>
            </a:pPr>
            <a:r>
              <a:rPr lang="en-US" dirty="0"/>
              <a:t>Deployment Environment Setup:</a:t>
            </a:r>
          </a:p>
          <a:p>
            <a:pPr lvl="1">
              <a:buFont typeface="Wingdings" panose="05000000000000000000" pitchFamily="2" charset="2"/>
              <a:buChar char="Ø"/>
            </a:pPr>
            <a:r>
              <a:rPr lang="en-US" dirty="0"/>
              <a:t>Set up the deployment environment with the necessary software dependencies, including the deep learning framework, Python runtime, and any required libraries.</a:t>
            </a:r>
          </a:p>
          <a:p>
            <a:pPr lvl="1">
              <a:buFont typeface="Wingdings" panose="05000000000000000000" pitchFamily="2" charset="2"/>
              <a:buChar char="Ø"/>
            </a:pPr>
            <a:endParaRPr lang="en-US" dirty="0"/>
          </a:p>
          <a:p>
            <a:pPr>
              <a:buFont typeface="Wingdings" panose="05000000000000000000" pitchFamily="2" charset="2"/>
              <a:buChar char="Ø"/>
            </a:pPr>
            <a:r>
              <a:rPr lang="en-US" dirty="0"/>
              <a:t>API Development:</a:t>
            </a:r>
          </a:p>
          <a:p>
            <a:pPr lvl="1">
              <a:buFont typeface="Wingdings" panose="05000000000000000000" pitchFamily="2" charset="2"/>
              <a:buChar char="Ø"/>
            </a:pPr>
            <a:r>
              <a:rPr lang="en-US" dirty="0"/>
              <a:t>Develop an API (Application Programming Interface) for interacting with the trained model. This API can be implemented using web frameworks like Flask or Django.</a:t>
            </a:r>
            <a:endParaRPr lang="en-IN" dirty="0"/>
          </a:p>
        </p:txBody>
      </p:sp>
    </p:spTree>
    <p:extLst>
      <p:ext uri="{BB962C8B-B14F-4D97-AF65-F5344CB8AC3E}">
        <p14:creationId xmlns:p14="http://schemas.microsoft.com/office/powerpoint/2010/main" val="2753399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00D13-FFDA-01FD-8402-029F90F26E92}"/>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3549DA3F-295E-EDBF-D61A-CA164A3E2DCC}"/>
              </a:ext>
            </a:extLst>
          </p:cNvPr>
          <p:cNvSpPr>
            <a:spLocks noGrp="1"/>
          </p:cNvSpPr>
          <p:nvPr>
            <p:ph idx="1"/>
          </p:nvPr>
        </p:nvSpPr>
        <p:spPr>
          <a:xfrm>
            <a:off x="818712" y="2222287"/>
            <a:ext cx="10554574" cy="4467271"/>
          </a:xfrm>
        </p:spPr>
        <p:txBody>
          <a:bodyPr>
            <a:noAutofit/>
          </a:bodyPr>
          <a:lstStyle/>
          <a:p>
            <a:pPr>
              <a:buFont typeface="Wingdings" panose="05000000000000000000" pitchFamily="2" charset="2"/>
              <a:buChar char="Ø"/>
            </a:pPr>
            <a:r>
              <a:rPr lang="en-US" sz="1200" dirty="0"/>
              <a:t>Model Serving:</a:t>
            </a:r>
          </a:p>
          <a:p>
            <a:pPr lvl="1">
              <a:buFont typeface="Wingdings" panose="05000000000000000000" pitchFamily="2" charset="2"/>
              <a:buChar char="Ø"/>
            </a:pPr>
            <a:r>
              <a:rPr lang="en-US" sz="1200" dirty="0"/>
              <a:t>Deploy the serialized model on a server or cloud-based platform capable of handling inference requests. This can be done using platforms like AWS Lambda, Google Cloud Functions, or dedicated servers.</a:t>
            </a:r>
          </a:p>
          <a:p>
            <a:pPr lvl="1">
              <a:buFont typeface="Wingdings" panose="05000000000000000000" pitchFamily="2" charset="2"/>
              <a:buChar char="Ø"/>
            </a:pPr>
            <a:endParaRPr lang="en-US" sz="1200" dirty="0"/>
          </a:p>
          <a:p>
            <a:pPr>
              <a:buFont typeface="Wingdings" panose="05000000000000000000" pitchFamily="2" charset="2"/>
              <a:buChar char="Ø"/>
            </a:pPr>
            <a:r>
              <a:rPr lang="en-US" sz="1200" dirty="0"/>
              <a:t>Scalability and Performance Optimization:</a:t>
            </a:r>
          </a:p>
          <a:p>
            <a:pPr lvl="1">
              <a:buFont typeface="Wingdings" panose="05000000000000000000" pitchFamily="2" charset="2"/>
              <a:buChar char="Ø"/>
            </a:pPr>
            <a:r>
              <a:rPr lang="en-US" sz="1200" dirty="0"/>
              <a:t>Ensure the deployed system can handle varying levels of demand by scaling resources dynamically.</a:t>
            </a:r>
          </a:p>
          <a:p>
            <a:pPr lvl="1">
              <a:buFont typeface="Wingdings" panose="05000000000000000000" pitchFamily="2" charset="2"/>
              <a:buChar char="Ø"/>
            </a:pPr>
            <a:r>
              <a:rPr lang="en-US" sz="1200" dirty="0"/>
              <a:t>Optimize the performance of the inference process by optimizing model loading, batching inference requests, and utilizing hardware acceleration where possible.</a:t>
            </a:r>
          </a:p>
          <a:p>
            <a:pPr lvl="1">
              <a:buFont typeface="Wingdings" panose="05000000000000000000" pitchFamily="2" charset="2"/>
              <a:buChar char="Ø"/>
            </a:pPr>
            <a:endParaRPr lang="en-US" sz="1200" dirty="0"/>
          </a:p>
          <a:p>
            <a:pPr>
              <a:buFont typeface="Wingdings" panose="05000000000000000000" pitchFamily="2" charset="2"/>
              <a:buChar char="Ø"/>
            </a:pPr>
            <a:r>
              <a:rPr lang="en-US" sz="1200" dirty="0"/>
              <a:t>Monitoring and Maintenance:</a:t>
            </a:r>
          </a:p>
          <a:p>
            <a:pPr lvl="1">
              <a:buFont typeface="Wingdings" panose="05000000000000000000" pitchFamily="2" charset="2"/>
              <a:buChar char="Ø"/>
            </a:pPr>
            <a:r>
              <a:rPr lang="en-US" sz="1200" dirty="0"/>
              <a:t>Implement monitoring tools to track the performance and health of the deployed system.</a:t>
            </a:r>
          </a:p>
          <a:p>
            <a:pPr lvl="1">
              <a:buFont typeface="Wingdings" panose="05000000000000000000" pitchFamily="2" charset="2"/>
              <a:buChar char="Ø"/>
            </a:pPr>
            <a:r>
              <a:rPr lang="en-US" sz="1200" dirty="0"/>
              <a:t>Continuously monitor for errors, latency issues, and other performance metrics and address them promptly through regular maintenance and updates.</a:t>
            </a:r>
          </a:p>
          <a:p>
            <a:pPr lvl="1">
              <a:buFont typeface="Wingdings" panose="05000000000000000000" pitchFamily="2" charset="2"/>
              <a:buChar char="Ø"/>
            </a:pPr>
            <a:endParaRPr lang="en-US" sz="1200" dirty="0"/>
          </a:p>
          <a:p>
            <a:pPr>
              <a:buFont typeface="Wingdings" panose="05000000000000000000" pitchFamily="2" charset="2"/>
              <a:buChar char="Ø"/>
            </a:pPr>
            <a:r>
              <a:rPr lang="en-US" sz="1200" dirty="0"/>
              <a:t>Integration with Applications:</a:t>
            </a:r>
          </a:p>
          <a:p>
            <a:pPr lvl="1">
              <a:buFont typeface="Wingdings" panose="05000000000000000000" pitchFamily="2" charset="2"/>
              <a:buChar char="Ø"/>
            </a:pPr>
            <a:r>
              <a:rPr lang="en-US" sz="1200" dirty="0"/>
              <a:t>Integrate the deployed Handwritten Text Generation model with other applications or services as needed, such as OCR systems, document analysis tools, or content generation platforms.</a:t>
            </a:r>
            <a:endParaRPr lang="en-IN" sz="1200" dirty="0"/>
          </a:p>
        </p:txBody>
      </p:sp>
    </p:spTree>
    <p:extLst>
      <p:ext uri="{BB962C8B-B14F-4D97-AF65-F5344CB8AC3E}">
        <p14:creationId xmlns:p14="http://schemas.microsoft.com/office/powerpoint/2010/main" val="2646447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F215-2442-C85D-5A16-3122B4915D58}"/>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3D5649E6-97C5-3241-3679-F66057C3DDD5}"/>
              </a:ext>
            </a:extLst>
          </p:cNvPr>
          <p:cNvPicPr>
            <a:picLocks noGrp="1" noChangeAspect="1"/>
          </p:cNvPicPr>
          <p:nvPr>
            <p:ph idx="1"/>
          </p:nvPr>
        </p:nvPicPr>
        <p:blipFill>
          <a:blip r:embed="rId2"/>
          <a:stretch>
            <a:fillRect/>
          </a:stretch>
        </p:blipFill>
        <p:spPr>
          <a:xfrm>
            <a:off x="417094" y="2559385"/>
            <a:ext cx="11357810" cy="3636963"/>
          </a:xfrm>
        </p:spPr>
      </p:pic>
    </p:spTree>
    <p:extLst>
      <p:ext uri="{BB962C8B-B14F-4D97-AF65-F5344CB8AC3E}">
        <p14:creationId xmlns:p14="http://schemas.microsoft.com/office/powerpoint/2010/main" val="1820872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EA83-E8B5-C90A-F9E2-EC53B4816734}"/>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CB730EBA-74C9-4D53-CAB7-085A06BCE2B7}"/>
              </a:ext>
            </a:extLst>
          </p:cNvPr>
          <p:cNvPicPr>
            <a:picLocks noGrp="1" noChangeAspect="1"/>
          </p:cNvPicPr>
          <p:nvPr>
            <p:ph idx="1"/>
          </p:nvPr>
        </p:nvPicPr>
        <p:blipFill>
          <a:blip r:embed="rId2"/>
          <a:stretch>
            <a:fillRect/>
          </a:stretch>
        </p:blipFill>
        <p:spPr>
          <a:xfrm>
            <a:off x="1082842" y="2342148"/>
            <a:ext cx="10026316" cy="4213044"/>
          </a:xfrm>
        </p:spPr>
      </p:pic>
    </p:spTree>
    <p:extLst>
      <p:ext uri="{BB962C8B-B14F-4D97-AF65-F5344CB8AC3E}">
        <p14:creationId xmlns:p14="http://schemas.microsoft.com/office/powerpoint/2010/main" val="13884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3612-0334-82DD-5465-4DF294FC7457}"/>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C98B4A4D-97FD-360D-EE23-169687373B19}"/>
              </a:ext>
            </a:extLst>
          </p:cNvPr>
          <p:cNvSpPr>
            <a:spLocks noGrp="1"/>
          </p:cNvSpPr>
          <p:nvPr>
            <p:ph idx="1"/>
          </p:nvPr>
        </p:nvSpPr>
        <p:spPr>
          <a:xfrm>
            <a:off x="810000" y="2446877"/>
            <a:ext cx="10554574" cy="3636511"/>
          </a:xfrm>
        </p:spPr>
        <p:txBody>
          <a:bodyPr/>
          <a:lstStyle/>
          <a:p>
            <a:pPr>
              <a:buFont typeface="Wingdings" panose="05000000000000000000" pitchFamily="2" charset="2"/>
              <a:buChar char="Ø"/>
            </a:pPr>
            <a:r>
              <a:rPr lang="en-US" dirty="0"/>
              <a:t>In conclusion, the development of a Handwritten Text Generation system using Generative Adversarial Networks (GANs) offers a promising solution for generating realistic handwritten text.</a:t>
            </a:r>
          </a:p>
          <a:p>
            <a:pPr>
              <a:buFont typeface="Wingdings" panose="05000000000000000000" pitchFamily="2" charset="2"/>
              <a:buChar char="Ø"/>
            </a:pPr>
            <a:r>
              <a:rPr lang="en-US" dirty="0"/>
              <a:t>By leveraging advanced deep learning techniques and optimizing hardware resources, we can create systems that enhance optical character recognition (OCR) accuracy, facilitate document analysis, and drive innovation in various domains. </a:t>
            </a:r>
          </a:p>
          <a:p>
            <a:pPr>
              <a:buFont typeface="Wingdings" panose="05000000000000000000" pitchFamily="2" charset="2"/>
              <a:buChar char="Ø"/>
            </a:pPr>
            <a:r>
              <a:rPr lang="en-US" dirty="0"/>
              <a:t>With continued research and development, GAN-based Handwritten Text Generation systems have the potential to revolutionize how we interact with text data and enable new possibilities for artificial intelligence applications.</a:t>
            </a:r>
            <a:endParaRPr lang="en-IN" dirty="0"/>
          </a:p>
        </p:txBody>
      </p:sp>
    </p:spTree>
    <p:extLst>
      <p:ext uri="{BB962C8B-B14F-4D97-AF65-F5344CB8AC3E}">
        <p14:creationId xmlns:p14="http://schemas.microsoft.com/office/powerpoint/2010/main" val="3131452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5A0B8-A6AB-F86F-4F61-DBB3AF52881E}"/>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2B64A98D-EDD3-A111-C231-4569D03992FC}"/>
              </a:ext>
            </a:extLst>
          </p:cNvPr>
          <p:cNvSpPr>
            <a:spLocks noGrp="1"/>
          </p:cNvSpPr>
          <p:nvPr>
            <p:ph idx="1"/>
          </p:nvPr>
        </p:nvSpPr>
        <p:spPr/>
        <p:txBody>
          <a:bodyPr/>
          <a:lstStyle/>
          <a:p>
            <a:pPr algn="l">
              <a:buFont typeface="Wingdings" panose="05000000000000000000" pitchFamily="2" charset="2"/>
              <a:buChar char="Ø"/>
            </a:pPr>
            <a:r>
              <a:rPr lang="en-IN" b="0" i="0" dirty="0">
                <a:effectLst/>
              </a:rPr>
              <a:t>"Deep Learning" by Ian Goodfellow, Yoshua Bengio, and Aaron Courville</a:t>
            </a:r>
          </a:p>
          <a:p>
            <a:pPr algn="l">
              <a:buFont typeface="Wingdings" panose="05000000000000000000" pitchFamily="2" charset="2"/>
              <a:buChar char="Ø"/>
            </a:pPr>
            <a:r>
              <a:rPr lang="en-IN" b="0" i="0" dirty="0">
                <a:effectLst/>
              </a:rPr>
              <a:t>"Generative Deep Learning: Teaching Machines to Paint, Write, Compose, and Play" by David Foster</a:t>
            </a:r>
          </a:p>
          <a:p>
            <a:pPr algn="l">
              <a:buFont typeface="Wingdings" panose="05000000000000000000" pitchFamily="2" charset="2"/>
              <a:buChar char="Ø"/>
            </a:pPr>
            <a:r>
              <a:rPr lang="en-IN" b="0" i="0" dirty="0">
                <a:effectLst/>
              </a:rPr>
              <a:t>"Hands-On Generative Adversarial Networks with </a:t>
            </a:r>
            <a:r>
              <a:rPr lang="en-IN" b="0" i="0" dirty="0" err="1">
                <a:effectLst/>
              </a:rPr>
              <a:t>PyTorch</a:t>
            </a:r>
            <a:r>
              <a:rPr lang="en-IN" b="0" i="0" dirty="0">
                <a:effectLst/>
              </a:rPr>
              <a:t> 1.x: Implement next-generation neural networks to build powerful GAN models using Python" by Stefano </a:t>
            </a:r>
            <a:r>
              <a:rPr lang="en-IN" b="0" i="0" dirty="0" err="1">
                <a:effectLst/>
              </a:rPr>
              <a:t>Vanazzi</a:t>
            </a:r>
            <a:endParaRPr lang="en-IN" b="0" i="0" dirty="0">
              <a:effectLst/>
            </a:endParaRPr>
          </a:p>
          <a:p>
            <a:pPr algn="l">
              <a:buFont typeface="Wingdings" panose="05000000000000000000" pitchFamily="2" charset="2"/>
              <a:buChar char="Ø"/>
            </a:pPr>
            <a:r>
              <a:rPr lang="en-IN" b="0" i="0" dirty="0">
                <a:effectLst/>
              </a:rPr>
              <a:t>"GANs in Action: Deep learning with Generative Adversarial Networks" by Jakub </a:t>
            </a:r>
            <a:r>
              <a:rPr lang="en-IN" b="0" i="0" dirty="0" err="1">
                <a:effectLst/>
              </a:rPr>
              <a:t>Langr</a:t>
            </a:r>
            <a:r>
              <a:rPr lang="en-IN" b="0" i="0" dirty="0">
                <a:effectLst/>
              </a:rPr>
              <a:t> and Vladimir Bok</a:t>
            </a:r>
          </a:p>
          <a:p>
            <a:pPr algn="l">
              <a:buFont typeface="Wingdings" panose="05000000000000000000" pitchFamily="2" charset="2"/>
              <a:buChar char="Ø"/>
            </a:pPr>
            <a:r>
              <a:rPr lang="en-US" b="0" i="0" dirty="0">
                <a:effectLst/>
              </a:rPr>
              <a:t>Neural Networks and Deep Learning: A Textbook" by Charu C. Aggarwal</a:t>
            </a:r>
            <a:endParaRPr lang="en-IN" b="0" i="0" dirty="0">
              <a:effectLst/>
            </a:endParaRPr>
          </a:p>
        </p:txBody>
      </p:sp>
    </p:spTree>
    <p:extLst>
      <p:ext uri="{BB962C8B-B14F-4D97-AF65-F5344CB8AC3E}">
        <p14:creationId xmlns:p14="http://schemas.microsoft.com/office/powerpoint/2010/main" val="14451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6F7E-C3D9-9BFB-402A-F6DC5DDAC354}"/>
              </a:ext>
            </a:extLst>
          </p:cNvPr>
          <p:cNvSpPr>
            <a:spLocks noGrp="1"/>
          </p:cNvSpPr>
          <p:nvPr>
            <p:ph type="title"/>
          </p:nvPr>
        </p:nvSpPr>
        <p:spPr/>
        <p:txBody>
          <a:bodyPr/>
          <a:lstStyle/>
          <a:p>
            <a:r>
              <a:rPr lang="en-IN" dirty="0"/>
              <a:t>	AGENDA</a:t>
            </a:r>
          </a:p>
        </p:txBody>
      </p:sp>
      <p:sp>
        <p:nvSpPr>
          <p:cNvPr id="3" name="TextBox 2">
            <a:extLst>
              <a:ext uri="{FF2B5EF4-FFF2-40B4-BE49-F238E27FC236}">
                <a16:creationId xmlns:a16="http://schemas.microsoft.com/office/drawing/2014/main" id="{D36003C8-17E9-ADD1-F20D-084B2E5DAD22}"/>
              </a:ext>
            </a:extLst>
          </p:cNvPr>
          <p:cNvSpPr txBox="1"/>
          <p:nvPr/>
        </p:nvSpPr>
        <p:spPr>
          <a:xfrm>
            <a:off x="2595716" y="3028335"/>
            <a:ext cx="6233652" cy="3108543"/>
          </a:xfrm>
          <a:prstGeom prst="rect">
            <a:avLst/>
          </a:prstGeom>
          <a:noFill/>
        </p:spPr>
        <p:txBody>
          <a:bodyPr wrap="square" rtlCol="0">
            <a:spAutoFit/>
          </a:bodyPr>
          <a:lstStyle/>
          <a:p>
            <a:pPr marL="285750" indent="-285750">
              <a:buFont typeface="Wingdings" panose="05000000000000000000" pitchFamily="2" charset="2"/>
              <a:buChar char="Ø"/>
            </a:pPr>
            <a:r>
              <a:rPr lang="en-IN" sz="2800" dirty="0"/>
              <a:t>Problem Statement</a:t>
            </a:r>
          </a:p>
          <a:p>
            <a:pPr marL="285750" indent="-285750">
              <a:buFont typeface="Wingdings" panose="05000000000000000000" pitchFamily="2" charset="2"/>
              <a:buChar char="Ø"/>
            </a:pPr>
            <a:r>
              <a:rPr lang="en-IN" sz="2800" dirty="0"/>
              <a:t>Proposed System/Solution</a:t>
            </a:r>
          </a:p>
          <a:p>
            <a:pPr marL="285750" indent="-285750">
              <a:buFont typeface="Wingdings" panose="05000000000000000000" pitchFamily="2" charset="2"/>
              <a:buChar char="Ø"/>
            </a:pPr>
            <a:r>
              <a:rPr lang="en-IN" sz="2800" dirty="0"/>
              <a:t>System Development Approach</a:t>
            </a:r>
          </a:p>
          <a:p>
            <a:pPr marL="285750" indent="-285750">
              <a:buFont typeface="Wingdings" panose="05000000000000000000" pitchFamily="2" charset="2"/>
              <a:buChar char="Ø"/>
            </a:pPr>
            <a:r>
              <a:rPr lang="en-IN" sz="2800" dirty="0"/>
              <a:t>Algorithms &amp; Deployment</a:t>
            </a:r>
          </a:p>
          <a:p>
            <a:pPr marL="285750" indent="-285750">
              <a:buFont typeface="Wingdings" panose="05000000000000000000" pitchFamily="2" charset="2"/>
              <a:buChar char="Ø"/>
            </a:pPr>
            <a:r>
              <a:rPr lang="en-IN" sz="2800" dirty="0"/>
              <a:t>Result</a:t>
            </a:r>
          </a:p>
          <a:p>
            <a:pPr marL="285750" indent="-285750">
              <a:buFont typeface="Wingdings" panose="05000000000000000000" pitchFamily="2" charset="2"/>
              <a:buChar char="Ø"/>
            </a:pPr>
            <a:r>
              <a:rPr lang="en-IN" sz="2800" dirty="0"/>
              <a:t>Conclusion</a:t>
            </a:r>
          </a:p>
          <a:p>
            <a:pPr marL="285750" indent="-285750">
              <a:buFont typeface="Wingdings" panose="05000000000000000000" pitchFamily="2" charset="2"/>
              <a:buChar char="Ø"/>
            </a:pPr>
            <a:r>
              <a:rPr lang="en-IN" sz="2800" dirty="0"/>
              <a:t>References</a:t>
            </a:r>
          </a:p>
        </p:txBody>
      </p:sp>
    </p:spTree>
    <p:extLst>
      <p:ext uri="{BB962C8B-B14F-4D97-AF65-F5344CB8AC3E}">
        <p14:creationId xmlns:p14="http://schemas.microsoft.com/office/powerpoint/2010/main" val="368754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15C-3847-C470-5257-37E24FEBED03}"/>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7B3E1D2-2C97-A488-72F2-CC9C80939439}"/>
              </a:ext>
            </a:extLst>
          </p:cNvPr>
          <p:cNvSpPr>
            <a:spLocks noGrp="1"/>
          </p:cNvSpPr>
          <p:nvPr>
            <p:ph idx="1"/>
          </p:nvPr>
        </p:nvSpPr>
        <p:spPr/>
        <p:txBody>
          <a:bodyPr>
            <a:normAutofit/>
          </a:bodyPr>
          <a:lstStyle/>
          <a:p>
            <a:pPr>
              <a:buFont typeface="Wingdings" panose="05000000000000000000" pitchFamily="2" charset="2"/>
              <a:buChar char="Ø"/>
            </a:pPr>
            <a:r>
              <a:rPr lang="en-US" sz="2800" b="0" i="0" dirty="0">
                <a:effectLst/>
              </a:rPr>
              <a:t>Developing a Generative Adversarial Network (GAN) based model for the synthesis of realistic handwritten text, addressing challenges in variability of writing styles, stroke thickness, and spatial arrangement, to enhance the accuracy and robustness of optical character recognition (OCR) systems</a:t>
            </a:r>
            <a:endParaRPr lang="en-IN" sz="2800" dirty="0"/>
          </a:p>
        </p:txBody>
      </p:sp>
    </p:spTree>
    <p:extLst>
      <p:ext uri="{BB962C8B-B14F-4D97-AF65-F5344CB8AC3E}">
        <p14:creationId xmlns:p14="http://schemas.microsoft.com/office/powerpoint/2010/main" val="23334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CA233-6AE2-C151-9C9E-09F43D77B18D}"/>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92566325-C6E8-B681-04A8-004BE7AFFED3}"/>
              </a:ext>
            </a:extLst>
          </p:cNvPr>
          <p:cNvSpPr>
            <a:spLocks noGrp="1"/>
          </p:cNvSpPr>
          <p:nvPr>
            <p:ph idx="1"/>
          </p:nvPr>
        </p:nvSpPr>
        <p:spPr>
          <a:xfrm>
            <a:off x="818712" y="2342147"/>
            <a:ext cx="10554574" cy="4700337"/>
          </a:xfrm>
        </p:spPr>
        <p:txBody>
          <a:bodyPr>
            <a:normAutofit/>
          </a:bodyPr>
          <a:lstStyle/>
          <a:p>
            <a:pPr algn="l">
              <a:buFont typeface="Wingdings" panose="05000000000000000000" pitchFamily="2" charset="2"/>
              <a:buChar char="Ø"/>
            </a:pPr>
            <a:r>
              <a:rPr lang="en-US" sz="1500" b="1" i="0" dirty="0">
                <a:effectLst/>
              </a:rPr>
              <a:t>Problem Identification</a:t>
            </a:r>
            <a:r>
              <a:rPr lang="en-US" sz="1500" b="0" i="0" dirty="0">
                <a:effectLst/>
              </a:rPr>
              <a:t>:</a:t>
            </a:r>
          </a:p>
          <a:p>
            <a:pPr lvl="1" algn="l">
              <a:buFont typeface="Wingdings" panose="05000000000000000000" pitchFamily="2" charset="2"/>
              <a:buChar char="Ø"/>
            </a:pPr>
            <a:r>
              <a:rPr lang="en-US" sz="1500" b="0" i="0" dirty="0">
                <a:effectLst/>
              </a:rPr>
              <a:t>Identify the need for generating realistic handwritten text data for various applications such as OCR systems, document analysis, and data augmentation.</a:t>
            </a:r>
          </a:p>
          <a:p>
            <a:pPr algn="l">
              <a:buFont typeface="Wingdings" panose="05000000000000000000" pitchFamily="2" charset="2"/>
              <a:buChar char="Ø"/>
            </a:pPr>
            <a:r>
              <a:rPr lang="en-US" sz="1500" b="1" i="0" dirty="0">
                <a:effectLst/>
              </a:rPr>
              <a:t>Data Collection</a:t>
            </a:r>
            <a:r>
              <a:rPr lang="en-US" sz="1500" b="0" i="0" dirty="0">
                <a:effectLst/>
              </a:rPr>
              <a:t>:</a:t>
            </a:r>
          </a:p>
          <a:p>
            <a:pPr lvl="1" algn="l">
              <a:buFont typeface="Wingdings" panose="05000000000000000000" pitchFamily="2" charset="2"/>
              <a:buChar char="Ø"/>
            </a:pPr>
            <a:r>
              <a:rPr lang="en-US" sz="1500" b="0" i="0" dirty="0">
                <a:effectLst/>
              </a:rPr>
              <a:t>Gather a diverse dataset of handwritten text samples covering different languages, styles, and characters.</a:t>
            </a:r>
          </a:p>
          <a:p>
            <a:pPr lvl="1" algn="l">
              <a:buFont typeface="Wingdings" panose="05000000000000000000" pitchFamily="2" charset="2"/>
              <a:buChar char="Ø"/>
            </a:pPr>
            <a:r>
              <a:rPr lang="en-US" sz="1500" b="0" i="0" dirty="0">
                <a:effectLst/>
              </a:rPr>
              <a:t>Ensure the dataset includes variations in stroke thickness, slant, and spatial arrangement to capture the real-world variability.</a:t>
            </a:r>
          </a:p>
          <a:p>
            <a:pPr algn="l">
              <a:buFont typeface="Wingdings" panose="05000000000000000000" pitchFamily="2" charset="2"/>
              <a:buChar char="Ø"/>
            </a:pPr>
            <a:r>
              <a:rPr lang="en-US" sz="1500" b="1" i="0" dirty="0">
                <a:effectLst/>
              </a:rPr>
              <a:t>Data Preprocessing</a:t>
            </a:r>
            <a:r>
              <a:rPr lang="en-US" sz="1500" b="0" i="0" dirty="0">
                <a:effectLst/>
              </a:rPr>
              <a:t>:</a:t>
            </a:r>
          </a:p>
          <a:p>
            <a:pPr lvl="1" algn="l">
              <a:buFont typeface="Wingdings" panose="05000000000000000000" pitchFamily="2" charset="2"/>
              <a:buChar char="Ø"/>
            </a:pPr>
            <a:r>
              <a:rPr lang="en-US" sz="1500" b="0" i="0" dirty="0">
                <a:effectLst/>
              </a:rPr>
              <a:t>Normalize the size, orientation, and contrast of the handwritten text images to ensure consistency across the dataset.</a:t>
            </a:r>
          </a:p>
          <a:p>
            <a:pPr lvl="1" algn="l">
              <a:buFont typeface="Wingdings" panose="05000000000000000000" pitchFamily="2" charset="2"/>
              <a:buChar char="Ø"/>
            </a:pPr>
            <a:r>
              <a:rPr lang="en-US" sz="1500" b="0" i="0" dirty="0">
                <a:effectLst/>
              </a:rPr>
              <a:t>Optionally, apply data augmentation techniques such as rotation, scaling, and cropping to increase dataset variability.</a:t>
            </a:r>
          </a:p>
          <a:p>
            <a:pPr marL="0" indent="0">
              <a:buNone/>
            </a:pPr>
            <a:endParaRPr lang="en-IN" dirty="0"/>
          </a:p>
        </p:txBody>
      </p:sp>
    </p:spTree>
    <p:extLst>
      <p:ext uri="{BB962C8B-B14F-4D97-AF65-F5344CB8AC3E}">
        <p14:creationId xmlns:p14="http://schemas.microsoft.com/office/powerpoint/2010/main" val="3185842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2C197-8EFC-661E-01D3-E2B73FF5BBEB}"/>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C739CD0B-AEA7-67E1-F7BA-ACE07F0D4158}"/>
              </a:ext>
            </a:extLst>
          </p:cNvPr>
          <p:cNvSpPr>
            <a:spLocks noGrp="1"/>
          </p:cNvSpPr>
          <p:nvPr>
            <p:ph idx="1"/>
          </p:nvPr>
        </p:nvSpPr>
        <p:spPr>
          <a:xfrm>
            <a:off x="818712" y="2422358"/>
            <a:ext cx="10554574" cy="4555958"/>
          </a:xfrm>
        </p:spPr>
        <p:txBody>
          <a:bodyPr>
            <a:normAutofit/>
          </a:bodyPr>
          <a:lstStyle/>
          <a:p>
            <a:pPr algn="l">
              <a:buFont typeface="Wingdings" panose="05000000000000000000" pitchFamily="2" charset="2"/>
              <a:buChar char="Ø"/>
            </a:pPr>
            <a:r>
              <a:rPr lang="en-US" sz="1500" b="1" i="0" dirty="0">
                <a:effectLst/>
              </a:rPr>
              <a:t>Generator Network Design</a:t>
            </a:r>
            <a:r>
              <a:rPr lang="en-US" sz="1500" b="0" i="0" dirty="0">
                <a:effectLst/>
              </a:rPr>
              <a:t>:</a:t>
            </a:r>
          </a:p>
          <a:p>
            <a:pPr lvl="1" algn="l">
              <a:buFont typeface="Wingdings" panose="05000000000000000000" pitchFamily="2" charset="2"/>
              <a:buChar char="Ø"/>
            </a:pPr>
            <a:r>
              <a:rPr lang="en-US" sz="1500" b="0" i="0" dirty="0">
                <a:effectLst/>
              </a:rPr>
              <a:t>Design a generator network architecture using convolutional neural networks (CNNs) to transform random noise vectors into realistic handwritten text images.</a:t>
            </a:r>
          </a:p>
          <a:p>
            <a:pPr lvl="1" algn="l">
              <a:buFont typeface="Wingdings" panose="05000000000000000000" pitchFamily="2" charset="2"/>
              <a:buChar char="Ø"/>
            </a:pPr>
            <a:r>
              <a:rPr lang="en-US" sz="1500" b="0" i="0" dirty="0">
                <a:effectLst/>
              </a:rPr>
              <a:t>Experiment with various architectures and hyperparameters to optimize the generator's ability to generate diverse and high-quality text samples.</a:t>
            </a:r>
            <a:endParaRPr lang="en-US" sz="1400" b="1" dirty="0"/>
          </a:p>
          <a:p>
            <a:pPr algn="l">
              <a:buFont typeface="Wingdings" panose="05000000000000000000" pitchFamily="2" charset="2"/>
              <a:buChar char="Ø"/>
            </a:pPr>
            <a:r>
              <a:rPr lang="en-US" sz="1400" b="1" i="0" dirty="0">
                <a:effectLst/>
              </a:rPr>
              <a:t>Discriminator Network Design</a:t>
            </a:r>
            <a:r>
              <a:rPr lang="en-US" sz="1400" b="0" i="0" dirty="0">
                <a:effectLst/>
              </a:rPr>
              <a:t>:</a:t>
            </a:r>
          </a:p>
          <a:p>
            <a:pPr lvl="1" algn="l">
              <a:buFont typeface="Wingdings" panose="05000000000000000000" pitchFamily="2" charset="2"/>
              <a:buChar char="Ø"/>
            </a:pPr>
            <a:r>
              <a:rPr lang="en-US" sz="1400" b="0" i="0" dirty="0">
                <a:effectLst/>
              </a:rPr>
              <a:t>Develop a discriminator network architecture using CNNs to distinguish between real handwritten text images and synthetic ones generated by the generator.</a:t>
            </a:r>
          </a:p>
          <a:p>
            <a:pPr lvl="1" algn="l">
              <a:buFont typeface="Wingdings" panose="05000000000000000000" pitchFamily="2" charset="2"/>
              <a:buChar char="Ø"/>
            </a:pPr>
            <a:r>
              <a:rPr lang="en-US" sz="1400" b="0" i="0" dirty="0">
                <a:effectLst/>
              </a:rPr>
              <a:t>Train the discriminator to accurately classify between real and synthetic samples.</a:t>
            </a:r>
          </a:p>
          <a:p>
            <a:pPr algn="l">
              <a:buFont typeface="Wingdings" panose="05000000000000000000" pitchFamily="2" charset="2"/>
              <a:buChar char="Ø"/>
            </a:pPr>
            <a:r>
              <a:rPr lang="en-US" sz="1400" b="1" i="0" dirty="0">
                <a:effectLst/>
              </a:rPr>
              <a:t>Adversarial Training</a:t>
            </a:r>
            <a:r>
              <a:rPr lang="en-US" sz="1400" b="0" i="0" dirty="0">
                <a:effectLst/>
              </a:rPr>
              <a:t>:</a:t>
            </a:r>
          </a:p>
          <a:p>
            <a:pPr lvl="1" algn="l">
              <a:buFont typeface="Wingdings" panose="05000000000000000000" pitchFamily="2" charset="2"/>
              <a:buChar char="Ø"/>
            </a:pPr>
            <a:r>
              <a:rPr lang="en-US" sz="1400" b="0" i="0" dirty="0">
                <a:effectLst/>
              </a:rPr>
              <a:t>Train the generator and discriminator networks simultaneously in an adversarial manner.</a:t>
            </a:r>
          </a:p>
          <a:p>
            <a:pPr lvl="1" algn="l">
              <a:buFont typeface="Wingdings" panose="05000000000000000000" pitchFamily="2" charset="2"/>
              <a:buChar char="Ø"/>
            </a:pPr>
            <a:r>
              <a:rPr lang="en-US" sz="1400" b="0" i="0" dirty="0">
                <a:effectLst/>
              </a:rPr>
              <a:t>The generator aims to produce realistic handwritten text to fool the discriminator, while the discriminator aims to distinguish between real and synthetic samples.</a:t>
            </a:r>
          </a:p>
          <a:p>
            <a:pPr>
              <a:buFont typeface="Wingdings" panose="05000000000000000000" pitchFamily="2" charset="2"/>
              <a:buChar char="Ø"/>
            </a:pPr>
            <a:endParaRPr lang="en-IN" sz="1400" dirty="0"/>
          </a:p>
        </p:txBody>
      </p:sp>
    </p:spTree>
    <p:extLst>
      <p:ext uri="{BB962C8B-B14F-4D97-AF65-F5344CB8AC3E}">
        <p14:creationId xmlns:p14="http://schemas.microsoft.com/office/powerpoint/2010/main" val="3711695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9162-1A93-EF3B-6D2C-BC6CC0B558C9}"/>
              </a:ext>
            </a:extLst>
          </p:cNvPr>
          <p:cNvSpPr>
            <a:spLocks noGrp="1"/>
          </p:cNvSpPr>
          <p:nvPr>
            <p:ph type="title"/>
          </p:nvPr>
        </p:nvSpPr>
        <p:spPr/>
        <p:txBody>
          <a:bodyPr/>
          <a:lstStyle/>
          <a:p>
            <a:r>
              <a:rPr lang="en-IN" dirty="0"/>
              <a:t>PROPOSED SOLUTION</a:t>
            </a:r>
          </a:p>
        </p:txBody>
      </p:sp>
      <p:sp>
        <p:nvSpPr>
          <p:cNvPr id="8" name="Content Placeholder 7">
            <a:extLst>
              <a:ext uri="{FF2B5EF4-FFF2-40B4-BE49-F238E27FC236}">
                <a16:creationId xmlns:a16="http://schemas.microsoft.com/office/drawing/2014/main" id="{791759A7-A704-BCBE-658A-3EE9C1DF7EE2}"/>
              </a:ext>
            </a:extLst>
          </p:cNvPr>
          <p:cNvSpPr>
            <a:spLocks noGrp="1"/>
          </p:cNvSpPr>
          <p:nvPr>
            <p:ph idx="1"/>
          </p:nvPr>
        </p:nvSpPr>
        <p:spPr>
          <a:xfrm>
            <a:off x="810000" y="850233"/>
            <a:ext cx="10554574" cy="6448926"/>
          </a:xfrm>
        </p:spPr>
        <p:txBody>
          <a:bodyPr>
            <a:normAutofit/>
          </a:bodyPr>
          <a:lstStyle/>
          <a:p>
            <a:pPr algn="l">
              <a:buFont typeface="Wingdings" panose="05000000000000000000" pitchFamily="2" charset="2"/>
              <a:buChar char="Ø"/>
            </a:pPr>
            <a:r>
              <a:rPr lang="en-US" sz="1400" b="1" i="0" dirty="0">
                <a:effectLst/>
              </a:rPr>
              <a:t>Evaluation and Validation</a:t>
            </a:r>
            <a:r>
              <a:rPr lang="en-US" sz="1400" b="0" i="0" dirty="0">
                <a:effectLst/>
              </a:rPr>
              <a:t>:</a:t>
            </a:r>
          </a:p>
          <a:p>
            <a:pPr lvl="1" algn="l">
              <a:buFont typeface="Wingdings" panose="05000000000000000000" pitchFamily="2" charset="2"/>
              <a:buChar char="Ø"/>
            </a:pPr>
            <a:r>
              <a:rPr lang="en-US" sz="1400" b="0" i="0" dirty="0">
                <a:effectLst/>
              </a:rPr>
              <a:t>Evaluate the performance of the trained model using qualitative and quantitative metrics such as visual inspection, similarity to real handwriting, and perceptual quality.</a:t>
            </a:r>
          </a:p>
          <a:p>
            <a:pPr lvl="1" algn="l">
              <a:buFont typeface="Wingdings" panose="05000000000000000000" pitchFamily="2" charset="2"/>
              <a:buChar char="Ø"/>
            </a:pPr>
            <a:r>
              <a:rPr lang="en-US" sz="1400" b="0" i="0" dirty="0">
                <a:effectLst/>
              </a:rPr>
              <a:t>Validate the model on a separate test dataset to assess its generalization ability and robustness.</a:t>
            </a:r>
          </a:p>
          <a:p>
            <a:pPr marL="0" indent="0" algn="l">
              <a:buNone/>
            </a:pPr>
            <a:endParaRPr lang="en-US" sz="1400" b="1" i="0" dirty="0">
              <a:effectLst/>
            </a:endParaRPr>
          </a:p>
          <a:p>
            <a:pPr algn="l">
              <a:buFont typeface="Wingdings" panose="05000000000000000000" pitchFamily="2" charset="2"/>
              <a:buChar char="Ø"/>
            </a:pPr>
            <a:r>
              <a:rPr lang="en-US" sz="1400" b="1" i="0" dirty="0">
                <a:effectLst/>
              </a:rPr>
              <a:t>Integration with OCR Systems</a:t>
            </a:r>
            <a:r>
              <a:rPr lang="en-US" sz="1400" b="0" i="0" dirty="0">
                <a:effectLst/>
              </a:rPr>
              <a:t>:</a:t>
            </a:r>
          </a:p>
          <a:p>
            <a:pPr lvl="1" algn="l">
              <a:buFont typeface="Wingdings" panose="05000000000000000000" pitchFamily="2" charset="2"/>
              <a:buChar char="Ø"/>
            </a:pPr>
            <a:r>
              <a:rPr lang="en-US" sz="1400" b="0" i="0" dirty="0">
                <a:effectLst/>
              </a:rPr>
              <a:t>Integrate the trained GAN-based model with existing OCR systems to enhance their accuracy and robustness.</a:t>
            </a:r>
          </a:p>
          <a:p>
            <a:pPr lvl="1" algn="l">
              <a:buFont typeface="Wingdings" panose="05000000000000000000" pitchFamily="2" charset="2"/>
              <a:buChar char="Ø"/>
            </a:pPr>
            <a:r>
              <a:rPr lang="en-US" sz="1400" b="0" i="0" dirty="0">
                <a:effectLst/>
              </a:rPr>
              <a:t>Use the synthetic handwritten text generated by the GAN to augment the training data for OCR models, enabling better recognition of diverse writing styles and variations.</a:t>
            </a:r>
          </a:p>
        </p:txBody>
      </p:sp>
    </p:spTree>
    <p:extLst>
      <p:ext uri="{BB962C8B-B14F-4D97-AF65-F5344CB8AC3E}">
        <p14:creationId xmlns:p14="http://schemas.microsoft.com/office/powerpoint/2010/main" val="276532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8A4E-1587-1C92-CEE8-BA2A988E6A33}"/>
              </a:ext>
            </a:extLst>
          </p:cNvPr>
          <p:cNvSpPr>
            <a:spLocks noGrp="1"/>
          </p:cNvSpPr>
          <p:nvPr>
            <p:ph type="title"/>
          </p:nvPr>
        </p:nvSpPr>
        <p:spPr/>
        <p:txBody>
          <a:bodyPr/>
          <a:lstStyle/>
          <a:p>
            <a:r>
              <a:rPr lang="en-IN" dirty="0"/>
              <a:t>PROPOSED SOLUTION</a:t>
            </a:r>
          </a:p>
        </p:txBody>
      </p:sp>
      <p:sp>
        <p:nvSpPr>
          <p:cNvPr id="3" name="Content Placeholder 2">
            <a:extLst>
              <a:ext uri="{FF2B5EF4-FFF2-40B4-BE49-F238E27FC236}">
                <a16:creationId xmlns:a16="http://schemas.microsoft.com/office/drawing/2014/main" id="{626F4B39-B6D4-2208-AEF3-CB8B24B0891B}"/>
              </a:ext>
            </a:extLst>
          </p:cNvPr>
          <p:cNvSpPr>
            <a:spLocks noGrp="1"/>
          </p:cNvSpPr>
          <p:nvPr>
            <p:ph idx="1"/>
          </p:nvPr>
        </p:nvSpPr>
        <p:spPr>
          <a:xfrm>
            <a:off x="810000" y="2559172"/>
            <a:ext cx="10554574" cy="3636511"/>
          </a:xfrm>
        </p:spPr>
        <p:txBody>
          <a:bodyPr/>
          <a:lstStyle/>
          <a:p>
            <a:pPr>
              <a:buFont typeface="Wingdings" panose="05000000000000000000" pitchFamily="2" charset="2"/>
              <a:buChar char="Ø"/>
            </a:pPr>
            <a:r>
              <a:rPr lang="en-US" sz="1400" dirty="0"/>
              <a:t>Fine-tuning and Optimization:</a:t>
            </a:r>
          </a:p>
          <a:p>
            <a:pPr lvl="1">
              <a:buFont typeface="Wingdings" panose="05000000000000000000" pitchFamily="2" charset="2"/>
              <a:buChar char="Ø"/>
            </a:pPr>
            <a:r>
              <a:rPr lang="en-US" sz="1400" dirty="0"/>
              <a:t>Fine-tune the parameters of the GAN model using techniques such as gradient descent and adaptive learning rates to further improve its performance.</a:t>
            </a:r>
          </a:p>
          <a:p>
            <a:pPr lvl="1">
              <a:buFont typeface="Wingdings" panose="05000000000000000000" pitchFamily="2" charset="2"/>
              <a:buChar char="Ø"/>
            </a:pPr>
            <a:r>
              <a:rPr lang="en-US" sz="1400" dirty="0"/>
              <a:t>Optimize the model for efficient deployment on various platforms and devices, ensuring real-time processing of handwritten text images.</a:t>
            </a:r>
          </a:p>
          <a:p>
            <a:pPr lvl="1">
              <a:buFont typeface="Wingdings" panose="05000000000000000000" pitchFamily="2" charset="2"/>
              <a:buChar char="Ø"/>
            </a:pPr>
            <a:endParaRPr lang="en-US" sz="1400" dirty="0"/>
          </a:p>
          <a:p>
            <a:pPr>
              <a:buFont typeface="Wingdings" panose="05000000000000000000" pitchFamily="2" charset="2"/>
              <a:buChar char="Ø"/>
            </a:pPr>
            <a:r>
              <a:rPr lang="en-US" sz="1400" dirty="0"/>
              <a:t>Deployment and Further Iterations:</a:t>
            </a:r>
          </a:p>
          <a:p>
            <a:pPr lvl="1">
              <a:buFont typeface="Wingdings" panose="05000000000000000000" pitchFamily="2" charset="2"/>
              <a:buChar char="Ø"/>
            </a:pPr>
            <a:r>
              <a:rPr lang="en-US" sz="1400" dirty="0"/>
              <a:t>Deploy the trained GAN-based handwritten text generation model for use in various applications such as OCR systems, document analysis, and data augmentation.</a:t>
            </a:r>
          </a:p>
          <a:p>
            <a:pPr lvl="1">
              <a:buFont typeface="Wingdings" panose="05000000000000000000" pitchFamily="2" charset="2"/>
              <a:buChar char="Ø"/>
            </a:pPr>
            <a:r>
              <a:rPr lang="en-US" sz="1400" dirty="0"/>
              <a:t>Monitor the model's performance in real-world scenarios and iterate on the system to address any identified issues or areas for improvement.</a:t>
            </a:r>
            <a:endParaRPr lang="en-IN" sz="1400" dirty="0"/>
          </a:p>
          <a:p>
            <a:pPr marL="0" indent="0">
              <a:buNone/>
            </a:pPr>
            <a:endParaRPr lang="en-IN" dirty="0"/>
          </a:p>
        </p:txBody>
      </p:sp>
    </p:spTree>
    <p:extLst>
      <p:ext uri="{BB962C8B-B14F-4D97-AF65-F5344CB8AC3E}">
        <p14:creationId xmlns:p14="http://schemas.microsoft.com/office/powerpoint/2010/main" val="101142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CB51E-55A4-DB9B-B4EF-39B001423C00}"/>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D524546F-6A88-381B-4BAB-634B9F9E2D57}"/>
              </a:ext>
            </a:extLst>
          </p:cNvPr>
          <p:cNvSpPr>
            <a:spLocks noGrp="1"/>
          </p:cNvSpPr>
          <p:nvPr>
            <p:ph idx="1"/>
          </p:nvPr>
        </p:nvSpPr>
        <p:spPr>
          <a:xfrm>
            <a:off x="818712" y="2342147"/>
            <a:ext cx="10554574" cy="4068665"/>
          </a:xfrm>
        </p:spPr>
        <p:txBody>
          <a:bodyPr>
            <a:noAutofit/>
          </a:bodyPr>
          <a:lstStyle/>
          <a:p>
            <a:pPr algn="l">
              <a:buFont typeface="Wingdings" panose="05000000000000000000" pitchFamily="2" charset="2"/>
              <a:buChar char="Ø"/>
            </a:pPr>
            <a:r>
              <a:rPr lang="en-IN" b="0" i="0" dirty="0">
                <a:effectLst/>
              </a:rPr>
              <a:t>Hardware Requirements:</a:t>
            </a:r>
          </a:p>
          <a:p>
            <a:pPr lvl="1">
              <a:buFont typeface="Wingdings" panose="05000000000000000000" pitchFamily="2" charset="2"/>
              <a:buChar char="Ø"/>
            </a:pPr>
            <a:r>
              <a:rPr lang="en-IN" sz="1800" b="1" i="0" dirty="0">
                <a:effectLst/>
              </a:rPr>
              <a:t>GPU</a:t>
            </a:r>
            <a:r>
              <a:rPr lang="en-IN" sz="1800" b="0" i="0" dirty="0">
                <a:effectLst/>
              </a:rPr>
              <a:t>: Utilize Graphics Processing Units (GPUs) for accelerating the training process of GAN models. Choose GPUs with high compute capabilities and memory bandwidth.</a:t>
            </a:r>
          </a:p>
          <a:p>
            <a:pPr lvl="1">
              <a:buFont typeface="Wingdings" panose="05000000000000000000" pitchFamily="2" charset="2"/>
              <a:buChar char="Ø"/>
            </a:pPr>
            <a:r>
              <a:rPr lang="en-IN" sz="1800" b="1" i="0" dirty="0">
                <a:effectLst/>
              </a:rPr>
              <a:t>Multi-GPU Setup</a:t>
            </a:r>
            <a:r>
              <a:rPr lang="en-IN" sz="1800" b="0" i="0" dirty="0">
                <a:effectLst/>
              </a:rPr>
              <a:t>: Employ multiple GPUs for distributed training to reduce training time.</a:t>
            </a:r>
          </a:p>
          <a:p>
            <a:pPr lvl="1">
              <a:buFont typeface="Wingdings" panose="05000000000000000000" pitchFamily="2" charset="2"/>
              <a:buChar char="Ø"/>
            </a:pPr>
            <a:r>
              <a:rPr lang="en-IN" sz="1800" b="1" i="0" dirty="0">
                <a:effectLst/>
              </a:rPr>
              <a:t>High-Performance Computing (HPC) Systems</a:t>
            </a:r>
            <a:r>
              <a:rPr lang="en-IN" sz="1800" b="0" i="0" dirty="0">
                <a:effectLst/>
              </a:rPr>
              <a:t>: Utilize HPC clusters or cloud-based platforms with powerful GPUs for large-scale model training.</a:t>
            </a:r>
          </a:p>
          <a:p>
            <a:pPr lvl="1">
              <a:buFont typeface="Wingdings" panose="05000000000000000000" pitchFamily="2" charset="2"/>
              <a:buChar char="Ø"/>
            </a:pPr>
            <a:r>
              <a:rPr lang="en-IN" sz="1800" b="1" i="0" dirty="0">
                <a:effectLst/>
              </a:rPr>
              <a:t>Sufficient Memory</a:t>
            </a:r>
            <a:r>
              <a:rPr lang="en-IN" sz="1800" b="0" i="0" dirty="0">
                <a:effectLst/>
              </a:rPr>
              <a:t>: Ensure GPUs have sufficient memory capacity to accommodate the model architecture and dataset size.</a:t>
            </a:r>
          </a:p>
          <a:p>
            <a:pPr lvl="1">
              <a:buFont typeface="Wingdings" panose="05000000000000000000" pitchFamily="2" charset="2"/>
              <a:buChar char="Ø"/>
            </a:pPr>
            <a:r>
              <a:rPr lang="en-IN" sz="1800" b="1" i="0" dirty="0">
                <a:effectLst/>
              </a:rPr>
              <a:t>High-Speed Storage</a:t>
            </a:r>
            <a:r>
              <a:rPr lang="en-IN" sz="1800" b="0" i="0" dirty="0">
                <a:effectLst/>
              </a:rPr>
              <a:t>: Utilize </a:t>
            </a:r>
            <a:r>
              <a:rPr lang="en-IN" sz="1800" b="0" i="0" dirty="0" err="1">
                <a:effectLst/>
              </a:rPr>
              <a:t>NVMe</a:t>
            </a:r>
            <a:r>
              <a:rPr lang="en-IN" sz="1800" b="0" i="0" dirty="0">
                <a:effectLst/>
              </a:rPr>
              <a:t> SSDs for fast data loading and efficient storage during training.</a:t>
            </a:r>
          </a:p>
        </p:txBody>
      </p:sp>
    </p:spTree>
    <p:extLst>
      <p:ext uri="{BB962C8B-B14F-4D97-AF65-F5344CB8AC3E}">
        <p14:creationId xmlns:p14="http://schemas.microsoft.com/office/powerpoint/2010/main" val="3819437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83124-8DF3-0267-48CB-EAA8B78FB5D2}"/>
              </a:ext>
            </a:extLst>
          </p:cNvPr>
          <p:cNvSpPr>
            <a:spLocks noGrp="1"/>
          </p:cNvSpPr>
          <p:nvPr>
            <p:ph type="title"/>
          </p:nvPr>
        </p:nvSpPr>
        <p:spPr/>
        <p:txBody>
          <a:bodyPr/>
          <a:lstStyle/>
          <a:p>
            <a:r>
              <a:rPr lang="en-IN" dirty="0"/>
              <a:t>SYSTEM APPROACH</a:t>
            </a:r>
          </a:p>
        </p:txBody>
      </p:sp>
      <p:sp>
        <p:nvSpPr>
          <p:cNvPr id="3" name="Content Placeholder 2">
            <a:extLst>
              <a:ext uri="{FF2B5EF4-FFF2-40B4-BE49-F238E27FC236}">
                <a16:creationId xmlns:a16="http://schemas.microsoft.com/office/drawing/2014/main" id="{98239BE4-8ADB-2B62-B796-A27A22678FF2}"/>
              </a:ext>
            </a:extLst>
          </p:cNvPr>
          <p:cNvSpPr>
            <a:spLocks noGrp="1"/>
          </p:cNvSpPr>
          <p:nvPr>
            <p:ph idx="1"/>
          </p:nvPr>
        </p:nvSpPr>
        <p:spPr>
          <a:xfrm>
            <a:off x="818712" y="2053389"/>
            <a:ext cx="10554574" cy="4804611"/>
          </a:xfrm>
        </p:spPr>
        <p:txBody>
          <a:bodyPr>
            <a:normAutofit/>
          </a:bodyPr>
          <a:lstStyle/>
          <a:p>
            <a:pPr>
              <a:buFont typeface="Wingdings" panose="05000000000000000000" pitchFamily="2" charset="2"/>
              <a:buChar char="Ø"/>
            </a:pPr>
            <a:r>
              <a:rPr lang="en-US" sz="1600" dirty="0"/>
              <a:t>Software Requirements:</a:t>
            </a:r>
          </a:p>
          <a:p>
            <a:pPr lvl="1">
              <a:buFont typeface="Wingdings" panose="05000000000000000000" pitchFamily="2" charset="2"/>
              <a:buChar char="Ø"/>
            </a:pPr>
            <a:r>
              <a:rPr lang="en-US" sz="1400" dirty="0"/>
              <a:t>Deep Learning Framework: Choose a deep learning framework such as TensorFlow or </a:t>
            </a:r>
            <a:r>
              <a:rPr lang="en-US" sz="1400" dirty="0" err="1"/>
              <a:t>PyTorch</a:t>
            </a:r>
            <a:r>
              <a:rPr lang="en-US" sz="1400" dirty="0"/>
              <a:t> for building and training GAN models.</a:t>
            </a:r>
          </a:p>
          <a:p>
            <a:pPr lvl="1">
              <a:buFont typeface="Wingdings" panose="05000000000000000000" pitchFamily="2" charset="2"/>
              <a:buChar char="Ø"/>
            </a:pPr>
            <a:r>
              <a:rPr lang="en-US" sz="1400" dirty="0"/>
              <a:t>GPU-Accelerated Libraries: Utilize libraries like </a:t>
            </a:r>
            <a:r>
              <a:rPr lang="en-US" sz="1400" dirty="0" err="1"/>
              <a:t>cuDNN</a:t>
            </a:r>
            <a:r>
              <a:rPr lang="en-US" sz="1400" dirty="0"/>
              <a:t> and </a:t>
            </a:r>
            <a:r>
              <a:rPr lang="en-US" sz="1400" dirty="0" err="1"/>
              <a:t>cuBLAS</a:t>
            </a:r>
            <a:r>
              <a:rPr lang="en-US" sz="1400" dirty="0"/>
              <a:t> for GPU-accelerated deep learning operations.</a:t>
            </a:r>
          </a:p>
          <a:p>
            <a:pPr lvl="1">
              <a:buFont typeface="Wingdings" panose="05000000000000000000" pitchFamily="2" charset="2"/>
              <a:buChar char="Ø"/>
            </a:pPr>
            <a:r>
              <a:rPr lang="en-US" sz="1400" dirty="0"/>
              <a:t>Python: Use Python programming language for implementing and running the machine learning code.</a:t>
            </a:r>
          </a:p>
          <a:p>
            <a:pPr lvl="1">
              <a:buFont typeface="Wingdings" panose="05000000000000000000" pitchFamily="2" charset="2"/>
              <a:buChar char="Ø"/>
            </a:pPr>
            <a:r>
              <a:rPr lang="en-US" sz="1400" dirty="0"/>
              <a:t>Operating System: Support for Windows, Linux, or macOS depending on the development environment.</a:t>
            </a:r>
          </a:p>
          <a:p>
            <a:pPr lvl="1">
              <a:buFont typeface="Wingdings" panose="05000000000000000000" pitchFamily="2" charset="2"/>
              <a:buChar char="Ø"/>
            </a:pPr>
            <a:r>
              <a:rPr lang="en-US" sz="1400" dirty="0"/>
              <a:t>Development Environment: Set up development tools such as Anaconda or Docker for managing software dependencies and environments.	</a:t>
            </a:r>
          </a:p>
          <a:p>
            <a:pPr lvl="1">
              <a:buFont typeface="Wingdings" panose="05000000000000000000" pitchFamily="2" charset="2"/>
              <a:buChar char="Ø"/>
            </a:pPr>
            <a:r>
              <a:rPr lang="en-US" sz="1400" dirty="0"/>
              <a:t>Data Preprocessing Tools: Use tools like OpenCV or PIL for preprocessing handwritten text images.</a:t>
            </a:r>
          </a:p>
          <a:p>
            <a:pPr lvl="1">
              <a:buFont typeface="Wingdings" panose="05000000000000000000" pitchFamily="2" charset="2"/>
              <a:buChar char="Ø"/>
            </a:pPr>
            <a:r>
              <a:rPr lang="en-US" sz="1400" dirty="0"/>
              <a:t>Version Control: Use version control systems like Git for tracking changes and collaboration.</a:t>
            </a:r>
          </a:p>
          <a:p>
            <a:pPr lvl="1">
              <a:buFont typeface="Wingdings" panose="05000000000000000000" pitchFamily="2" charset="2"/>
              <a:buChar char="Ø"/>
            </a:pPr>
            <a:r>
              <a:rPr lang="en-US" sz="1400" dirty="0"/>
              <a:t>Monitoring Tools: Utilize tools for monitoring GPU usage, temperature, and memory consumption during training.</a:t>
            </a:r>
          </a:p>
        </p:txBody>
      </p:sp>
    </p:spTree>
    <p:extLst>
      <p:ext uri="{BB962C8B-B14F-4D97-AF65-F5344CB8AC3E}">
        <p14:creationId xmlns:p14="http://schemas.microsoft.com/office/powerpoint/2010/main" val="2065247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81</TotalTime>
  <Words>1325</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2</vt:lpstr>
      <vt:lpstr>Quotable</vt:lpstr>
      <vt:lpstr>Hand Written Model Using GAN</vt:lpstr>
      <vt:lpstr> AGENDA</vt:lpstr>
      <vt:lpstr>PROBLEM STATEMENT</vt:lpstr>
      <vt:lpstr>PROPOSED SOLUTION</vt:lpstr>
      <vt:lpstr>PROPOSED SOLUTION</vt:lpstr>
      <vt:lpstr>PROPOSED SOLUTION</vt:lpstr>
      <vt:lpstr>PROPOSED SOLUTION</vt:lpstr>
      <vt:lpstr>SYSTEM APPROACH</vt:lpstr>
      <vt:lpstr>SYSTEM APPROACH</vt:lpstr>
      <vt:lpstr>ALGORITHM </vt:lpstr>
      <vt:lpstr>DEPLOYMENT</vt:lpstr>
      <vt:lpstr>DEPLOYMENT</vt:lpstr>
      <vt:lpstr>RESULT</vt:lpstr>
      <vt:lpstr>RESULT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Written Model Using GAN</dc:title>
  <dc:creator>dinesh .s</dc:creator>
  <cp:lastModifiedBy>dinesh .s</cp:lastModifiedBy>
  <cp:revision>1</cp:revision>
  <dcterms:created xsi:type="dcterms:W3CDTF">2024-03-28T07:21:05Z</dcterms:created>
  <dcterms:modified xsi:type="dcterms:W3CDTF">2024-03-28T08:42:23Z</dcterms:modified>
</cp:coreProperties>
</file>