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85" r:id="rId8"/>
    <p:sldId id="286" r:id="rId9"/>
    <p:sldId id="271" r:id="rId10"/>
    <p:sldId id="261" r:id="rId11"/>
    <p:sldId id="272" r:id="rId12"/>
    <p:sldId id="264" r:id="rId13"/>
    <p:sldId id="266" r:id="rId14"/>
    <p:sldId id="265" r:id="rId15"/>
    <p:sldId id="267" r:id="rId16"/>
    <p:sldId id="276" r:id="rId17"/>
    <p:sldId id="284" r:id="rId18"/>
    <p:sldId id="282" r:id="rId19"/>
    <p:sldId id="280" r:id="rId20"/>
    <p:sldId id="277"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660"/>
  </p:normalViewPr>
  <p:slideViewPr>
    <p:cSldViewPr>
      <p:cViewPr varScale="1">
        <p:scale>
          <a:sx n="75" d="100"/>
          <a:sy n="75" d="100"/>
        </p:scale>
        <p:origin x="11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B9667-3225-436F-9BCB-0F97F9F0364E}"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21101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4672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7887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270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B9667-3225-436F-9BCB-0F97F9F0364E}"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54800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B9667-3225-436F-9BCB-0F97F9F0364E}"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413392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B9667-3225-436F-9BCB-0F97F9F0364E}"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9354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B9667-3225-436F-9BCB-0F97F9F0364E}"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92622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B9667-3225-436F-9BCB-0F97F9F0364E}"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554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45325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462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B9667-3225-436F-9BCB-0F97F9F0364E}" type="datetimeFigureOut">
              <a:rPr lang="en-US" smtClean="0"/>
              <a:t>5/21/2023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C4E03-2806-4B1C-917B-899A0B56BEE9}" type="slidenum">
              <a:rPr lang="en-US" smtClean="0"/>
              <a:t>‹#›</a:t>
            </a:fld>
            <a:endParaRPr lang="en-US"/>
          </a:p>
        </p:txBody>
      </p:sp>
    </p:spTree>
    <p:extLst>
      <p:ext uri="{BB962C8B-B14F-4D97-AF65-F5344CB8AC3E}">
        <p14:creationId xmlns:p14="http://schemas.microsoft.com/office/powerpoint/2010/main" val="185309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aggle.com/eswarchandt/phishing-website-det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7848600" cy="1470025"/>
          </a:xfrm>
        </p:spPr>
        <p:txBody>
          <a:bodyPr>
            <a:normAutofit/>
          </a:bodyPr>
          <a:lstStyle/>
          <a:p>
            <a:r>
              <a:rPr lang="en-US" sz="1400" dirty="0">
                <a:latin typeface="Times New Roman" panose="02020603050405020304" pitchFamily="18" charset="0"/>
                <a:cs typeface="Times New Roman" panose="02020603050405020304" pitchFamily="18" charset="0"/>
              </a:rPr>
              <a:t>KARPAGAM  INSTITUTE OF TECHNOLOGY, COIMBATORE</a:t>
            </a:r>
            <a:r>
              <a:rPr lang="en-GB" sz="1400" dirty="0">
                <a:latin typeface="Times New Roman" panose="02020603050405020304" pitchFamily="18" charset="0"/>
                <a:cs typeface="Times New Roman" panose="02020603050405020304" pitchFamily="18" charset="0"/>
              </a:rPr>
              <a:t>.</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(Approved by AICTE and Affiliated to Anna University)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Accredited by NBA(CSE,IT,ECE)</a:t>
            </a:r>
            <a:endParaRPr lang="en-US" sz="1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2133600"/>
            <a:ext cx="7467600" cy="4114800"/>
          </a:xfrm>
          <a:solidFill>
            <a:schemeClr val="bg1"/>
          </a:solidFill>
          <a:ln>
            <a:solidFill>
              <a:schemeClr val="accent1"/>
            </a:solidFill>
          </a:ln>
        </p:spPr>
        <p:txBody>
          <a:bodyPr>
            <a:normAutofit/>
          </a:bodyPr>
          <a:lstStyle/>
          <a:p>
            <a:r>
              <a:rPr lang="en-US" sz="1800" b="1" dirty="0">
                <a:solidFill>
                  <a:schemeClr val="tx1"/>
                </a:solidFill>
                <a:latin typeface="Times New Roman" pitchFamily="18" charset="0"/>
                <a:cs typeface="Times New Roman" pitchFamily="18" charset="0"/>
              </a:rPr>
              <a:t>BATCH NO – 13</a:t>
            </a:r>
          </a:p>
          <a:p>
            <a:r>
              <a:rPr lang="en-US" sz="1600" b="1" dirty="0">
                <a:solidFill>
                  <a:schemeClr val="tx1"/>
                </a:solidFill>
                <a:latin typeface="Times New Roman" pitchFamily="18" charset="0"/>
                <a:cs typeface="Times New Roman" pitchFamily="18" charset="0"/>
              </a:rPr>
              <a:t>SCAM LINK DETECTION</a:t>
            </a:r>
            <a:endParaRPr lang="en-US" sz="1600" b="1" i="1" dirty="0">
              <a:solidFill>
                <a:schemeClr val="tx1"/>
              </a:solidFill>
            </a:endParaRPr>
          </a:p>
          <a:p>
            <a:endParaRPr lang="en-US" sz="1600" b="1" dirty="0">
              <a:solidFill>
                <a:schemeClr val="tx1"/>
              </a:solidFill>
            </a:endParaRPr>
          </a:p>
          <a:p>
            <a:endParaRPr lang="en-US" sz="1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6800" y="1084545"/>
            <a:ext cx="1427018" cy="62865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80142383"/>
              </p:ext>
            </p:extLst>
          </p:nvPr>
        </p:nvGraphicFramePr>
        <p:xfrm>
          <a:off x="1200411" y="3276600"/>
          <a:ext cx="6477000" cy="1793240"/>
        </p:xfrm>
        <a:graphic>
          <a:graphicData uri="http://schemas.openxmlformats.org/drawingml/2006/table">
            <a:tbl>
              <a:tblPr firstRow="1" bandRow="1">
                <a:effectLst/>
                <a:tableStyleId>{5C22544A-7EE6-4342-B048-85BDC9FD1C3A}</a:tableStyleId>
              </a:tblPr>
              <a:tblGrid>
                <a:gridCol w="5047989">
                  <a:extLst>
                    <a:ext uri="{9D8B030D-6E8A-4147-A177-3AD203B41FA5}">
                      <a16:colId xmlns:a16="http://schemas.microsoft.com/office/drawing/2014/main" xmlns="" val="20000"/>
                    </a:ext>
                  </a:extLst>
                </a:gridCol>
                <a:gridCol w="1429011">
                  <a:extLst>
                    <a:ext uri="{9D8B030D-6E8A-4147-A177-3AD203B41FA5}">
                      <a16:colId xmlns:a16="http://schemas.microsoft.com/office/drawing/2014/main" xmlns="" val="20001"/>
                    </a:ext>
                  </a:extLst>
                </a:gridCol>
              </a:tblGrid>
              <a:tr h="218440">
                <a:tc>
                  <a:txBody>
                    <a:bodyPr/>
                    <a:lstStyle/>
                    <a:p>
                      <a:pPr algn="l"/>
                      <a:r>
                        <a:rPr lang="en-US" sz="1600" dirty="0">
                          <a:solidFill>
                            <a:schemeClr val="tx1"/>
                          </a:solidFill>
                          <a:latin typeface="Times New Roman" pitchFamily="18" charset="0"/>
                          <a:cs typeface="Times New Roman" pitchFamily="18" charset="0"/>
                        </a:rPr>
                        <a:t>    Guide</a:t>
                      </a:r>
                      <a:r>
                        <a:rPr lang="en-US" sz="1600" dirty="0">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itchFamily="18" charset="0"/>
                          <a:cs typeface="Times New Roman" pitchFamily="18" charset="0"/>
                        </a:rPr>
                        <a:t>Presented By: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l"/>
                      <a:r>
                        <a:rPr lang="en-US" sz="1400" b="1" kern="1200" dirty="0">
                          <a:solidFill>
                            <a:schemeClr val="dk1"/>
                          </a:solidFill>
                          <a:effectLst/>
                          <a:latin typeface="Times New Roman" pitchFamily="18" charset="0"/>
                          <a:ea typeface="+mn-ea"/>
                          <a:cs typeface="Times New Roman" pitchFamily="18" charset="0"/>
                        </a:rPr>
                        <a:t>    Dr.M.SATHIYA.,M.E.,</a:t>
                      </a:r>
                      <a:r>
                        <a:rPr lang="en-US" sz="1400" b="1" kern="1200" dirty="0" err="1">
                          <a:solidFill>
                            <a:schemeClr val="dk1"/>
                          </a:solidFill>
                          <a:effectLst/>
                          <a:latin typeface="Times New Roman" pitchFamily="18" charset="0"/>
                          <a:ea typeface="+mn-ea"/>
                          <a:cs typeface="Times New Roman" pitchFamily="18" charset="0"/>
                        </a:rPr>
                        <a:t>Ph.D</a:t>
                      </a:r>
                      <a:r>
                        <a:rPr lang="en-US" sz="1400" b="1" kern="1200" dirty="0">
                          <a:solidFill>
                            <a:schemeClr val="dk1"/>
                          </a:solidFill>
                          <a:effectLst/>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err="1">
                          <a:latin typeface="Times New Roman" pitchFamily="18" charset="0"/>
                          <a:cs typeface="Times New Roman" pitchFamily="18" charset="0"/>
                        </a:rPr>
                        <a:t>Dinakaran</a:t>
                      </a:r>
                      <a:r>
                        <a:rPr lang="en-US" sz="1400" baseline="0" dirty="0" err="1">
                          <a:latin typeface="Times New Roman" pitchFamily="18" charset="0"/>
                          <a:cs typeface="Times New Roman" pitchFamily="18" charset="0"/>
                        </a:rPr>
                        <a:t>.M</a:t>
                      </a:r>
                      <a:endParaRPr lang="en-US" sz="1400" dirty="0">
                        <a:latin typeface="Times New Roman" pitchFamily="18"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l"/>
                      <a:r>
                        <a:rPr lang="en-US" sz="1400" dirty="0">
                          <a:solidFill>
                            <a:schemeClr val="tx1">
                              <a:lumMod val="85000"/>
                              <a:lumOff val="15000"/>
                            </a:schemeClr>
                          </a:solidFill>
                          <a:latin typeface="Times New Roman" pitchFamily="18" charset="0"/>
                          <a:cs typeface="Times New Roman" pitchFamily="18" charset="0"/>
                        </a:rPr>
                        <a:t>    </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Associate Professor</a:t>
                      </a:r>
                      <a:r>
                        <a:rPr lang="en-US" sz="1400" dirty="0">
                          <a:solidFill>
                            <a:schemeClr val="tx1">
                              <a:lumMod val="85000"/>
                              <a:lumOff val="15000"/>
                            </a:schemeClr>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err="1">
                          <a:latin typeface="Times New Roman" pitchFamily="18" charset="0"/>
                          <a:cs typeface="Times New Roman" pitchFamily="18" charset="0"/>
                        </a:rPr>
                        <a:t>Dinesh.R</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itchFamily="18" charset="0"/>
                          <a:ea typeface="+mn-ea"/>
                          <a:cs typeface="Times New Roman" pitchFamily="18" charset="0"/>
                        </a:rPr>
                        <a:t>    </a:t>
                      </a:r>
                      <a:r>
                        <a:rPr lang="en-US" sz="1400" kern="1200" dirty="0" err="1">
                          <a:solidFill>
                            <a:schemeClr val="dk1"/>
                          </a:solidFill>
                          <a:effectLst/>
                          <a:latin typeface="Times New Roman" pitchFamily="18" charset="0"/>
                          <a:ea typeface="+mn-ea"/>
                          <a:cs typeface="Times New Roman" pitchFamily="18" charset="0"/>
                        </a:rPr>
                        <a:t>Karpagam</a:t>
                      </a:r>
                      <a:r>
                        <a:rPr lang="en-US" sz="1400" kern="1200" dirty="0">
                          <a:solidFill>
                            <a:schemeClr val="dk1"/>
                          </a:solidFill>
                          <a:effectLst/>
                          <a:latin typeface="Times New Roman" pitchFamily="18" charset="0"/>
                          <a:ea typeface="+mn-ea"/>
                          <a:cs typeface="Times New Roman" pitchFamily="18" charset="0"/>
                        </a:rPr>
                        <a:t> Institute of Technology,          </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err="1">
                          <a:latin typeface="Times New Roman" pitchFamily="18" charset="0"/>
                          <a:cs typeface="Times New Roman" pitchFamily="18" charset="0"/>
                        </a:rPr>
                        <a:t>Karan.S</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itchFamily="18" charset="0"/>
                          <a:ea typeface="+mn-ea"/>
                          <a:cs typeface="Times New Roman" pitchFamily="18" charset="0"/>
                        </a:rPr>
                        <a:t>    Coimbatore -641105</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err="1">
                          <a:latin typeface="Times New Roman" pitchFamily="18" charset="0"/>
                          <a:cs typeface="Times New Roman" pitchFamily="18" charset="0"/>
                        </a:rPr>
                        <a:t>Kaviarasan</a:t>
                      </a:r>
                      <a:r>
                        <a:rPr lang="en-US" sz="1400" baseline="0" dirty="0" err="1">
                          <a:latin typeface="Times New Roman" pitchFamily="18" charset="0"/>
                          <a:cs typeface="Times New Roman" pitchFamily="18" charset="0"/>
                        </a:rPr>
                        <a:t>.P</a:t>
                      </a:r>
                      <a:endParaRPr lang="en-US" sz="14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2493818" y="5410200"/>
            <a:ext cx="4191000" cy="338554"/>
          </a:xfrm>
          <a:prstGeom prst="rect">
            <a:avLst/>
          </a:prstGeom>
          <a:noFill/>
        </p:spPr>
        <p:txBody>
          <a:bodyPr wrap="square" rtlCol="0">
            <a:spAutoFit/>
          </a:bodyPr>
          <a:lstStyle/>
          <a:p>
            <a:pPr algn="just"/>
            <a:r>
              <a:rPr lang="en-US" sz="1600" b="1" dirty="0"/>
              <a:t>DEPARTMENT OF INFORMATION TECHNOLOGY</a:t>
            </a:r>
            <a:endParaRPr lang="en-IN" sz="1600" b="1" dirty="0"/>
          </a:p>
        </p:txBody>
      </p:sp>
    </p:spTree>
    <p:extLst>
      <p:ext uri="{BB962C8B-B14F-4D97-AF65-F5344CB8AC3E}">
        <p14:creationId xmlns:p14="http://schemas.microsoft.com/office/powerpoint/2010/main" val="427525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578" y="443396"/>
            <a:ext cx="63246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PROCESS</a:t>
            </a:r>
            <a:r>
              <a:rPr lang="en-US" sz="3600" b="1" dirty="0"/>
              <a:t> </a:t>
            </a:r>
            <a:r>
              <a:rPr lang="en-US" sz="3600" b="1" dirty="0">
                <a:latin typeface="Times New Roman" panose="02020603050405020304" pitchFamily="18" charset="0"/>
                <a:cs typeface="Times New Roman" panose="02020603050405020304" pitchFamily="18" charset="0"/>
              </a:rPr>
              <a:t>DIAGRAM</a:t>
            </a:r>
            <a:endParaRPr lang="en-IN" sz="3600" b="1" dirty="0">
              <a:latin typeface="Times New Roman" panose="02020603050405020304" pitchFamily="18" charset="0"/>
              <a:cs typeface="Times New Roman" panose="02020603050405020304" pitchFamily="18" charset="0"/>
            </a:endParaRPr>
          </a:p>
        </p:txBody>
      </p:sp>
      <p:grpSp>
        <p:nvGrpSpPr>
          <p:cNvPr id="5" name="Canvas 6"/>
          <p:cNvGrpSpPr/>
          <p:nvPr/>
        </p:nvGrpSpPr>
        <p:grpSpPr>
          <a:xfrm>
            <a:off x="1622713" y="1182007"/>
            <a:ext cx="5898574" cy="5447393"/>
            <a:chOff x="29846" y="-174735"/>
            <a:chExt cx="5731510" cy="6598242"/>
          </a:xfrm>
        </p:grpSpPr>
        <p:sp>
          <p:nvSpPr>
            <p:cNvPr id="6" name="Rectangle 5"/>
            <p:cNvSpPr/>
            <p:nvPr/>
          </p:nvSpPr>
          <p:spPr>
            <a:xfrm>
              <a:off x="29846" y="-24918"/>
              <a:ext cx="5731510" cy="6448425"/>
            </a:xfrm>
            <a:prstGeom prst="rect">
              <a:avLst/>
            </a:prstGeom>
            <a:solidFill>
              <a:prstClr val="white"/>
            </a:solidFill>
          </p:spPr>
        </p:sp>
        <p:cxnSp>
          <p:nvCxnSpPr>
            <p:cNvPr id="7" name="Elbow Connector 40"/>
            <p:cNvCxnSpPr>
              <a:stCxn id="32" idx="2"/>
              <a:endCxn id="12" idx="3"/>
            </p:cNvCxnSpPr>
            <p:nvPr/>
          </p:nvCxnSpPr>
          <p:spPr>
            <a:xfrm rot="5400000">
              <a:off x="2808540" y="4322544"/>
              <a:ext cx="626898" cy="2146278"/>
            </a:xfrm>
            <a:prstGeom prst="bentConnector2">
              <a:avLst/>
            </a:prstGeom>
            <a:noFill/>
            <a:ln w="6350" cap="flat" cmpd="sng" algn="ctr">
              <a:solidFill>
                <a:srgbClr val="5B9BD5"/>
              </a:solidFill>
              <a:prstDash val="solid"/>
              <a:miter lim="800000"/>
              <a:tailEnd type="triangle"/>
            </a:ln>
            <a:effectLst/>
          </p:spPr>
        </p:cxnSp>
        <p:cxnSp>
          <p:nvCxnSpPr>
            <p:cNvPr id="8" name="Elbow Connector 41"/>
            <p:cNvCxnSpPr>
              <a:stCxn id="23" idx="2"/>
              <a:endCxn id="11" idx="1"/>
            </p:cNvCxnSpPr>
            <p:nvPr/>
          </p:nvCxnSpPr>
          <p:spPr>
            <a:xfrm rot="16200000" flipH="1">
              <a:off x="1296891" y="1766302"/>
              <a:ext cx="493357" cy="1463863"/>
            </a:xfrm>
            <a:prstGeom prst="bentConnector2">
              <a:avLst/>
            </a:prstGeom>
            <a:noFill/>
            <a:ln w="6350" cap="flat" cmpd="sng" algn="ctr">
              <a:solidFill>
                <a:srgbClr val="5B9BD5"/>
              </a:solidFill>
              <a:prstDash val="solid"/>
              <a:miter lim="800000"/>
              <a:tailEnd type="triangle"/>
            </a:ln>
            <a:effectLst/>
          </p:spPr>
        </p:cxnSp>
        <p:cxnSp>
          <p:nvCxnSpPr>
            <p:cNvPr id="9" name="Connector: Elbow 36"/>
            <p:cNvCxnSpPr>
              <a:stCxn id="31" idx="3"/>
              <a:endCxn id="11" idx="3"/>
            </p:cNvCxnSpPr>
            <p:nvPr/>
          </p:nvCxnSpPr>
          <p:spPr>
            <a:xfrm>
              <a:off x="3836363" y="452523"/>
              <a:ext cx="496122" cy="2292390"/>
            </a:xfrm>
            <a:prstGeom prst="bentConnector3">
              <a:avLst>
                <a:gd name="adj1" fmla="val 144772"/>
              </a:avLst>
            </a:prstGeom>
            <a:noFill/>
            <a:ln w="6350" cap="flat" cmpd="sng" algn="ctr">
              <a:solidFill>
                <a:srgbClr val="4472C4"/>
              </a:solidFill>
              <a:prstDash val="solid"/>
              <a:miter lim="800000"/>
              <a:headEnd type="triangle"/>
              <a:tailEnd type="triangle"/>
            </a:ln>
            <a:effectLst/>
          </p:spPr>
        </p:cxnSp>
        <p:cxnSp>
          <p:nvCxnSpPr>
            <p:cNvPr id="10" name="Connector: Elbow 34"/>
            <p:cNvCxnSpPr>
              <a:endCxn id="11" idx="1"/>
            </p:cNvCxnSpPr>
            <p:nvPr/>
          </p:nvCxnSpPr>
          <p:spPr>
            <a:xfrm rot="5400000" flipH="1" flipV="1">
              <a:off x="660442" y="3379701"/>
              <a:ext cx="2249846" cy="980271"/>
            </a:xfrm>
            <a:prstGeom prst="bentConnector2">
              <a:avLst/>
            </a:prstGeom>
            <a:noFill/>
            <a:ln w="6350" cap="flat" cmpd="sng" algn="ctr">
              <a:solidFill>
                <a:srgbClr val="4472C4"/>
              </a:solidFill>
              <a:prstDash val="solid"/>
              <a:miter lim="800000"/>
              <a:tailEnd type="triangle"/>
            </a:ln>
            <a:effectLst/>
          </p:spPr>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501" y="2021013"/>
              <a:ext cx="2056984" cy="1447800"/>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9644" t="9239" r="5150" b="9239"/>
            <a:stretch>
              <a:fillRect/>
            </a:stretch>
          </p:blipFill>
          <p:spPr>
            <a:xfrm>
              <a:off x="560660" y="4994757"/>
              <a:ext cx="1488190" cy="1428750"/>
            </a:xfrm>
            <a:prstGeom prst="rect">
              <a:avLst/>
            </a:prstGeom>
          </p:spPr>
        </p:pic>
        <p:sp>
          <p:nvSpPr>
            <p:cNvPr id="13" name="Text Box 15"/>
            <p:cNvSpPr txBox="1"/>
            <p:nvPr/>
          </p:nvSpPr>
          <p:spPr>
            <a:xfrm>
              <a:off x="2162641" y="1754521"/>
              <a:ext cx="1828798" cy="366807"/>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lvl="0" indent="0" defTabSz="914400" eaLnBrk="1" fontAlgn="auto" latinLnBrk="0" hangingPunct="1">
                <a:lnSpc>
                  <a:spcPct val="107000"/>
                </a:lnSpc>
                <a:spcBef>
                  <a:spcPts val="0"/>
                </a:spcBef>
                <a:spcAft>
                  <a:spcPts val="800"/>
                </a:spcAft>
                <a:buClrTx/>
                <a:buSzTx/>
                <a:buFontTx/>
                <a:buNone/>
                <a:defRPr/>
              </a:pPr>
              <a:r>
                <a:rPr lang="en-US"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Phishing </a:t>
              </a: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Web Application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15"/>
            <p:cNvSpPr txBox="1"/>
            <p:nvPr/>
          </p:nvSpPr>
          <p:spPr>
            <a:xfrm>
              <a:off x="2003301" y="5842482"/>
              <a:ext cx="952500" cy="2381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System User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15"/>
            <p:cNvSpPr txBox="1"/>
            <p:nvPr/>
          </p:nvSpPr>
          <p:spPr>
            <a:xfrm>
              <a:off x="375501" y="967672"/>
              <a:ext cx="952500" cy="23812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Attacker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58125" y="2325626"/>
              <a:ext cx="1570480"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Inject </a:t>
              </a:r>
              <a:r>
                <a:rPr lang="en-US"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Phishing </a:t>
              </a: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URL</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2775818" y="1028662"/>
              <a:ext cx="972525" cy="637216"/>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lang="en-US"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System Developer</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13035" y="3609745"/>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Open browser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4133726" y="965695"/>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Upload </a:t>
              </a:r>
              <a:r>
                <a:rPr lang="en-US" sz="1000" kern="0" noProof="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Phishing</a:t>
              </a: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Dataset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4133726" y="1290517"/>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 </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4133726" y="1604847"/>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4133726" y="1909642"/>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Classification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l="3785" r="3470"/>
            <a:stretch>
              <a:fillRect/>
            </a:stretch>
          </p:blipFill>
          <p:spPr>
            <a:xfrm>
              <a:off x="352425" y="1261280"/>
              <a:ext cx="918426" cy="990276"/>
            </a:xfrm>
            <a:prstGeom prst="rect">
              <a:avLst/>
            </a:prstGeom>
          </p:spPr>
        </p:pic>
        <p:cxnSp>
          <p:nvCxnSpPr>
            <p:cNvPr id="24" name="Connector: Elbow 37"/>
            <p:cNvCxnSpPr>
              <a:endCxn id="12" idx="3"/>
            </p:cNvCxnSpPr>
            <p:nvPr/>
          </p:nvCxnSpPr>
          <p:spPr>
            <a:xfrm rot="5400000">
              <a:off x="1763490" y="4577021"/>
              <a:ext cx="1417471" cy="846750"/>
            </a:xfrm>
            <a:prstGeom prst="bentConnector2">
              <a:avLst/>
            </a:prstGeom>
            <a:noFill/>
            <a:ln w="6350" cap="flat" cmpd="sng" algn="ctr">
              <a:solidFill>
                <a:srgbClr val="4472C4"/>
              </a:solidFill>
              <a:prstDash val="solid"/>
              <a:miter lim="800000"/>
              <a:tailEnd type="triangle"/>
            </a:ln>
            <a:effectLst/>
          </p:spPr>
        </p:cxnSp>
        <p:sp>
          <p:nvSpPr>
            <p:cNvPr id="25" name="Rectangle 24"/>
            <p:cNvSpPr/>
            <p:nvPr/>
          </p:nvSpPr>
          <p:spPr>
            <a:xfrm>
              <a:off x="2516381" y="3594581"/>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lang="en-US" sz="1100" kern="0" noProof="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Phish URL </a:t>
              </a: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Prediction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3248025" y="5203332"/>
              <a:ext cx="183832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Response URL or Website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2489689" y="4055475"/>
              <a:ext cx="758337" cy="325796"/>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800"/>
                </a:spcAft>
                <a:buClrTx/>
                <a:buSzTx/>
                <a:buFontTx/>
                <a:buNone/>
                <a:defRPr/>
              </a:pPr>
              <a:r>
                <a:rPr lang="en-US" sz="1100" kern="0" noProof="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Phishing</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2400300" y="4428895"/>
              <a:ext cx="94297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Block URL</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4133726" y="2221667"/>
              <a:ext cx="1570355" cy="247015"/>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Train &amp; Build Model</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0" name="Rectangle 29"/>
            <p:cNvSpPr/>
            <p:nvPr/>
          </p:nvSpPr>
          <p:spPr>
            <a:xfrm>
              <a:off x="513035" y="3269756"/>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Request URL or Web Site</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1208" r="3068" b="3022"/>
            <a:stretch>
              <a:fillRect/>
            </a:stretch>
          </p:blipFill>
          <p:spPr>
            <a:xfrm>
              <a:off x="2007564" y="-174735"/>
              <a:ext cx="1828800" cy="1254516"/>
            </a:xfrm>
            <a:prstGeom prst="rect">
              <a:avLst/>
            </a:prstGeom>
          </p:spPr>
        </p:pic>
        <p:sp>
          <p:nvSpPr>
            <p:cNvPr id="32" name="Rectangle 31"/>
            <p:cNvSpPr/>
            <p:nvPr/>
          </p:nvSpPr>
          <p:spPr>
            <a:xfrm>
              <a:off x="3761106" y="4834584"/>
              <a:ext cx="868044"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Legitimate</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3" name="Rectangle 32"/>
            <p:cNvSpPr/>
            <p:nvPr/>
          </p:nvSpPr>
          <p:spPr>
            <a:xfrm>
              <a:off x="2400300" y="4786959"/>
              <a:ext cx="971550"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Block Msg</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34" name="Straight Arrow Connector 33"/>
            <p:cNvCxnSpPr>
              <a:stCxn id="25" idx="2"/>
              <a:endCxn id="32" idx="0"/>
            </p:cNvCxnSpPr>
            <p:nvPr/>
          </p:nvCxnSpPr>
          <p:spPr>
            <a:xfrm>
              <a:off x="3301559" y="3842231"/>
              <a:ext cx="893569" cy="992353"/>
            </a:xfrm>
            <a:prstGeom prst="straightConnector1">
              <a:avLst/>
            </a:prstGeom>
            <a:noFill/>
            <a:ln w="6350" cap="flat" cmpd="sng" algn="ctr">
              <a:solidFill>
                <a:srgbClr val="5B9BD5"/>
              </a:solidFill>
              <a:prstDash val="solid"/>
              <a:miter lim="800000"/>
              <a:tailEnd type="triangle"/>
            </a:ln>
            <a:effectLst/>
          </p:spPr>
        </p:cxnSp>
        <p:cxnSp>
          <p:nvCxnSpPr>
            <p:cNvPr id="35" name="Straight Arrow Connector 34"/>
            <p:cNvCxnSpPr>
              <a:endCxn id="27" idx="0"/>
            </p:cNvCxnSpPr>
            <p:nvPr/>
          </p:nvCxnSpPr>
          <p:spPr>
            <a:xfrm flipH="1">
              <a:off x="2868857" y="3842231"/>
              <a:ext cx="464893" cy="213244"/>
            </a:xfrm>
            <a:prstGeom prst="straightConnector1">
              <a:avLst/>
            </a:prstGeom>
            <a:noFill/>
            <a:ln w="6350" cap="flat" cmpd="sng" algn="ctr">
              <a:solidFill>
                <a:srgbClr val="5B9BD5"/>
              </a:solidFill>
              <a:prstDash val="solid"/>
              <a:miter lim="800000"/>
              <a:tailEnd type="triangle"/>
            </a:ln>
            <a:effectLst/>
          </p:spPr>
        </p:cxnSp>
        <p:cxnSp>
          <p:nvCxnSpPr>
            <p:cNvPr id="36" name="Straight Arrow Connector 35"/>
            <p:cNvCxnSpPr>
              <a:stCxn id="11" idx="2"/>
              <a:endCxn id="25" idx="0"/>
            </p:cNvCxnSpPr>
            <p:nvPr/>
          </p:nvCxnSpPr>
          <p:spPr>
            <a:xfrm flipH="1">
              <a:off x="3301559" y="3468813"/>
              <a:ext cx="2434" cy="125768"/>
            </a:xfrm>
            <a:prstGeom prst="straightConnector1">
              <a:avLst/>
            </a:prstGeom>
            <a:noFill/>
            <a:ln w="6350" cap="flat" cmpd="sng" algn="ctr">
              <a:solidFill>
                <a:srgbClr val="5B9BD5"/>
              </a:solidFill>
              <a:prstDash val="solid"/>
              <a:miter lim="800000"/>
              <a:tailEnd type="triangle"/>
            </a:ln>
            <a:effectLst/>
          </p:spPr>
        </p:cxnSp>
        <p:sp>
          <p:nvSpPr>
            <p:cNvPr id="37" name="Rectangle 36"/>
            <p:cNvSpPr/>
            <p:nvPr/>
          </p:nvSpPr>
          <p:spPr>
            <a:xfrm>
              <a:off x="513375" y="4314331"/>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1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Register\Login</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8" name="Rectangle 37"/>
            <p:cNvSpPr/>
            <p:nvPr/>
          </p:nvSpPr>
          <p:spPr>
            <a:xfrm>
              <a:off x="513375" y="3974606"/>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rPr>
                <a:t>Activate </a:t>
              </a:r>
              <a:r>
                <a:rPr lang="en-US" sz="12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Phishing</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9" name="Rectangle 38"/>
            <p:cNvSpPr/>
            <p:nvPr/>
          </p:nvSpPr>
          <p:spPr>
            <a:xfrm>
              <a:off x="513035" y="2926856"/>
              <a:ext cx="1570355" cy="247650"/>
            </a:xfrm>
            <a:prstGeom prst="rect">
              <a:avLst/>
            </a:prstGeom>
            <a:solidFill>
              <a:sysClr val="window" lastClr="FFFFFF"/>
            </a:solidFill>
            <a:ln w="127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rPr>
                <a:t>Track History</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870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82"/>
            <a:ext cx="8229600" cy="901177"/>
          </a:xfrm>
        </p:spPr>
        <p:txBody>
          <a:bodyPr>
            <a:normAutofit/>
          </a:bodyPr>
          <a:lstStyle/>
          <a:p>
            <a:r>
              <a:rPr lang="en-US" sz="3600" b="1" dirty="0">
                <a:latin typeface="Times New Roman" panose="02020603050405020304" pitchFamily="18" charset="0"/>
                <a:cs typeface="Times New Roman" panose="02020603050405020304" pitchFamily="18" charset="0"/>
              </a:rPr>
              <a:t>DATA FLOW DIAGRAM</a:t>
            </a:r>
            <a:endParaRPr lang="en-IN" sz="3600" b="1" dirty="0">
              <a:latin typeface="Times New Roman" panose="02020603050405020304" pitchFamily="18" charset="0"/>
              <a:cs typeface="Times New Roman" panose="02020603050405020304" pitchFamily="18" charset="0"/>
            </a:endParaRPr>
          </a:p>
        </p:txBody>
      </p:sp>
      <p:grpSp>
        <p:nvGrpSpPr>
          <p:cNvPr id="3" name="Canvas 87"/>
          <p:cNvGrpSpPr/>
          <p:nvPr/>
        </p:nvGrpSpPr>
        <p:grpSpPr>
          <a:xfrm>
            <a:off x="838200" y="1066800"/>
            <a:ext cx="6961910" cy="5678251"/>
            <a:chOff x="0" y="0"/>
            <a:chExt cx="5895340" cy="8458200"/>
          </a:xfrm>
        </p:grpSpPr>
        <p:sp>
          <p:nvSpPr>
            <p:cNvPr id="4" name="Rectangle 3"/>
            <p:cNvSpPr/>
            <p:nvPr/>
          </p:nvSpPr>
          <p:spPr>
            <a:xfrm>
              <a:off x="0" y="0"/>
              <a:ext cx="5895340" cy="8458200"/>
            </a:xfrm>
            <a:prstGeom prst="rect">
              <a:avLst/>
            </a:prstGeom>
          </p:spPr>
        </p:sp>
        <p:sp>
          <p:nvSpPr>
            <p:cNvPr id="5" name="Oval 4"/>
            <p:cNvSpPr/>
            <p:nvPr/>
          </p:nvSpPr>
          <p:spPr>
            <a:xfrm>
              <a:off x="2073297" y="2105025"/>
              <a:ext cx="1400176" cy="1158242"/>
            </a:xfrm>
            <a:prstGeom prst="ellipse">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lang="en-US" sz="12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Scam Detection </a:t>
              </a: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Web Application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1135" y="2397423"/>
              <a:ext cx="1183463" cy="581023"/>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System Developer </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005897" y="5015229"/>
              <a:ext cx="1333500" cy="581025"/>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0"/>
                </a:spcAft>
                <a:buClrTx/>
                <a:buSzTx/>
                <a:buFontTx/>
                <a:buNone/>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rPr>
                <a:t>Attacker</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8" name="Rectangle 7"/>
            <p:cNvSpPr/>
            <p:nvPr/>
          </p:nvSpPr>
          <p:spPr>
            <a:xfrm>
              <a:off x="4005897" y="2397421"/>
              <a:ext cx="1333500" cy="581025"/>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0"/>
                </a:spcAft>
                <a:buClrTx/>
                <a:buSzTx/>
                <a:buFontTx/>
                <a:buNone/>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rPr>
                <a:t>User System</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9" name="Straight Arrow Connector 8"/>
            <p:cNvCxnSpPr>
              <a:cxnSpLocks/>
            </p:cNvCxnSpPr>
            <p:nvPr/>
          </p:nvCxnSpPr>
          <p:spPr>
            <a:xfrm flipV="1">
              <a:off x="1244554" y="2684146"/>
              <a:ext cx="801419" cy="8155"/>
            </a:xfrm>
            <a:prstGeom prst="straightConnector1">
              <a:avLst/>
            </a:prstGeom>
            <a:noFill/>
            <a:ln w="19050" cap="flat" cmpd="sng" algn="ctr">
              <a:solidFill>
                <a:sysClr val="windowText" lastClr="000000"/>
              </a:solidFill>
              <a:prstDash val="solid"/>
              <a:tailEnd type="triangle"/>
            </a:ln>
            <a:effectLst/>
          </p:spPr>
        </p:cxnSp>
        <p:cxnSp>
          <p:nvCxnSpPr>
            <p:cNvPr id="10" name="Straight Arrow Connector 9"/>
            <p:cNvCxnSpPr>
              <a:stCxn id="5" idx="6"/>
              <a:endCxn id="8" idx="1"/>
            </p:cNvCxnSpPr>
            <p:nvPr/>
          </p:nvCxnSpPr>
          <p:spPr>
            <a:xfrm>
              <a:off x="3473101" y="2684146"/>
              <a:ext cx="532367" cy="3788"/>
            </a:xfrm>
            <a:prstGeom prst="straightConnector1">
              <a:avLst/>
            </a:prstGeom>
            <a:noFill/>
            <a:ln w="19050" cap="flat" cmpd="sng" algn="ctr">
              <a:solidFill>
                <a:sysClr val="windowText" lastClr="000000"/>
              </a:solidFill>
              <a:prstDash val="solid"/>
              <a:tailEnd type="triangle"/>
            </a:ln>
            <a:effectLst/>
          </p:spPr>
        </p:cxnSp>
        <p:sp>
          <p:nvSpPr>
            <p:cNvPr id="11" name="Rectangle 10"/>
            <p:cNvSpPr/>
            <p:nvPr/>
          </p:nvSpPr>
          <p:spPr>
            <a:xfrm>
              <a:off x="67336" y="1910377"/>
              <a:ext cx="1211382" cy="478889"/>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7000"/>
                </a:lnSpc>
                <a:spcBef>
                  <a:spcPts val="0"/>
                </a:spcBef>
                <a:spcAft>
                  <a:spcPts val="80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Train Phishing Model</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154601" y="2093656"/>
              <a:ext cx="1113452" cy="359134"/>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rPr>
                <a:t>        URL Scan </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3" name="Straight Arrow Connector 12"/>
            <p:cNvCxnSpPr/>
            <p:nvPr/>
          </p:nvCxnSpPr>
          <p:spPr>
            <a:xfrm flipV="1">
              <a:off x="4672647" y="2978446"/>
              <a:ext cx="0" cy="2036783"/>
            </a:xfrm>
            <a:prstGeom prst="straightConnector1">
              <a:avLst/>
            </a:prstGeom>
            <a:noFill/>
            <a:ln w="19050" cap="flat" cmpd="sng" algn="ctr">
              <a:solidFill>
                <a:sysClr val="windowText" lastClr="000000"/>
              </a:solidFill>
              <a:prstDash val="solid"/>
              <a:tailEnd type="triangle"/>
            </a:ln>
            <a:effectLst/>
          </p:spPr>
        </p:cxnSp>
        <p:sp>
          <p:nvSpPr>
            <p:cNvPr id="14" name="Rectangle 13"/>
            <p:cNvSpPr/>
            <p:nvPr/>
          </p:nvSpPr>
          <p:spPr>
            <a:xfrm>
              <a:off x="4747375" y="3302304"/>
              <a:ext cx="773382" cy="1098246"/>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rPr>
                <a:t>Inject Phishing URL or Website</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5" name="Straight Arrow Connector 14"/>
            <p:cNvCxnSpPr/>
            <p:nvPr/>
          </p:nvCxnSpPr>
          <p:spPr>
            <a:xfrm>
              <a:off x="2768622" y="761025"/>
              <a:ext cx="4763" cy="1344000"/>
            </a:xfrm>
            <a:prstGeom prst="straightConnector1">
              <a:avLst/>
            </a:prstGeom>
            <a:noFill/>
            <a:ln w="19050" cap="flat" cmpd="sng" algn="ctr">
              <a:solidFill>
                <a:sysClr val="windowText" lastClr="000000"/>
              </a:solidFill>
              <a:prstDash val="solid"/>
              <a:tailEnd type="triangle"/>
            </a:ln>
            <a:effectLst/>
          </p:spPr>
        </p:cxnSp>
        <p:sp>
          <p:nvSpPr>
            <p:cNvPr id="16" name="Rectangle 15"/>
            <p:cNvSpPr/>
            <p:nvPr/>
          </p:nvSpPr>
          <p:spPr>
            <a:xfrm rot="5400000">
              <a:off x="1634295" y="1402769"/>
              <a:ext cx="1477010" cy="267335"/>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rPr>
                <a:t>Register &amp; Login</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7" name="Rectangle 16"/>
            <p:cNvSpPr/>
            <p:nvPr/>
          </p:nvSpPr>
          <p:spPr>
            <a:xfrm>
              <a:off x="2101872" y="180000"/>
              <a:ext cx="1333500" cy="581025"/>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0"/>
                </a:spcAft>
                <a:buClrTx/>
                <a:buSzTx/>
                <a:buFontTx/>
                <a:buNone/>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rPr>
                <a:t>User </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8" name="Elbow Connector 37"/>
            <p:cNvCxnSpPr/>
            <p:nvPr/>
          </p:nvCxnSpPr>
          <p:spPr>
            <a:xfrm>
              <a:off x="3435372" y="470513"/>
              <a:ext cx="1237275" cy="1926908"/>
            </a:xfrm>
            <a:prstGeom prst="bentConnector2">
              <a:avLst/>
            </a:prstGeom>
            <a:noFill/>
            <a:ln w="19050" cap="flat" cmpd="sng" algn="ctr">
              <a:solidFill>
                <a:sysClr val="windowText" lastClr="000000"/>
              </a:solidFill>
              <a:prstDash val="solid"/>
              <a:miter lim="800000"/>
              <a:tailEnd type="triangle"/>
            </a:ln>
            <a:effectLst/>
          </p:spPr>
        </p:cxnSp>
        <p:sp>
          <p:nvSpPr>
            <p:cNvPr id="19" name="Rectangle 18"/>
            <p:cNvSpPr/>
            <p:nvPr/>
          </p:nvSpPr>
          <p:spPr>
            <a:xfrm>
              <a:off x="1634172" y="2417446"/>
              <a:ext cx="591525" cy="267335"/>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0" name="Rectangle 19"/>
            <p:cNvSpPr/>
            <p:nvPr/>
          </p:nvSpPr>
          <p:spPr>
            <a:xfrm>
              <a:off x="3806847" y="1209675"/>
              <a:ext cx="1714500" cy="295275"/>
            </a:xfrm>
            <a:prstGeom prst="rect">
              <a:avLst/>
            </a:prstGeom>
            <a:solidFill>
              <a:sysClr val="window" lastClr="FFFFFF"/>
            </a:solidFill>
            <a:ln w="190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r>
                <a:rPr kumimoji="0" lang="en-IN"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Request URL</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Can 40"/>
            <p:cNvSpPr/>
            <p:nvPr/>
          </p:nvSpPr>
          <p:spPr>
            <a:xfrm>
              <a:off x="2187892" y="7514250"/>
              <a:ext cx="1085215" cy="789940"/>
            </a:xfrm>
            <a:prstGeom prst="can">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IN"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rPr>
                <a:t>Phishing DB</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2" name="Straight Arrow Connector 21"/>
            <p:cNvCxnSpPr>
              <a:stCxn id="5" idx="4"/>
            </p:cNvCxnSpPr>
            <p:nvPr/>
          </p:nvCxnSpPr>
          <p:spPr>
            <a:xfrm flipH="1">
              <a:off x="2730817" y="3263267"/>
              <a:ext cx="42568" cy="4250348"/>
            </a:xfrm>
            <a:prstGeom prst="straightConnector1">
              <a:avLst/>
            </a:prstGeom>
            <a:noFill/>
            <a:ln w="19050" cap="flat" cmpd="sng" algn="ctr">
              <a:solidFill>
                <a:sysClr val="windowText" lastClr="000000"/>
              </a:solidFill>
              <a:prstDash val="solid"/>
              <a:miter lim="800000"/>
              <a:tailEnd type="triangle"/>
            </a:ln>
            <a:effectLst/>
          </p:spPr>
        </p:cxnSp>
        <p:sp>
          <p:nvSpPr>
            <p:cNvPr id="23" name="Rounded Rectangle 42"/>
            <p:cNvSpPr/>
            <p:nvPr/>
          </p:nvSpPr>
          <p:spPr>
            <a:xfrm>
              <a:off x="1721167" y="4466250"/>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6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Preprocessing</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4" name="Rounded Rectangle 43"/>
            <p:cNvSpPr/>
            <p:nvPr/>
          </p:nvSpPr>
          <p:spPr>
            <a:xfrm>
              <a:off x="1719897" y="4875190"/>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Feature Selection</a:t>
              </a:r>
              <a:endParaRPr kumimoji="0" lang="en-IN"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5" name="Rounded Rectangle 44"/>
            <p:cNvSpPr/>
            <p:nvPr/>
          </p:nvSpPr>
          <p:spPr>
            <a:xfrm>
              <a:off x="1729422" y="5284130"/>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Feature Extraction</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6" name="Rounded Rectangle 45"/>
            <p:cNvSpPr/>
            <p:nvPr/>
          </p:nvSpPr>
          <p:spPr>
            <a:xfrm>
              <a:off x="1729422" y="6093755"/>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Train &amp; Build the Model</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7" name="Rounded Rectangle 46"/>
            <p:cNvSpPr/>
            <p:nvPr/>
          </p:nvSpPr>
          <p:spPr>
            <a:xfrm>
              <a:off x="1729422" y="6512855"/>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Predict Phishing &amp; Type</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8" name="Rounded Rectangle 47"/>
            <p:cNvSpPr/>
            <p:nvPr/>
          </p:nvSpPr>
          <p:spPr>
            <a:xfrm>
              <a:off x="1721167" y="6931955"/>
              <a:ext cx="2038350" cy="332740"/>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Notify and Visualize</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9" name="Rounded Rectangle 48"/>
            <p:cNvSpPr/>
            <p:nvPr/>
          </p:nvSpPr>
          <p:spPr>
            <a:xfrm>
              <a:off x="1719897" y="5693705"/>
              <a:ext cx="2038350" cy="332105"/>
            </a:xfrm>
            <a:prstGeom prst="roundRect">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Classification</a:t>
              </a:r>
              <a:endParaRPr kumimoji="0" lang="en-IN"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30" name="Oval 29"/>
            <p:cNvSpPr/>
            <p:nvPr/>
          </p:nvSpPr>
          <p:spPr>
            <a:xfrm>
              <a:off x="1978342" y="3475650"/>
              <a:ext cx="1520825" cy="847090"/>
            </a:xfrm>
            <a:prstGeom prst="ellipse">
              <a:avLst/>
            </a:prstGeom>
            <a:solidFill>
              <a:sysClr val="window" lastClr="FFFFFF"/>
            </a:solidFill>
            <a:ln w="254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rPr>
                <a:t>Phishing Predictor engine</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1" name="Text Box 219"/>
            <p:cNvSpPr txBox="1"/>
            <p:nvPr/>
          </p:nvSpPr>
          <p:spPr>
            <a:xfrm>
              <a:off x="1193504" y="1654871"/>
              <a:ext cx="1188085" cy="43878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rPr>
                <a:t>Upload Phishing Dataset</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2" name="Rectangle 31"/>
            <p:cNvSpPr/>
            <p:nvPr/>
          </p:nvSpPr>
          <p:spPr>
            <a:xfrm rot="5400000">
              <a:off x="2621771" y="1110868"/>
              <a:ext cx="1058252" cy="568948"/>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rPr>
                <a:t>Configuration System or Laptop</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3" name="Rectangle 32"/>
            <p:cNvSpPr/>
            <p:nvPr/>
          </p:nvSpPr>
          <p:spPr>
            <a:xfrm>
              <a:off x="3499157" y="460017"/>
              <a:ext cx="1057910" cy="359134"/>
            </a:xfrm>
            <a:prstGeom prst="rect">
              <a:avLst/>
            </a:prstGeom>
            <a:no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marL="0" marR="0" lvl="0" indent="0" defTabSz="914400" eaLnBrk="1" fontAlgn="auto" latinLnBrk="0" hangingPunct="1">
                <a:lnSpc>
                  <a:spcPct val="105000"/>
                </a:lnSpc>
                <a:spcBef>
                  <a:spcPts val="0"/>
                </a:spcBef>
                <a:spcAft>
                  <a:spcPts val="0"/>
                </a:spcAft>
                <a:buClrTx/>
                <a:buSzTx/>
                <a:buFontTx/>
                <a:buNone/>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rPr>
                <a:t>Open browser</a:t>
              </a:r>
              <a:endParaRPr kumimoji="0" lang="en-IN"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4" name="Text Box 219"/>
            <p:cNvSpPr txBox="1"/>
            <p:nvPr/>
          </p:nvSpPr>
          <p:spPr>
            <a:xfrm>
              <a:off x="916034" y="3165837"/>
              <a:ext cx="1749425" cy="25654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5000"/>
                </a:lnSpc>
                <a:spcBef>
                  <a:spcPts val="0"/>
                </a:spcBef>
                <a:spcAft>
                  <a:spcPts val="800"/>
                </a:spcAft>
                <a:buClrTx/>
                <a:buSzTx/>
                <a:buFontTx/>
                <a:buNone/>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rPr>
                <a:t>Load &amp; Explore Dataset</a:t>
              </a:r>
              <a:endParaRPr kumimoji="0" lang="en-IN"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46298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7"/>
            <a:ext cx="8229600" cy="1143000"/>
          </a:xfrm>
        </p:spPr>
        <p:txBody>
          <a:bodyPr>
            <a:normAutofit/>
          </a:bodyPr>
          <a:lstStyle/>
          <a:p>
            <a:r>
              <a:rPr lang="en-US" sz="3600" b="1" dirty="0">
                <a:latin typeface="Times New Roman" pitchFamily="18" charset="0"/>
                <a:cs typeface="Times New Roman" pitchFamily="18" charset="0"/>
              </a:rPr>
              <a:t>OUTPUT</a:t>
            </a: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b="1" dirty="0">
                <a:latin typeface="Times New Roman" pitchFamily="18" charset="0"/>
                <a:cs typeface="Times New Roman" pitchFamily="18" charset="0"/>
              </a:rPr>
              <a:t>INDEX PAGE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52600"/>
            <a:ext cx="6248400" cy="3810000"/>
          </a:xfrm>
          <a:prstGeom prst="rect">
            <a:avLst/>
          </a:prstGeom>
        </p:spPr>
      </p:pic>
    </p:spTree>
    <p:extLst>
      <p:ext uri="{BB962C8B-B14F-4D97-AF65-F5344CB8AC3E}">
        <p14:creationId xmlns:p14="http://schemas.microsoft.com/office/powerpoint/2010/main" val="168695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marL="0" indent="0">
              <a:buNone/>
            </a:pPr>
            <a:r>
              <a:rPr lang="en-US" sz="2000" b="1" dirty="0">
                <a:latin typeface="Times New Roman" pitchFamily="18" charset="0"/>
                <a:cs typeface="Times New Roman" pitchFamily="18" charset="0"/>
              </a:rPr>
              <a:t>REGISTER PAGE :</a:t>
            </a:r>
          </a:p>
        </p:txBody>
      </p:sp>
      <p:pic>
        <p:nvPicPr>
          <p:cNvPr id="4" name="image22.jpeg"/>
          <p:cNvPicPr/>
          <p:nvPr/>
        </p:nvPicPr>
        <p:blipFill>
          <a:blip r:embed="rId2" cstate="print"/>
          <a:stretch>
            <a:fillRect/>
          </a:stretch>
        </p:blipFill>
        <p:spPr>
          <a:xfrm>
            <a:off x="1447801" y="1525904"/>
            <a:ext cx="6553200" cy="396049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525904"/>
            <a:ext cx="6553201" cy="3960495"/>
          </a:xfrm>
          <a:prstGeom prst="rect">
            <a:avLst/>
          </a:prstGeom>
        </p:spPr>
      </p:pic>
    </p:spTree>
    <p:extLst>
      <p:ext uri="{BB962C8B-B14F-4D97-AF65-F5344CB8AC3E}">
        <p14:creationId xmlns:p14="http://schemas.microsoft.com/office/powerpoint/2010/main" val="45025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marL="0" indent="0">
              <a:buNone/>
            </a:pPr>
            <a:r>
              <a:rPr lang="en-US" sz="2000" b="1" dirty="0">
                <a:latin typeface="Times New Roman" pitchFamily="18" charset="0"/>
                <a:cs typeface="Times New Roman" pitchFamily="18" charset="0"/>
              </a:rPr>
              <a:t>LOGIN PAGE :</a:t>
            </a:r>
          </a:p>
        </p:txBody>
      </p:sp>
      <p:pic>
        <p:nvPicPr>
          <p:cNvPr id="4" name="image18.jpeg"/>
          <p:cNvPicPr/>
          <p:nvPr/>
        </p:nvPicPr>
        <p:blipFill>
          <a:blip r:embed="rId2" cstate="print"/>
          <a:stretch>
            <a:fillRect/>
          </a:stretch>
        </p:blipFill>
        <p:spPr>
          <a:xfrm>
            <a:off x="1447800" y="1524000"/>
            <a:ext cx="6248399" cy="413575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524000"/>
            <a:ext cx="6248399" cy="4135755"/>
          </a:xfrm>
          <a:prstGeom prst="rect">
            <a:avLst/>
          </a:prstGeom>
        </p:spPr>
      </p:pic>
    </p:spTree>
    <p:extLst>
      <p:ext uri="{BB962C8B-B14F-4D97-AF65-F5344CB8AC3E}">
        <p14:creationId xmlns:p14="http://schemas.microsoft.com/office/powerpoint/2010/main" val="203618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itchFamily="18" charset="0"/>
                <a:cs typeface="Times New Roman" pitchFamily="18" charset="0"/>
              </a:rPr>
              <a:t>FORGOT PASSWORD PAGE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05000"/>
            <a:ext cx="6476999" cy="3806190"/>
          </a:xfrm>
          <a:prstGeom prst="rect">
            <a:avLst/>
          </a:prstGeom>
        </p:spPr>
      </p:pic>
    </p:spTree>
    <p:extLst>
      <p:ext uri="{BB962C8B-B14F-4D97-AF65-F5344CB8AC3E}">
        <p14:creationId xmlns:p14="http://schemas.microsoft.com/office/powerpoint/2010/main" val="275096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itchFamily="18" charset="0"/>
                <a:cs typeface="Times New Roman" pitchFamily="18" charset="0"/>
              </a:rPr>
              <a:t>URL PREDICTION PAGE :</a:t>
            </a:r>
          </a:p>
        </p:txBody>
      </p:sp>
      <p:pic>
        <p:nvPicPr>
          <p:cNvPr id="4" name="image24.jpeg"/>
          <p:cNvPicPr/>
          <p:nvPr/>
        </p:nvPicPr>
        <p:blipFill>
          <a:blip r:embed="rId2" cstate="print"/>
          <a:stretch>
            <a:fillRect/>
          </a:stretch>
        </p:blipFill>
        <p:spPr>
          <a:xfrm>
            <a:off x="1524000" y="2057400"/>
            <a:ext cx="6476999" cy="38061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7400"/>
            <a:ext cx="6476999" cy="3882390"/>
          </a:xfrm>
          <a:prstGeom prst="rect">
            <a:avLst/>
          </a:prstGeom>
        </p:spPr>
      </p:pic>
    </p:spTree>
    <p:extLst>
      <p:ext uri="{BB962C8B-B14F-4D97-AF65-F5344CB8AC3E}">
        <p14:creationId xmlns:p14="http://schemas.microsoft.com/office/powerpoint/2010/main" val="287083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anose="02020603050405020304" pitchFamily="18" charset="0"/>
                <a:ea typeface="Times New Roman" panose="02020603050405020304" pitchFamily="18" charset="0"/>
              </a:rPr>
              <a:t>LEGITIMATE URL PREDICTION :</a:t>
            </a:r>
            <a:endParaRPr lang="en-IN" sz="2000" dirty="0">
              <a:latin typeface="Times New Roman" panose="02020603050405020304" pitchFamily="18" charset="0"/>
              <a:ea typeface="Times New Roman" panose="02020603050405020304" pitchFamily="18" charset="0"/>
            </a:endParaRPr>
          </a:p>
        </p:txBody>
      </p:sp>
      <p:pic>
        <p:nvPicPr>
          <p:cNvPr id="4" name="image24.jpeg"/>
          <p:cNvPicPr/>
          <p:nvPr/>
        </p:nvPicPr>
        <p:blipFill>
          <a:blip r:embed="rId2" cstate="print"/>
          <a:stretch>
            <a:fillRect/>
          </a:stretch>
        </p:blipFill>
        <p:spPr>
          <a:xfrm>
            <a:off x="1524000" y="2057400"/>
            <a:ext cx="6476999" cy="38061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spTree>
    <p:extLst>
      <p:ext uri="{BB962C8B-B14F-4D97-AF65-F5344CB8AC3E}">
        <p14:creationId xmlns:p14="http://schemas.microsoft.com/office/powerpoint/2010/main" val="395012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anose="02020603050405020304" pitchFamily="18" charset="0"/>
                <a:ea typeface="Times New Roman" panose="02020603050405020304" pitchFamily="18" charset="0"/>
              </a:rPr>
              <a:t>PHISHING URL PREDICTION :</a:t>
            </a:r>
            <a:endParaRPr lang="en-US" sz="2000" b="1" dirty="0">
              <a:latin typeface="Times New Roman" pitchFamily="18" charset="0"/>
              <a:cs typeface="Times New Roman" pitchFamily="18" charset="0"/>
            </a:endParaRPr>
          </a:p>
        </p:txBody>
      </p:sp>
      <p:pic>
        <p:nvPicPr>
          <p:cNvPr id="4" name="image24.jpeg"/>
          <p:cNvPicPr/>
          <p:nvPr/>
        </p:nvPicPr>
        <p:blipFill>
          <a:blip r:embed="rId2" cstate="print"/>
          <a:stretch>
            <a:fillRect/>
          </a:stretch>
        </p:blipFill>
        <p:spPr>
          <a:xfrm>
            <a:off x="1524000" y="2057400"/>
            <a:ext cx="6476999" cy="38061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spTree>
    <p:extLst>
      <p:ext uri="{BB962C8B-B14F-4D97-AF65-F5344CB8AC3E}">
        <p14:creationId xmlns:p14="http://schemas.microsoft.com/office/powerpoint/2010/main" val="168464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anose="02020603050405020304" pitchFamily="18" charset="0"/>
                <a:ea typeface="Times New Roman" panose="02020603050405020304" pitchFamily="18" charset="0"/>
              </a:rPr>
              <a:t> PHISHING  URL BLOCK :</a:t>
            </a:r>
            <a:endParaRPr lang="en-IN" sz="2000" dirty="0">
              <a:latin typeface="Times New Roman" panose="02020603050405020304" pitchFamily="18" charset="0"/>
              <a:ea typeface="Times New Roman" panose="02020603050405020304" pitchFamily="18" charset="0"/>
            </a:endParaRPr>
          </a:p>
        </p:txBody>
      </p:sp>
      <p:pic>
        <p:nvPicPr>
          <p:cNvPr id="4" name="image24.jpeg"/>
          <p:cNvPicPr/>
          <p:nvPr/>
        </p:nvPicPr>
        <p:blipFill>
          <a:blip r:embed="rId2" cstate="print"/>
          <a:stretch>
            <a:fillRect/>
          </a:stretch>
        </p:blipFill>
        <p:spPr>
          <a:xfrm>
            <a:off x="1524000" y="2057400"/>
            <a:ext cx="6476999" cy="38061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spTree>
    <p:extLst>
      <p:ext uri="{BB962C8B-B14F-4D97-AF65-F5344CB8AC3E}">
        <p14:creationId xmlns:p14="http://schemas.microsoft.com/office/powerpoint/2010/main" val="407520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Autofit/>
          </a:bodyPr>
          <a:lstStyle/>
          <a:p>
            <a:pPr algn="just"/>
            <a:r>
              <a:rPr lang="en-US" sz="1400" dirty="0">
                <a:latin typeface="Times New Roman" panose="02020603050405020304" pitchFamily="18" charset="0"/>
                <a:cs typeface="Times New Roman" panose="02020603050405020304" pitchFamily="18" charset="0"/>
              </a:rPr>
              <a:t>Scamming is one of the cyber attack methods that simulate a regular website to trick users into providing personal information.</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Unfortunately, there is no effective technology that can completely prevent phishing attacks.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With the rapid development of Machine Learning(ML), there are more and more applications in the field of cybersecurity.</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project proposes scam a Machine Learning(ML) framework that uses Predictive Attention Model with Gradient Boosting Classifier(GBC) to detect phishing links in a real-time web browsing environment using URL and HTML features.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Some solutions are based on the features extracted by rules, and some of the features need to rely on third-party services, which will cause instability and time-consuming issues in the prediction service.</a:t>
            </a:r>
          </a:p>
          <a:p>
            <a:pPr algn="just"/>
            <a:endParaRPr lang="en-US" alt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Phishing detection is a binary classification task that contains two classes: legitimate and phishing.</a:t>
            </a:r>
          </a:p>
        </p:txBody>
      </p:sp>
    </p:spTree>
    <p:extLst>
      <p:ext uri="{BB962C8B-B14F-4D97-AF65-F5344CB8AC3E}">
        <p14:creationId xmlns:p14="http://schemas.microsoft.com/office/powerpoint/2010/main" val="318251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US" sz="2000" b="1" dirty="0">
                <a:latin typeface="Times New Roman" pitchFamily="18" charset="0"/>
                <a:cs typeface="Times New Roman" pitchFamily="18" charset="0"/>
              </a:rPr>
              <a:t>BROWSING HISTORY PAGE :</a:t>
            </a:r>
          </a:p>
        </p:txBody>
      </p:sp>
      <p:pic>
        <p:nvPicPr>
          <p:cNvPr id="4" name="image24.jpeg"/>
          <p:cNvPicPr/>
          <p:nvPr/>
        </p:nvPicPr>
        <p:blipFill>
          <a:blip r:embed="rId2" cstate="print"/>
          <a:stretch>
            <a:fillRect/>
          </a:stretch>
        </p:blipFill>
        <p:spPr>
          <a:xfrm>
            <a:off x="1524000" y="2057400"/>
            <a:ext cx="6476999" cy="38061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7400"/>
            <a:ext cx="6476999" cy="3806190"/>
          </a:xfrm>
          <a:prstGeom prst="rect">
            <a:avLst/>
          </a:prstGeom>
        </p:spPr>
      </p:pic>
    </p:spTree>
    <p:extLst>
      <p:ext uri="{BB962C8B-B14F-4D97-AF65-F5344CB8AC3E}">
        <p14:creationId xmlns:p14="http://schemas.microsoft.com/office/powerpoint/2010/main" val="79805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828800"/>
            <a:ext cx="8229600" cy="4525963"/>
          </a:xfrm>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The final take away form this project is to explore various machine learning models, perform Exploratory Data Analysis(EDA) on phishing dataset and understanding their features. </a:t>
            </a:r>
          </a:p>
          <a:p>
            <a:pPr>
              <a:lnSpc>
                <a:spcPct val="150000"/>
              </a:lnSpc>
            </a:pPr>
            <a:r>
              <a:rPr lang="en-US" sz="1400" dirty="0">
                <a:latin typeface="Times New Roman" panose="02020603050405020304" pitchFamily="18" charset="0"/>
                <a:cs typeface="Times New Roman" panose="02020603050405020304" pitchFamily="18" charset="0"/>
              </a:rPr>
              <a:t>Creating this notebook helped me to learn a lot about the features affecting the models to detect whether URL is safe or not, also I came to know how to tuned model and how they affect the model performance.</a:t>
            </a:r>
          </a:p>
          <a:p>
            <a:pPr>
              <a:lnSpc>
                <a:spcPct val="150000"/>
              </a:lnSpc>
            </a:pPr>
            <a:r>
              <a:rPr lang="en-US" sz="1400" dirty="0">
                <a:latin typeface="Times New Roman" panose="02020603050405020304" pitchFamily="18" charset="0"/>
                <a:cs typeface="Times New Roman" panose="02020603050405020304" pitchFamily="18" charset="0"/>
              </a:rPr>
              <a:t>The final conclusion on the phishing dataset is that the some feature like "HTTPS", "Anchor URL", "Website Traffic" have more importance to classify URL is phishing URL or not. </a:t>
            </a:r>
          </a:p>
          <a:p>
            <a:pPr>
              <a:lnSpc>
                <a:spcPct val="150000"/>
              </a:lnSpc>
            </a:pPr>
            <a:r>
              <a:rPr lang="en-US" sz="1400" dirty="0">
                <a:latin typeface="Times New Roman" panose="02020603050405020304" pitchFamily="18" charset="0"/>
                <a:cs typeface="Times New Roman" panose="02020603050405020304" pitchFamily="18" charset="0"/>
              </a:rPr>
              <a:t>Gradient Boosting Classifier(GBC) classify URL is  97.4% respective classes and hence reduces the chance of malicious attachments.</a:t>
            </a:r>
          </a:p>
          <a:p>
            <a:pPr>
              <a:lnSpc>
                <a:spcPct val="150000"/>
              </a:lnSpc>
            </a:pPr>
            <a:r>
              <a:rPr lang="en-GB" sz="1400" spc="-1" dirty="0">
                <a:solidFill>
                  <a:srgbClr val="000000"/>
                </a:solidFill>
                <a:latin typeface="Times New Roman" panose="02020603050405020304"/>
              </a:rPr>
              <a:t>In conclusion, the paper highlights the importance of using URL-based features for phishing website detection and the potential for integrating machine learning techniques for enhanced classification accuracy.</a:t>
            </a:r>
            <a:endParaRPr lang="en-US" sz="1400" dirty="0"/>
          </a:p>
        </p:txBody>
      </p:sp>
    </p:spTree>
    <p:extLst>
      <p:ext uri="{BB962C8B-B14F-4D97-AF65-F5344CB8AC3E}">
        <p14:creationId xmlns:p14="http://schemas.microsoft.com/office/powerpoint/2010/main" val="227981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REFERENCE</a:t>
            </a:r>
          </a:p>
        </p:txBody>
      </p:sp>
      <p:sp>
        <p:nvSpPr>
          <p:cNvPr id="3" name="Content Placeholder 2"/>
          <p:cNvSpPr>
            <a:spLocks noGrp="1"/>
          </p:cNvSpPr>
          <p:nvPr>
            <p:ph idx="1"/>
          </p:nvPr>
        </p:nvSpPr>
        <p:spPr>
          <a:xfrm>
            <a:off x="457200" y="1524000"/>
            <a:ext cx="8229600" cy="4602163"/>
          </a:xfrm>
        </p:spPr>
        <p:txBody>
          <a:bodyPr>
            <a:normAutofit/>
          </a:bodyPr>
          <a:lstStyle/>
          <a:p>
            <a:pPr marL="0" indent="0" algn="just">
              <a:buClr>
                <a:schemeClr val="tx1"/>
              </a:buClr>
              <a:buNone/>
            </a:pPr>
            <a:endParaRPr lang="en-US" sz="1400" dirty="0">
              <a:latin typeface="Times New Roman" panose="02020603050405020304" pitchFamily="18" charset="0"/>
              <a:cs typeface="Times New Roman" panose="02020603050405020304" pitchFamily="18" charset="0"/>
            </a:endParaRPr>
          </a:p>
          <a:p>
            <a:pPr marR="539750" algn="just">
              <a:lnSpc>
                <a:spcPct val="150000"/>
              </a:lnSpc>
              <a:tabLst>
                <a:tab pos="457200" algn="l"/>
              </a:tabLst>
            </a:pPr>
            <a:r>
              <a:rPr lang="en-US" sz="1400" dirty="0" err="1">
                <a:latin typeface="Times New Roman" panose="02020603050405020304" pitchFamily="18" charset="0"/>
                <a:ea typeface="Times New Roman" panose="02020603050405020304" pitchFamily="18" charset="0"/>
              </a:rPr>
              <a:t>Alazab</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Mamoun</a:t>
            </a:r>
            <a:r>
              <a:rPr lang="en-US" sz="1400" dirty="0">
                <a:latin typeface="Times New Roman" panose="02020603050405020304" pitchFamily="18" charset="0"/>
                <a:ea typeface="Times New Roman" panose="02020603050405020304" pitchFamily="18" charset="0"/>
              </a:rPr>
              <a:t>, and </a:t>
            </a:r>
            <a:r>
              <a:rPr lang="en-US" sz="1400" dirty="0" err="1">
                <a:latin typeface="Times New Roman" panose="02020603050405020304" pitchFamily="18" charset="0"/>
                <a:ea typeface="Times New Roman" panose="02020603050405020304" pitchFamily="18" charset="0"/>
              </a:rPr>
              <a:t>Sitalakshmi</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Venkatraman</a:t>
            </a:r>
            <a:r>
              <a:rPr lang="en-US" sz="1400" dirty="0">
                <a:latin typeface="Times New Roman" panose="02020603050405020304" pitchFamily="18" charset="0"/>
                <a:ea typeface="Times New Roman" panose="02020603050405020304" pitchFamily="18" charset="0"/>
              </a:rPr>
              <a:t>. "Phishing websites detection based on machine learning techniques." International Journal of Computer Applications 179.24 (2020): 6-12.</a:t>
            </a:r>
            <a:endParaRPr lang="en-IN" sz="1400" dirty="0">
              <a:latin typeface="Times New Roman" panose="02020603050405020304" pitchFamily="18" charset="0"/>
              <a:ea typeface="Times New Roman" panose="02020603050405020304" pitchFamily="18" charset="0"/>
            </a:endParaRPr>
          </a:p>
          <a:p>
            <a:pPr marR="539750" algn="just">
              <a:lnSpc>
                <a:spcPct val="150000"/>
              </a:lnSpc>
              <a:tabLst>
                <a:tab pos="457200" algn="l"/>
              </a:tabLst>
            </a:pPr>
            <a:r>
              <a:rPr lang="en-US" sz="1400" dirty="0" err="1">
                <a:latin typeface="Times New Roman" panose="02020603050405020304" pitchFamily="18" charset="0"/>
                <a:ea typeface="Times New Roman" panose="02020603050405020304" pitchFamily="18" charset="0"/>
              </a:rPr>
              <a:t>Jaiswal</a:t>
            </a:r>
            <a:r>
              <a:rPr lang="en-US" sz="1400" dirty="0">
                <a:latin typeface="Times New Roman" panose="02020603050405020304" pitchFamily="18" charset="0"/>
                <a:ea typeface="Times New Roman" panose="02020603050405020304" pitchFamily="18" charset="0"/>
              </a:rPr>
              <a:t>, A. K., Mishra, S. K., &amp; </a:t>
            </a:r>
            <a:r>
              <a:rPr lang="en-US" sz="1400" dirty="0" err="1">
                <a:latin typeface="Times New Roman" panose="02020603050405020304" pitchFamily="18" charset="0"/>
                <a:ea typeface="Times New Roman" panose="02020603050405020304" pitchFamily="18" charset="0"/>
              </a:rPr>
              <a:t>Tyagi</a:t>
            </a:r>
            <a:r>
              <a:rPr lang="en-US" sz="1400" dirty="0">
                <a:latin typeface="Times New Roman" panose="02020603050405020304" pitchFamily="18" charset="0"/>
                <a:ea typeface="Times New Roman" panose="02020603050405020304" pitchFamily="18" charset="0"/>
              </a:rPr>
              <a:t>, S. (2020). A study of machine learning-based approaches for phishing website detection. International Journal of Computer Science and Information Security, 18(9), 51-57.</a:t>
            </a:r>
          </a:p>
          <a:p>
            <a:pPr marR="539750" algn="just">
              <a:lnSpc>
                <a:spcPct val="150000"/>
              </a:lnSpc>
              <a:tabLst>
                <a:tab pos="457200" algn="l"/>
              </a:tabLst>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Choudhary</a:t>
            </a:r>
            <a:r>
              <a:rPr lang="en-US" sz="1400" dirty="0">
                <a:latin typeface="Times New Roman" panose="02020603050405020304" pitchFamily="18" charset="0"/>
                <a:cs typeface="Times New Roman" panose="02020603050405020304" pitchFamily="18" charset="0"/>
              </a:rPr>
              <a:t> A., Kumar, R., &amp; </a:t>
            </a:r>
            <a:r>
              <a:rPr lang="en-US" sz="1400" dirty="0" err="1">
                <a:latin typeface="Times New Roman" panose="02020603050405020304" pitchFamily="18" charset="0"/>
                <a:cs typeface="Times New Roman" panose="02020603050405020304" pitchFamily="18" charset="0"/>
              </a:rPr>
              <a:t>Jaiswal</a:t>
            </a:r>
            <a:r>
              <a:rPr lang="en-US" sz="1400" dirty="0">
                <a:latin typeface="Times New Roman" panose="02020603050405020304" pitchFamily="18" charset="0"/>
                <a:cs typeface="Times New Roman" panose="02020603050405020304" pitchFamily="18" charset="0"/>
              </a:rPr>
              <a:t> A. (2020). Machine Learning-based Approach for Phishing URL Detection. International Journal of Computer Applications, 178(17), 1-6</a:t>
            </a:r>
            <a:endParaRPr lang="en-US" sz="1400" dirty="0">
              <a:latin typeface="Times New Roman" panose="02020603050405020304" pitchFamily="18" charset="0"/>
              <a:ea typeface="Times New Roman" panose="02020603050405020304" pitchFamily="18" charset="0"/>
            </a:endParaRPr>
          </a:p>
          <a:p>
            <a:pPr marR="539750" algn="just">
              <a:lnSpc>
                <a:spcPct val="150000"/>
              </a:lnSpc>
              <a:tabLst>
                <a:tab pos="457200" algn="l"/>
              </a:tabLst>
            </a:pPr>
            <a:r>
              <a:rPr lang="en-IN" sz="1400" dirty="0">
                <a:latin typeface="Times New Roman" panose="02020603050405020304" pitchFamily="18" charset="0"/>
                <a:ea typeface="Times New Roman" panose="02020603050405020304" pitchFamily="18" charset="0"/>
              </a:rPr>
              <a:t>Xu, </a:t>
            </a:r>
            <a:r>
              <a:rPr lang="en-IN" sz="1400" dirty="0" err="1">
                <a:latin typeface="Times New Roman" panose="02020603050405020304" pitchFamily="18" charset="0"/>
                <a:ea typeface="Times New Roman" panose="02020603050405020304" pitchFamily="18" charset="0"/>
              </a:rPr>
              <a:t>Tian</a:t>
            </a:r>
            <a:r>
              <a:rPr lang="en-IN" sz="1400" dirty="0">
                <a:latin typeface="Times New Roman" panose="02020603050405020304" pitchFamily="18" charset="0"/>
                <a:ea typeface="Times New Roman" panose="02020603050405020304" pitchFamily="18" charset="0"/>
              </a:rPr>
              <a:t>, and Zheng Yan. "Detecting Phishing Websites Using Machine Learning Techniques." Handbook of Research on Machine Learning Applications and Trends: Algorithms, Methods, and Techniques (2021): 404-419</a:t>
            </a:r>
          </a:p>
          <a:p>
            <a:pPr algn="just">
              <a:buClr>
                <a:schemeClr val="tx1"/>
              </a:buClr>
            </a:pPr>
            <a:r>
              <a:rPr lang="en-US" sz="1400" dirty="0">
                <a:latin typeface="Times New Roman" panose="02020603050405020304" pitchFamily="18" charset="0"/>
                <a:cs typeface="Times New Roman" panose="02020603050405020304" pitchFamily="18" charset="0"/>
              </a:rPr>
              <a:t>Yadav, A., &amp; Singh, V. K. (2021). Machine Learning-Based Approach for Phishing Website Detection. In Proceedings of the International Conference on Smart Computing and Informatics (pp. 53-63). Springer.</a:t>
            </a:r>
          </a:p>
          <a:p>
            <a:endParaRPr lang="en-US" dirty="0"/>
          </a:p>
          <a:p>
            <a:pPr marL="0" indent="0">
              <a:buNone/>
            </a:pPr>
            <a:endParaRPr lang="en-US" dirty="0"/>
          </a:p>
        </p:txBody>
      </p:sp>
    </p:spTree>
    <p:extLst>
      <p:ext uri="{BB962C8B-B14F-4D97-AF65-F5344CB8AC3E}">
        <p14:creationId xmlns:p14="http://schemas.microsoft.com/office/powerpoint/2010/main" val="10159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1295400"/>
            <a:ext cx="8229600" cy="4724400"/>
          </a:xfrm>
        </p:spPr>
        <p:txBody>
          <a:bodyPr>
            <a:normAutofit/>
          </a:bodyPr>
          <a:lstStyle/>
          <a:p>
            <a:pPr>
              <a:lnSpc>
                <a:spcPct val="150000"/>
              </a:lnSpc>
            </a:pPr>
            <a:endParaRPr lang="en-GB" sz="1400" dirty="0">
              <a:solidFill>
                <a:srgbClr val="222222"/>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Phishing URL and website detection can be challenging due to the constantly evolving tactics used by phishers to make their attacks more convincing and difficult to detect.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Attacks can be designed to exploit human weaknesses such as curiosity, urgency, or fear to trick users into clicking on a link or entering their sensitive information.</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URL and website detection tools can sometimes generate false positives, which means that legitimate URLs or websites are incorrectly flagged as phishing sites, leading to inconvenience and frustration for users.</a:t>
            </a:r>
          </a:p>
          <a:p>
            <a:pPr algn="just"/>
            <a:endParaRPr lang="en-US" sz="1400" dirty="0">
              <a:latin typeface="Times New Roman" panose="02020603050405020304" pitchFamily="18" charset="0"/>
              <a:cs typeface="Times New Roman" panose="02020603050405020304" pitchFamily="18" charset="0"/>
            </a:endParaRPr>
          </a:p>
          <a:p>
            <a:pPr algn="just"/>
            <a:r>
              <a:rPr lang="en-GB" sz="1400" spc="-1" dirty="0">
                <a:solidFill>
                  <a:srgbClr val="222222"/>
                </a:solidFill>
                <a:latin typeface="Times New Roman" panose="02020603050405020304"/>
              </a:rPr>
              <a:t>Phishing techniques and tactics change rapidly, making it crucial for the system to adapt and learn from emerging patterns and trends. The solution should be capable of updating its knowledge base regularly to stay up to date with the latest phishing techniques, incorporating machine learning  to improve accuracy over time.</a:t>
            </a:r>
          </a:p>
          <a:p>
            <a:pPr algn="just"/>
            <a:endParaRPr lang="en-GB" sz="1400" spc="-1" dirty="0">
              <a:solidFill>
                <a:srgbClr val="222222"/>
              </a:solidFill>
              <a:latin typeface="Times New Roman" panose="02020603050405020304"/>
              <a:cs typeface="Times New Roman" panose="02020603050405020304" pitchFamily="18" charset="0"/>
            </a:endParaRPr>
          </a:p>
          <a:p>
            <a:pPr algn="just"/>
            <a:r>
              <a:rPr lang="en-GB" sz="1400" spc="-1" dirty="0">
                <a:solidFill>
                  <a:srgbClr val="222222"/>
                </a:solidFill>
                <a:latin typeface="Times New Roman" panose="02020603050405020304"/>
              </a:rPr>
              <a:t>Phishing attacks are constantly evolving, requiring the system to detect new phishing websites promptly. The solution should be able to analyse and classify websites in real-time, minimizing the response time between the creation of a phishing website and its detection.</a:t>
            </a:r>
            <a:endParaRPr lang="en-US" sz="1400" spc="-1" dirty="0">
              <a:solidFill>
                <a:srgbClr val="000000"/>
              </a:solidFill>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lvl="2">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45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7527"/>
            <a:ext cx="8229600" cy="838200"/>
          </a:xfrm>
        </p:spPr>
        <p:txBody>
          <a:bodyPr>
            <a:normAutofit/>
          </a:bodyPr>
          <a:lstStyle/>
          <a:p>
            <a:r>
              <a:rPr lang="en-US" sz="3600" b="1"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457200" y="1219200"/>
            <a:ext cx="8229600" cy="4682173"/>
          </a:xfrm>
        </p:spPr>
        <p:txBody>
          <a:bodyPr>
            <a:normAutofit/>
          </a:bodyPr>
          <a:lstStyle/>
          <a:p>
            <a:pPr marL="343080" indent="0" algn="just">
              <a:lnSpc>
                <a:spcPct val="150000"/>
              </a:lnSpc>
              <a:spcBef>
                <a:spcPts val="281"/>
              </a:spcBef>
              <a:buNone/>
            </a:pPr>
            <a:endParaRPr lang="en-US" sz="1400" b="0" strike="noStrike" spc="-1" dirty="0">
              <a:solidFill>
                <a:srgbClr val="000000"/>
              </a:solidFill>
              <a:latin typeface="Calibri"/>
            </a:endParaRPr>
          </a:p>
          <a:p>
            <a:pPr marL="343080" indent="-343080" algn="just">
              <a:lnSpc>
                <a:spcPct val="150000"/>
              </a:lnSpc>
              <a:spcBef>
                <a:spcPts val="281"/>
              </a:spcBef>
              <a:buClr>
                <a:srgbClr val="000000"/>
              </a:buClr>
              <a:buFont typeface="Arial"/>
              <a:buChar char="•"/>
            </a:pPr>
            <a:r>
              <a:rPr lang="en-US" sz="1400" b="0" strike="noStrike" spc="-1" dirty="0">
                <a:solidFill>
                  <a:srgbClr val="000000"/>
                </a:solidFill>
                <a:latin typeface="Times New Roman"/>
              </a:rPr>
              <a:t>In existing system supervised learning algorithm has been implemented machine learning based algorithm has been implemented KNN (k nearest neighbor) has been implemented.</a:t>
            </a:r>
            <a:endParaRPr lang="en-US" sz="1400" b="0" strike="noStrike" spc="-1" dirty="0">
              <a:solidFill>
                <a:srgbClr val="000000"/>
              </a:solidFill>
              <a:latin typeface="Calibri"/>
            </a:endParaRPr>
          </a:p>
          <a:p>
            <a:pPr marL="343080" indent="-343080" algn="just">
              <a:lnSpc>
                <a:spcPct val="150000"/>
              </a:lnSpc>
              <a:spcBef>
                <a:spcPts val="281"/>
              </a:spcBef>
              <a:buClr>
                <a:srgbClr val="000000"/>
              </a:buClr>
              <a:buFont typeface="Arial"/>
              <a:buChar char="•"/>
            </a:pPr>
            <a:r>
              <a:rPr lang="en-US" sz="1400" b="0" strike="noStrike" spc="-1" dirty="0">
                <a:solidFill>
                  <a:srgbClr val="000000"/>
                </a:solidFill>
                <a:latin typeface="Times New Roman"/>
              </a:rPr>
              <a:t>Web pages not by their content but using their URLs, which is much faster as no delays are incurred in fetching the page content or parsing the text. The URL was segmented into multiple tokens from which classification features were extracted. The features modeled sequential dependencies between tokens.</a:t>
            </a:r>
            <a:endParaRPr lang="en-US" sz="1400" b="0" strike="noStrike" spc="-1" dirty="0">
              <a:solidFill>
                <a:srgbClr val="000000"/>
              </a:solidFill>
              <a:latin typeface="Calibri"/>
            </a:endParaRPr>
          </a:p>
          <a:p>
            <a:pPr marL="343080" indent="-343080" algn="just">
              <a:lnSpc>
                <a:spcPct val="150000"/>
              </a:lnSpc>
              <a:spcBef>
                <a:spcPts val="281"/>
              </a:spcBef>
              <a:buClr>
                <a:srgbClr val="000000"/>
              </a:buClr>
              <a:buFont typeface="Arial"/>
              <a:buChar char="•"/>
            </a:pPr>
            <a:r>
              <a:rPr lang="en-US" sz="1400" b="0" strike="noStrike" spc="-1" dirty="0">
                <a:solidFill>
                  <a:srgbClr val="000000"/>
                </a:solidFill>
                <a:latin typeface="Times New Roman"/>
              </a:rPr>
              <a:t>To the fact, that the combination of high-quality URL segmentation and feature extraction improved the classification rate over several baseline techniques.</a:t>
            </a:r>
            <a:endParaRPr lang="en-US" sz="1400" b="0" strike="noStrike" spc="-1" dirty="0">
              <a:solidFill>
                <a:srgbClr val="000000"/>
              </a:solidFill>
              <a:latin typeface="Calibri"/>
            </a:endParaRPr>
          </a:p>
          <a:p>
            <a:pPr marL="343080" indent="-343080" algn="just">
              <a:lnSpc>
                <a:spcPct val="150000"/>
              </a:lnSpc>
              <a:spcBef>
                <a:spcPts val="281"/>
              </a:spcBef>
              <a:buClr>
                <a:srgbClr val="000000"/>
              </a:buClr>
              <a:buFont typeface="Arial"/>
              <a:buChar char="•"/>
            </a:pPr>
            <a:r>
              <a:rPr lang="en-US" sz="1400" b="0" strike="noStrike" spc="-1" dirty="0">
                <a:solidFill>
                  <a:srgbClr val="000000"/>
                </a:solidFill>
                <a:latin typeface="Times New Roman"/>
              </a:rPr>
              <a:t>They trained separate binary classifiers for each topic (student, faculty, course and project) and were able to improve over the best reported F-measure.</a:t>
            </a:r>
            <a:endParaRPr lang="en-US" sz="1400" b="0" strike="noStrike" spc="-1" dirty="0">
              <a:solidFill>
                <a:srgbClr val="000000"/>
              </a:solidFill>
              <a:latin typeface="Calibri"/>
            </a:endParaRPr>
          </a:p>
        </p:txBody>
      </p:sp>
    </p:spTree>
    <p:extLst>
      <p:ext uri="{BB962C8B-B14F-4D97-AF65-F5344CB8AC3E}">
        <p14:creationId xmlns:p14="http://schemas.microsoft.com/office/powerpoint/2010/main" val="76877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lnSpcReduction="10000"/>
          </a:bodyPr>
          <a:lstStyle/>
          <a:p>
            <a:pPr algn="just">
              <a:lnSpc>
                <a:spcPct val="120000"/>
              </a:lnSpc>
            </a:pPr>
            <a:r>
              <a:rPr lang="en-US" sz="1400" dirty="0">
                <a:latin typeface="Times New Roman" panose="02020603050405020304" pitchFamily="18" charset="0"/>
                <a:cs typeface="Times New Roman" panose="02020603050405020304" pitchFamily="18" charset="0"/>
              </a:rPr>
              <a:t>This project proposes a machine learning-based framework to detect scam links in a real-time web browsing environment.</a:t>
            </a:r>
          </a:p>
          <a:p>
            <a:pPr algn="just">
              <a:lnSpc>
                <a:spcPct val="120000"/>
              </a:lnSpc>
            </a:pPr>
            <a:endParaRPr lang="en-US" sz="1400" dirty="0">
              <a:latin typeface="Times New Roman" panose="02020603050405020304" pitchFamily="18" charset="0"/>
              <a:cs typeface="Times New Roman" panose="02020603050405020304" pitchFamily="18" charset="0"/>
            </a:endParaRPr>
          </a:p>
          <a:p>
            <a:pPr algn="just">
              <a:lnSpc>
                <a:spcPct val="120000"/>
              </a:lnSpc>
            </a:pPr>
            <a:r>
              <a:rPr lang="en-US" sz="1400" dirty="0">
                <a:latin typeface="Times New Roman" panose="02020603050405020304" pitchFamily="18" charset="0"/>
                <a:cs typeface="Times New Roman" panose="02020603050405020304" pitchFamily="18" charset="0"/>
              </a:rPr>
              <a:t>Users can open their browser and input the URL into Phish Detection, which predicts and blocks the URL if it is identified as a phishing website.</a:t>
            </a:r>
          </a:p>
          <a:p>
            <a:pPr algn="just">
              <a:lnSpc>
                <a:spcPct val="120000"/>
              </a:lnSpc>
            </a:pPr>
            <a:endParaRPr lang="en-US" sz="1400" dirty="0">
              <a:latin typeface="Times New Roman" panose="02020603050405020304" pitchFamily="18" charset="0"/>
              <a:cs typeface="Times New Roman" panose="02020603050405020304" pitchFamily="18" charset="0"/>
            </a:endParaRPr>
          </a:p>
          <a:p>
            <a:pPr algn="just">
              <a:lnSpc>
                <a:spcPct val="120000"/>
              </a:lnSpc>
            </a:pPr>
            <a:r>
              <a:rPr lang="en-US" sz="1400" dirty="0">
                <a:latin typeface="Times New Roman" panose="02020603050405020304" pitchFamily="18" charset="0"/>
                <a:cs typeface="Times New Roman" panose="02020603050405020304" pitchFamily="18" charset="0"/>
              </a:rPr>
              <a:t>Develop a browser plug-in to receive client information, call the background prediction service, block and show the prediction results to users.</a:t>
            </a:r>
          </a:p>
          <a:p>
            <a:pPr algn="just">
              <a:lnSpc>
                <a:spcPct val="120000"/>
              </a:lnSpc>
            </a:pPr>
            <a:endParaRPr lang="en-US" sz="1400" dirty="0">
              <a:latin typeface="Times New Roman" panose="02020603050405020304" pitchFamily="18" charset="0"/>
              <a:cs typeface="Times New Roman" panose="02020603050405020304" pitchFamily="18" charset="0"/>
            </a:endParaRPr>
          </a:p>
          <a:p>
            <a:pPr algn="just">
              <a:lnSpc>
                <a:spcPct val="120000"/>
              </a:lnSpc>
            </a:pPr>
            <a:r>
              <a:rPr lang="en-US" sz="1400" spc="-1" dirty="0">
                <a:solidFill>
                  <a:srgbClr val="000000"/>
                </a:solidFill>
                <a:latin typeface="Times New Roman" panose="02020603050405020304"/>
              </a:rPr>
              <a:t>A large dataset of URLs would need to be collected, including both phishing and legitimate websites. This dataset would be used to train and evaluate the machine learning models</a:t>
            </a:r>
          </a:p>
          <a:p>
            <a:pPr algn="just">
              <a:lnSpc>
                <a:spcPct val="120000"/>
              </a:lnSpc>
            </a:pPr>
            <a:endParaRPr lang="en-US" sz="1400" dirty="0">
              <a:latin typeface="Times New Roman" panose="02020603050405020304" pitchFamily="18" charset="0"/>
              <a:cs typeface="Times New Roman" panose="02020603050405020304" pitchFamily="18" charset="0"/>
            </a:endParaRPr>
          </a:p>
          <a:p>
            <a:pPr algn="just">
              <a:lnSpc>
                <a:spcPct val="120000"/>
              </a:lnSpc>
            </a:pPr>
            <a:r>
              <a:rPr lang="en-US" sz="1400" spc="-1" dirty="0">
                <a:solidFill>
                  <a:srgbClr val="000000"/>
                </a:solidFill>
                <a:latin typeface="Times New Roman" panose="02020603050405020304"/>
              </a:rPr>
              <a:t>Relevant features from the URLs would need to be extracted to represent the URLs as input for the machine learning models. Features could include domain length, presence of special characters, presence of numbers, URL length, and other relevant features that can help in distinguishing between phishing and legitimate URLs.</a:t>
            </a:r>
            <a:r>
              <a:rPr lang="en-US" sz="1400" dirty="0">
                <a:latin typeface="Times New Roman" panose="02020603050405020304" pitchFamily="18" charset="0"/>
                <a:cs typeface="Times New Roman" panose="02020603050405020304" pitchFamily="18" charset="0"/>
              </a:rPr>
              <a:t>. </a:t>
            </a:r>
          </a:p>
          <a:p>
            <a:pPr>
              <a:lnSpc>
                <a:spcPct val="150000"/>
              </a:lnSpc>
            </a:pPr>
            <a:endParaRPr lang="en-US" sz="1400" dirty="0"/>
          </a:p>
        </p:txBody>
      </p:sp>
    </p:spTree>
    <p:extLst>
      <p:ext uri="{BB962C8B-B14F-4D97-AF65-F5344CB8AC3E}">
        <p14:creationId xmlns:p14="http://schemas.microsoft.com/office/powerpoint/2010/main" val="277517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3600" b="1" dirty="0">
                <a:latin typeface="Times New Roman" pitchFamily="18" charset="0"/>
                <a:cs typeface="Times New Roman" pitchFamily="18" charset="0"/>
              </a:rPr>
              <a:t>MODULE LIST</a:t>
            </a:r>
          </a:p>
        </p:txBody>
      </p:sp>
      <p:sp>
        <p:nvSpPr>
          <p:cNvPr id="3" name="Content Placeholder 2"/>
          <p:cNvSpPr>
            <a:spLocks noGrp="1"/>
          </p:cNvSpPr>
          <p:nvPr>
            <p:ph idx="1"/>
          </p:nvPr>
        </p:nvSpPr>
        <p:spPr>
          <a:xfrm>
            <a:off x="393700" y="1447800"/>
            <a:ext cx="8382000" cy="5105400"/>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Dataset collection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itchFamily="18" charset="0"/>
              </a:rPr>
              <a:t>The dataset is borrowed from </a:t>
            </a:r>
            <a:r>
              <a:rPr lang="en-US" sz="1400" dirty="0">
                <a:solidFill>
                  <a:srgbClr val="000000"/>
                </a:solidFill>
                <a:latin typeface="Times New Roman" panose="02020603050405020304" pitchFamily="18" charset="0"/>
                <a:ea typeface="Times New Roman" panose="02020603050405020304" pitchFamily="18" charset="0"/>
                <a:cs typeface="Times New Roman" pitchFamily="18" charset="0"/>
                <a:hlinkClick r:id="rId2"/>
              </a:rPr>
              <a:t>http://www.kaggle.com/eswarchandt/phishing-website-detector</a:t>
            </a:r>
            <a:r>
              <a:rPr lang="en-US" sz="1400" dirty="0">
                <a:solidFill>
                  <a:srgbClr val="000000"/>
                </a:solidFill>
                <a:latin typeface="Times New Roman" panose="02020603050405020304" pitchFamily="18" charset="0"/>
                <a:ea typeface="Times New Roman" panose="02020603050405020304" pitchFamily="18" charset="0"/>
                <a:cs typeface="Times New Roman" pitchFamily="18" charset="0"/>
              </a:rPr>
              <a:t>. A collection of website URLs for 11000+ websites. Each sample has 30 website parameters and a class label identifying it as a phishing website or not . Overview of the dataset is , it 11054 samples with 32 features</a:t>
            </a:r>
          </a:p>
          <a:p>
            <a:pPr algn="just">
              <a:lnSpc>
                <a:spcPct val="150000"/>
              </a:lnSpc>
            </a:pPr>
            <a:endParaRPr lang="en-IN" sz="1400" dirty="0">
              <a:solidFill>
                <a:srgbClr val="000000"/>
              </a:solidFill>
              <a:effectLst/>
              <a:latin typeface="Times New Roman" panose="02020603050405020304" pitchFamily="18" charset="0"/>
              <a:ea typeface="Times New Roman" panose="02020603050405020304" pitchFamily="18" charset="0"/>
              <a:cs typeface="Times New Roman" pitchFamily="18" charset="0"/>
            </a:endParaRPr>
          </a:p>
          <a:p>
            <a:pPr marL="0" indent="0" algn="just">
              <a:lnSpc>
                <a:spcPct val="150000"/>
              </a:lnSpc>
              <a:buNone/>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Familiarizing with Data &amp; </a:t>
            </a:r>
            <a:r>
              <a:rPr lang="en-US" sz="1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is used by data scientists to analyze and investigate data sets and summarize their main characteristics, often employing data visualization methods</a:t>
            </a:r>
            <a:r>
              <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EDA techniques allow for effective manipulation of data sources, enabling data scientists to find the </a:t>
            </a:r>
            <a:r>
              <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answers they </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need by discovering data patterns, spotting anomalies, checking assumptions, or testing a </a:t>
            </a:r>
            <a:r>
              <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hypothesis</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is a process of describing the data by means of statistical and visualization techniques in order to bring important aspects of that data into focus for further analysis.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9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8686800" y="152400"/>
            <a:ext cx="304800" cy="122238"/>
          </a:xfrm>
        </p:spPr>
        <p:txBody>
          <a:bodyPr>
            <a:normAutofit fontScale="90000"/>
          </a:bodyPr>
          <a:lstStyle/>
          <a:p>
            <a:r>
              <a:rPr lang="en-US" dirty="0" smtClean="0">
                <a:solidFill>
                  <a:schemeClr val="bg1"/>
                </a:solidFill>
              </a:rPr>
              <a:t>kl</a:t>
            </a:r>
            <a:endParaRPr lang="en-IN" dirty="0">
              <a:solidFill>
                <a:schemeClr val="bg1"/>
              </a:solidFill>
            </a:endParaRPr>
          </a:p>
        </p:txBody>
      </p:sp>
      <p:sp>
        <p:nvSpPr>
          <p:cNvPr id="3" name="Content Placeholder 2"/>
          <p:cNvSpPr>
            <a:spLocks noGrp="1"/>
          </p:cNvSpPr>
          <p:nvPr>
            <p:ph idx="1"/>
          </p:nvPr>
        </p:nvSpPr>
        <p:spPr>
          <a:xfrm>
            <a:off x="457200" y="1371600"/>
            <a:ext cx="8229600" cy="4906963"/>
          </a:xfrm>
        </p:spPr>
        <p:txBody>
          <a:bodyPr>
            <a:norm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Visualizing the data</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itchFamily="18" charset="0"/>
              </a:rPr>
              <a:t>Data visualization is the representation of data through use of common graphics, such as charts, plots, info graphics, and even animations. These visual displays of information communicate complex data relationships and data-driven insights in a way that is easy to understand.</a:t>
            </a:r>
            <a:endParaRPr lang="en-IN" sz="1400" dirty="0">
              <a:solidFill>
                <a:srgbClr val="000000"/>
              </a:solidFill>
              <a:latin typeface="Times New Roman" panose="02020603050405020304" pitchFamily="18" charset="0"/>
              <a:ea typeface="Times New Roman" panose="02020603050405020304" pitchFamily="18" charset="0"/>
              <a:cs typeface="Times New Roman" pitchFamily="18" charset="0"/>
            </a:endParaRPr>
          </a:p>
          <a:p>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667000"/>
            <a:ext cx="7772400" cy="4038600"/>
          </a:xfrm>
          <a:prstGeom prst="rect">
            <a:avLst/>
          </a:prstGeom>
        </p:spPr>
      </p:pic>
    </p:spTree>
    <p:extLst>
      <p:ext uri="{BB962C8B-B14F-4D97-AF65-F5344CB8AC3E}">
        <p14:creationId xmlns:p14="http://schemas.microsoft.com/office/powerpoint/2010/main" val="306167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0" y="274638"/>
            <a:ext cx="76200" cy="258762"/>
          </a:xfrm>
        </p:spPr>
        <p:txBody>
          <a:bodyPr>
            <a:normAutofit fontScale="90000"/>
          </a:bodyPr>
          <a:lstStyle/>
          <a:p>
            <a:r>
              <a:rPr lang="en-US" dirty="0" smtClean="0">
                <a:solidFill>
                  <a:schemeClr val="bg1"/>
                </a:solidFill>
              </a:rPr>
              <a:t>j</a:t>
            </a:r>
            <a:endParaRPr lang="en-IN" dirty="0">
              <a:solidFill>
                <a:schemeClr val="bg1"/>
              </a:solidFill>
            </a:endParaRPr>
          </a:p>
        </p:txBody>
      </p:sp>
      <p:sp>
        <p:nvSpPr>
          <p:cNvPr id="3" name="Content Placeholder 2"/>
          <p:cNvSpPr>
            <a:spLocks noGrp="1"/>
          </p:cNvSpPr>
          <p:nvPr>
            <p:ph idx="1"/>
          </p:nvPr>
        </p:nvSpPr>
        <p:spPr>
          <a:xfrm>
            <a:off x="457200" y="1295400"/>
            <a:ext cx="8229600" cy="4525963"/>
          </a:xfrm>
        </p:spPr>
        <p:txBody>
          <a:bodyPr>
            <a:norm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Splitting the data</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 is when data is divided into two or more subsets. Typically, with a two-part split, one part is used to evaluate or test the data and the other to train the model. Data splitting is an important aspect of data science, particularly for creating models based on data</a:t>
            </a:r>
            <a:r>
              <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50000"/>
              </a:lnSpc>
              <a:buNone/>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Training the data model</a:t>
            </a:r>
          </a:p>
          <a:p>
            <a:pPr algn="just">
              <a:lnSpc>
                <a:spcPct val="150000"/>
              </a:lnSpc>
            </a:pPr>
            <a:r>
              <a:rPr lang="en-US" sz="1400" dirty="0">
                <a:latin typeface="Times New Roman" panose="02020603050405020304" pitchFamily="18" charset="0"/>
                <a:cs typeface="Times New Roman" panose="02020603050405020304" pitchFamily="18" charset="0"/>
              </a:rPr>
              <a:t>Supervised machine learning is one of the most commonly used and successful types of machine learning. Supervised learning is used whenever we want to predict a certain outcome/label from a given set of features, and we have examples of features-label pairs. We build a machine learning model from these features-label pairs, which comprise our training set.</a:t>
            </a:r>
          </a:p>
          <a:p>
            <a:pPr algn="just">
              <a:lnSpc>
                <a:spcPct val="150000"/>
              </a:lnSpc>
            </a:pPr>
            <a:r>
              <a:rPr lang="en-US" sz="1400" dirty="0">
                <a:latin typeface="Times New Roman" panose="02020603050405020304" pitchFamily="18" charset="0"/>
                <a:cs typeface="Times New Roman" panose="02020603050405020304" pitchFamily="18" charset="0"/>
              </a:rPr>
              <a:t>There are two major types of supervised machine learning problems, called classification and regression. Our data set comes under regression problem, as the prediction of suicide rate is a continuous number, or a floating-point number in programming terms.</a:t>
            </a:r>
          </a:p>
          <a:p>
            <a:pPr marL="0" indent="0" algn="just">
              <a:lnSpc>
                <a:spcPct val="150000"/>
              </a:lnSpc>
              <a:buNone/>
            </a:pPr>
            <a:endPar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0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233229" y="72572"/>
            <a:ext cx="453571" cy="206829"/>
          </a:xfrm>
        </p:spPr>
        <p:txBody>
          <a:bodyPr>
            <a:noAutofit/>
          </a:bodyPr>
          <a:lstStyle/>
          <a:p>
            <a:r>
              <a:rPr lang="en-US" sz="800" dirty="0">
                <a:solidFill>
                  <a:schemeClr val="bg1"/>
                </a:solidFill>
              </a:rPr>
              <a:t>l</a:t>
            </a:r>
            <a:endParaRPr lang="en-IN" sz="800" dirty="0">
              <a:solidFill>
                <a:schemeClr val="bg1"/>
              </a:solidFill>
            </a:endParaRPr>
          </a:p>
        </p:txBody>
      </p:sp>
      <p:sp>
        <p:nvSpPr>
          <p:cNvPr id="3" name="Content Placeholder 2"/>
          <p:cNvSpPr>
            <a:spLocks noGrp="1"/>
          </p:cNvSpPr>
          <p:nvPr>
            <p:ph idx="1"/>
          </p:nvPr>
        </p:nvSpPr>
        <p:spPr>
          <a:xfrm>
            <a:off x="457200" y="609600"/>
            <a:ext cx="8229600" cy="3657600"/>
          </a:xfrm>
        </p:spPr>
        <p:txBody>
          <a:bodyPr anchor="ctr">
            <a:normAutofit/>
          </a:bodyPr>
          <a:lstStyle/>
          <a:p>
            <a:pPr marL="0" indent="0" algn="just">
              <a:lnSpc>
                <a:spcPct val="150000"/>
              </a:lnSpc>
              <a:buNone/>
            </a:pPr>
            <a:r>
              <a:rPr lang="en-US" sz="1400" b="1" dirty="0" smtClean="0">
                <a:latin typeface="Times New Roman" panose="02020603050405020304" pitchFamily="18" charset="0"/>
                <a:cs typeface="Times New Roman" panose="02020603050405020304" pitchFamily="18" charset="0"/>
              </a:rPr>
              <a:t>Gradient Boosting Classifiers</a:t>
            </a:r>
          </a:p>
          <a:p>
            <a:pPr algn="just">
              <a:lnSpc>
                <a:spcPct val="150000"/>
              </a:lnSpc>
            </a:pPr>
            <a:r>
              <a:rPr lang="en-US" sz="1400" dirty="0" smtClean="0">
                <a:solidFill>
                  <a:srgbClr val="000000"/>
                </a:solidFill>
                <a:latin typeface="Times New Roman" panose="02020603050405020304" pitchFamily="18" charset="0"/>
                <a:cs typeface="Times New Roman" pitchFamily="18" charset="0"/>
              </a:rPr>
              <a:t>Gradient </a:t>
            </a:r>
            <a:r>
              <a:rPr lang="en-US" sz="1400" dirty="0">
                <a:solidFill>
                  <a:srgbClr val="000000"/>
                </a:solidFill>
                <a:latin typeface="Times New Roman" panose="02020603050405020304" pitchFamily="18" charset="0"/>
                <a:cs typeface="Times New Roman" pitchFamily="18" charset="0"/>
              </a:rPr>
              <a:t>Boosting Classifiers(GBC) are a group of machine learning algorithm that combine many learning models together to create a strong predictive model. Decision trees are usually used when doing gradient boosting . Boosting algorithm play a crucial role in dealing with bias variance trade-off. Unlike bagging algorithm, which only control for high variance in a model.</a:t>
            </a:r>
            <a:endParaRPr lang="en-US" sz="1400" dirty="0">
              <a:latin typeface="Times New Roman" pitchFamily="18" charset="0"/>
              <a:cs typeface="Times New Roman" pitchFamily="18" charset="0"/>
            </a:endParaRPr>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3657600"/>
            <a:ext cx="4191000" cy="2493962"/>
          </a:xfrm>
          <a:prstGeom prst="rect">
            <a:avLst/>
          </a:prstGeom>
        </p:spPr>
      </p:pic>
    </p:spTree>
    <p:extLst>
      <p:ext uri="{BB962C8B-B14F-4D97-AF65-F5344CB8AC3E}">
        <p14:creationId xmlns:p14="http://schemas.microsoft.com/office/powerpoint/2010/main" val="141029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1502</Words>
  <Application>Microsoft Office PowerPoint</Application>
  <PresentationFormat>On-screen Show (4:3)</PresentationFormat>
  <Paragraphs>144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KARPAGAM  INSTITUTE OF TECHNOLOGY, COIMBATORE. (Approved by AICTE and Affiliated to Anna University)            ( Accredited by NBA(CSE,IT,ECE)</vt:lpstr>
      <vt:lpstr>ABSTRACT</vt:lpstr>
      <vt:lpstr>PROBLEM STATEMENT</vt:lpstr>
      <vt:lpstr>EXISTING SYSTEM</vt:lpstr>
      <vt:lpstr>PROPOSED SYSTEM</vt:lpstr>
      <vt:lpstr>MODULE LIST</vt:lpstr>
      <vt:lpstr>kl</vt:lpstr>
      <vt:lpstr>j</vt:lpstr>
      <vt:lpstr>l</vt:lpstr>
      <vt:lpstr>PowerPoint Presentation</vt:lpstr>
      <vt:lpstr>DATA FLOW DIAGRAM</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welcome</dc:creator>
  <cp:lastModifiedBy>Microsoft account</cp:lastModifiedBy>
  <cp:revision>56</cp:revision>
  <dcterms:created xsi:type="dcterms:W3CDTF">2023-05-11T13:07:48Z</dcterms:created>
  <dcterms:modified xsi:type="dcterms:W3CDTF">2023-05-21T14:48:49Z</dcterms:modified>
</cp:coreProperties>
</file>