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7" r:id="rId7"/>
    <p:sldId id="260" r:id="rId8"/>
    <p:sldId id="261" r:id="rId9"/>
    <p:sldId id="262" r:id="rId10"/>
    <p:sldId id="263"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9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Agentic RAG Chatbot with MCP</a:t>
            </a:r>
          </a:p>
        </p:txBody>
      </p:sp>
      <p:sp>
        <p:nvSpPr>
          <p:cNvPr id="3" name="Subtitle 2"/>
          <p:cNvSpPr>
            <a:spLocks noGrp="1"/>
          </p:cNvSpPr>
          <p:nvPr>
            <p:ph type="subTitle" idx="1"/>
          </p:nvPr>
        </p:nvSpPr>
        <p:spPr/>
        <p:txBody>
          <a:bodyPr/>
          <a:lstStyle/>
          <a:p>
            <a:r>
              <a:rPr dirty="0">
                <a:solidFill>
                  <a:schemeClr val="tx1"/>
                </a:solidFill>
              </a:rPr>
              <a:t>Modular AI Assistant for Document Q&amp;A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3" name="TextBox 2"/>
          <p:cNvSpPr txBox="1"/>
          <p:nvPr/>
        </p:nvSpPr>
        <p:spPr>
          <a:xfrm>
            <a:off x="317995" y="1002268"/>
            <a:ext cx="8592542" cy="4832092"/>
          </a:xfrm>
          <a:prstGeom prst="rect">
            <a:avLst/>
          </a:prstGeom>
          <a:noFill/>
        </p:spPr>
        <p:txBody>
          <a:bodyPr wrap="square">
            <a:spAutoFit/>
          </a:bodyPr>
          <a:lstStyle/>
          <a:p>
            <a:r>
              <a:rPr lang="en-IN" b="1" dirty="0"/>
              <a:t>Limitations of Current Model &amp; System</a:t>
            </a:r>
          </a:p>
          <a:p>
            <a:r>
              <a:rPr lang="en-IN" b="1" dirty="0"/>
              <a:t>Context limits:</a:t>
            </a:r>
            <a:r>
              <a:rPr lang="en-IN" dirty="0"/>
              <a:t> Flan-T5’s small window → heavy chunking, context loss.</a:t>
            </a:r>
          </a:p>
          <a:p>
            <a:r>
              <a:rPr lang="en-IN" b="1" dirty="0"/>
              <a:t>Retrieval dependency:</a:t>
            </a:r>
            <a:r>
              <a:rPr lang="en-IN" dirty="0"/>
              <a:t> Accuracy depends on chunking &amp; embeddings.</a:t>
            </a:r>
          </a:p>
          <a:p>
            <a:r>
              <a:rPr lang="en-IN" b="1" dirty="0"/>
              <a:t>Latency &amp; resources:</a:t>
            </a:r>
            <a:r>
              <a:rPr lang="en-IN" dirty="0"/>
              <a:t> Local inference is slow on CPU; larger models need GPU.</a:t>
            </a:r>
          </a:p>
          <a:p>
            <a:r>
              <a:rPr lang="en-IN" b="1" dirty="0"/>
              <a:t>Index persistence:</a:t>
            </a:r>
            <a:r>
              <a:rPr lang="en-IN" dirty="0"/>
              <a:t> FAISS is in-memory; fragile without persistence/concurrency control.</a:t>
            </a:r>
          </a:p>
          <a:p>
            <a:r>
              <a:rPr lang="en-IN" b="1" dirty="0"/>
              <a:t>Parsing issues:</a:t>
            </a:r>
            <a:r>
              <a:rPr lang="en-IN" dirty="0"/>
              <a:t> PDFs/PPTX/DOCX often produce noisy text.</a:t>
            </a:r>
          </a:p>
          <a:p>
            <a:r>
              <a:rPr lang="en-IN" b="1" dirty="0"/>
              <a:t>No evaluation:</a:t>
            </a:r>
            <a:r>
              <a:rPr lang="en-IN" dirty="0"/>
              <a:t> Lacks QA metrics to measure accuracy/reliability.</a:t>
            </a:r>
          </a:p>
          <a:p>
            <a:r>
              <a:rPr lang="en-IN" b="1" dirty="0"/>
              <a:t>Privacy concerns:</a:t>
            </a:r>
            <a:r>
              <a:rPr lang="en-IN" dirty="0"/>
              <a:t> Local models help, but uploaded docs still need access/security measures.</a:t>
            </a:r>
          </a:p>
          <a:p>
            <a:endParaRPr lang="en-IN" dirty="0"/>
          </a:p>
          <a:p>
            <a:endParaRPr lang="en-IN" dirty="0"/>
          </a:p>
          <a:p>
            <a:r>
              <a:rPr lang="en-IN" b="1" dirty="0"/>
              <a:t>What’s Next</a:t>
            </a:r>
          </a:p>
          <a:p>
            <a:r>
              <a:rPr lang="en-IN" b="1" dirty="0"/>
              <a:t>Persistent storage</a:t>
            </a:r>
            <a:r>
              <a:rPr lang="en-IN" dirty="0"/>
              <a:t> → Keep document indexes saved with </a:t>
            </a:r>
            <a:r>
              <a:rPr lang="en-IN" dirty="0" err="1"/>
              <a:t>ChromaDB</a:t>
            </a:r>
            <a:r>
              <a:rPr lang="en-IN" dirty="0"/>
              <a:t>/FAISS.</a:t>
            </a:r>
          </a:p>
          <a:p>
            <a:r>
              <a:rPr lang="en-IN" b="1" dirty="0"/>
              <a:t>Long-context models</a:t>
            </a:r>
            <a:r>
              <a:rPr lang="en-IN" dirty="0"/>
              <a:t> → Use Llama-2/</a:t>
            </a:r>
            <a:r>
              <a:rPr lang="en-IN" dirty="0" err="1"/>
              <a:t>Ollama</a:t>
            </a:r>
            <a:r>
              <a:rPr lang="en-IN" dirty="0"/>
              <a:t> to handle larger docs with less chunking.</a:t>
            </a:r>
          </a:p>
          <a:p>
            <a:r>
              <a:rPr lang="en-IN" b="1" dirty="0"/>
              <a:t>Better UI/UX</a:t>
            </a:r>
            <a:r>
              <a:rPr lang="en-IN" dirty="0"/>
              <a:t> → Add progress bars, clearer answers, and show sources.</a:t>
            </a:r>
          </a:p>
          <a:p>
            <a:r>
              <a:rPr lang="en-IN" b="1" dirty="0"/>
              <a:t>Testing &amp; stability</a:t>
            </a:r>
            <a:r>
              <a:rPr lang="en-IN" dirty="0"/>
              <a:t> → Basic tests + CI pipeline to ensure reliability.</a:t>
            </a:r>
          </a:p>
          <a:p>
            <a:pPr>
              <a:defRPr sz="2000"/>
            </a:pPr>
            <a:endParaRPr dirty="0"/>
          </a:p>
        </p:txBody>
      </p:sp>
      <p:sp>
        <p:nvSpPr>
          <p:cNvPr id="4" name="TextBox 3">
            <a:extLst>
              <a:ext uri="{FF2B5EF4-FFF2-40B4-BE49-F238E27FC236}">
                <a16:creationId xmlns:a16="http://schemas.microsoft.com/office/drawing/2014/main" id="{BEADBCF6-30EF-DF30-D271-AF20FECBEA4E}"/>
              </a:ext>
            </a:extLst>
          </p:cNvPr>
          <p:cNvSpPr txBox="1"/>
          <p:nvPr/>
        </p:nvSpPr>
        <p:spPr>
          <a:xfrm>
            <a:off x="1040860" y="282102"/>
            <a:ext cx="6624536" cy="369332"/>
          </a:xfrm>
          <a:prstGeom prst="rect">
            <a:avLst/>
          </a:prstGeom>
          <a:noFill/>
        </p:spPr>
        <p:txBody>
          <a:bodyPr wrap="square" rtlCol="0">
            <a:spAutoFit/>
          </a:bodyPr>
          <a:lstStyle/>
          <a:p>
            <a:r>
              <a:rPr lang="en-US" dirty="0" err="1"/>
              <a:t>Limations</a:t>
            </a:r>
            <a:r>
              <a:rPr lang="en-US" dirty="0"/>
              <a:t> of the model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a:extLst>
            <a:ext uri="{FF2B5EF4-FFF2-40B4-BE49-F238E27FC236}">
              <a16:creationId xmlns:a16="http://schemas.microsoft.com/office/drawing/2014/main" id="{446FCC91-9230-5BC2-4A4B-399EE6D6BFD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035A6B-163E-E413-C4B0-AFD759B7C888}"/>
              </a:ext>
            </a:extLst>
          </p:cNvPr>
          <p:cNvSpPr txBox="1"/>
          <p:nvPr/>
        </p:nvSpPr>
        <p:spPr>
          <a:xfrm>
            <a:off x="317995" y="1002268"/>
            <a:ext cx="8592542" cy="6217087"/>
          </a:xfrm>
          <a:prstGeom prst="rect">
            <a:avLst/>
          </a:prstGeom>
          <a:noFill/>
        </p:spPr>
        <p:txBody>
          <a:bodyPr wrap="square">
            <a:spAutoFit/>
          </a:bodyPr>
          <a:lstStyle/>
          <a:p>
            <a:r>
              <a:rPr lang="en-IN" b="1" dirty="0"/>
              <a:t>Tech Stack &amp; Libraries</a:t>
            </a:r>
          </a:p>
          <a:p>
            <a:r>
              <a:rPr lang="en-IN" b="1" dirty="0"/>
              <a:t>Frontend/UI</a:t>
            </a:r>
            <a:r>
              <a:rPr lang="en-IN" dirty="0"/>
              <a:t> → </a:t>
            </a:r>
            <a:r>
              <a:rPr lang="en-IN" b="1" dirty="0"/>
              <a:t>Streamlit 1.22.0</a:t>
            </a:r>
            <a:r>
              <a:rPr lang="en-IN" dirty="0"/>
              <a:t> – lightweight framework for interactive web apps and demos.</a:t>
            </a:r>
          </a:p>
          <a:p>
            <a:endParaRPr lang="en-IN" dirty="0"/>
          </a:p>
          <a:p>
            <a:r>
              <a:rPr lang="en-IN" b="1" dirty="0"/>
              <a:t>Embeddings</a:t>
            </a:r>
            <a:r>
              <a:rPr lang="en-IN" dirty="0"/>
              <a:t> → </a:t>
            </a:r>
            <a:r>
              <a:rPr lang="en-IN" b="1" dirty="0"/>
              <a:t>Sentence-Transformers (all-MiniLM-L6-v2, 2.2.2)</a:t>
            </a:r>
            <a:r>
              <a:rPr lang="en-IN" dirty="0"/>
              <a:t> – generates semantic embeddings for text chunks.</a:t>
            </a:r>
          </a:p>
          <a:p>
            <a:endParaRPr lang="en-IN" dirty="0"/>
          </a:p>
          <a:p>
            <a:r>
              <a:rPr lang="en-IN" b="1" dirty="0"/>
              <a:t>Vector Database</a:t>
            </a:r>
            <a:r>
              <a:rPr lang="en-IN" dirty="0"/>
              <a:t> → </a:t>
            </a:r>
            <a:r>
              <a:rPr lang="en-IN" b="1" dirty="0"/>
              <a:t>FAISS 1.7.4</a:t>
            </a:r>
            <a:r>
              <a:rPr lang="en-IN" dirty="0"/>
              <a:t> – efficient similarity search and retrieval of embeddings.</a:t>
            </a:r>
          </a:p>
          <a:p>
            <a:endParaRPr lang="en-IN" dirty="0"/>
          </a:p>
          <a:p>
            <a:r>
              <a:rPr lang="en-IN" b="1" dirty="0"/>
              <a:t>LLM (local inference)</a:t>
            </a:r>
            <a:r>
              <a:rPr lang="en-IN" dirty="0"/>
              <a:t> → </a:t>
            </a:r>
            <a:r>
              <a:rPr lang="en-IN" b="1" dirty="0"/>
              <a:t>Flan-T5</a:t>
            </a:r>
            <a:r>
              <a:rPr lang="en-IN" dirty="0"/>
              <a:t> with </a:t>
            </a:r>
            <a:r>
              <a:rPr lang="en-IN" i="1" dirty="0"/>
              <a:t>Transformers 4.31.0</a:t>
            </a:r>
            <a:r>
              <a:rPr lang="en-IN" dirty="0"/>
              <a:t> + </a:t>
            </a:r>
            <a:r>
              <a:rPr lang="en-IN" i="1" dirty="0"/>
              <a:t>Torch 2.1.0</a:t>
            </a:r>
            <a:r>
              <a:rPr lang="en-IN" dirty="0"/>
              <a:t> – instruction-tuned model for generating final answers.</a:t>
            </a:r>
          </a:p>
          <a:p>
            <a:endParaRPr lang="en-IN" dirty="0"/>
          </a:p>
          <a:p>
            <a:r>
              <a:rPr lang="en-IN" b="1" dirty="0"/>
              <a:t>Parsing &amp; Ingestion</a:t>
            </a:r>
            <a:r>
              <a:rPr lang="en-IN" dirty="0"/>
              <a:t> →</a:t>
            </a:r>
          </a:p>
          <a:p>
            <a:pPr lvl="1"/>
            <a:r>
              <a:rPr lang="en-IN" b="1" dirty="0"/>
              <a:t>PyPDF2 3.0.1</a:t>
            </a:r>
            <a:r>
              <a:rPr lang="en-IN" dirty="0"/>
              <a:t> – extract text from PDFs.</a:t>
            </a:r>
          </a:p>
          <a:p>
            <a:pPr lvl="1"/>
            <a:r>
              <a:rPr lang="en-IN" b="1" dirty="0"/>
              <a:t>python-docx 0.8.11</a:t>
            </a:r>
            <a:r>
              <a:rPr lang="en-IN" dirty="0"/>
              <a:t> – handle Word documents.</a:t>
            </a:r>
          </a:p>
          <a:p>
            <a:pPr lvl="1"/>
            <a:r>
              <a:rPr lang="en-IN" b="1" dirty="0"/>
              <a:t>python-pptx 0.6.21</a:t>
            </a:r>
            <a:r>
              <a:rPr lang="en-IN" dirty="0"/>
              <a:t> – parse PowerPoint slides.</a:t>
            </a:r>
          </a:p>
          <a:p>
            <a:pPr lvl="1"/>
            <a:r>
              <a:rPr lang="en-IN" b="1" dirty="0"/>
              <a:t>pandas 2.1.0</a:t>
            </a:r>
            <a:r>
              <a:rPr lang="en-IN" dirty="0"/>
              <a:t> – process CSVs and structured tables.</a:t>
            </a:r>
          </a:p>
          <a:p>
            <a:r>
              <a:rPr lang="en-IN" b="1" dirty="0"/>
              <a:t>Utilities &amp; Data Processing</a:t>
            </a:r>
            <a:r>
              <a:rPr lang="en-IN" dirty="0"/>
              <a:t> → </a:t>
            </a:r>
            <a:r>
              <a:rPr lang="en-IN" b="1" dirty="0"/>
              <a:t>scikit-learn 1.2.2</a:t>
            </a:r>
            <a:r>
              <a:rPr lang="en-IN" dirty="0"/>
              <a:t>, </a:t>
            </a:r>
            <a:r>
              <a:rPr lang="en-IN" b="1" dirty="0" err="1"/>
              <a:t>tqdm</a:t>
            </a:r>
            <a:r>
              <a:rPr lang="en-IN" b="1" dirty="0"/>
              <a:t> 4.65.0</a:t>
            </a:r>
            <a:r>
              <a:rPr lang="en-IN" dirty="0"/>
              <a:t> – chunking, preprocessing, progress tracking.</a:t>
            </a:r>
          </a:p>
          <a:p>
            <a:r>
              <a:rPr lang="en-IN" b="1" dirty="0"/>
              <a:t>Testing &amp; CI</a:t>
            </a:r>
            <a:r>
              <a:rPr lang="en-IN" dirty="0"/>
              <a:t> → </a:t>
            </a:r>
            <a:r>
              <a:rPr lang="en-IN" b="1" dirty="0" err="1"/>
              <a:t>pytest</a:t>
            </a:r>
            <a:r>
              <a:rPr lang="en-IN" b="1" dirty="0"/>
              <a:t> 7.3.1</a:t>
            </a:r>
            <a:r>
              <a:rPr lang="en-IN" dirty="0"/>
              <a:t>, </a:t>
            </a:r>
            <a:r>
              <a:rPr lang="en-IN" b="1" dirty="0"/>
              <a:t>black 23.3.0</a:t>
            </a:r>
            <a:r>
              <a:rPr lang="en-IN" dirty="0"/>
              <a:t>, </a:t>
            </a:r>
            <a:r>
              <a:rPr lang="en-IN" b="1" dirty="0"/>
              <a:t>flake8 6.0.0</a:t>
            </a:r>
            <a:r>
              <a:rPr lang="en-IN" dirty="0"/>
              <a:t> – automated testing, formatting, and code quality checks.</a:t>
            </a:r>
          </a:p>
          <a:p>
            <a:pPr>
              <a:defRPr sz="2000"/>
            </a:pPr>
            <a:endParaRPr dirty="0"/>
          </a:p>
        </p:txBody>
      </p:sp>
      <p:sp>
        <p:nvSpPr>
          <p:cNvPr id="4" name="TextBox 3">
            <a:extLst>
              <a:ext uri="{FF2B5EF4-FFF2-40B4-BE49-F238E27FC236}">
                <a16:creationId xmlns:a16="http://schemas.microsoft.com/office/drawing/2014/main" id="{C24B3F74-2759-2FDB-5B71-FC0E5E3EBFAA}"/>
              </a:ext>
            </a:extLst>
          </p:cNvPr>
          <p:cNvSpPr txBox="1"/>
          <p:nvPr/>
        </p:nvSpPr>
        <p:spPr>
          <a:xfrm>
            <a:off x="1040860" y="282102"/>
            <a:ext cx="6624536" cy="369332"/>
          </a:xfrm>
          <a:prstGeom prst="rect">
            <a:avLst/>
          </a:prstGeom>
          <a:noFill/>
        </p:spPr>
        <p:txBody>
          <a:bodyPr wrap="square" rtlCol="0">
            <a:spAutoFit/>
          </a:bodyPr>
          <a:lstStyle/>
          <a:p>
            <a:r>
              <a:rPr lang="en-US" b="1" dirty="0"/>
              <a:t>Technology used to develop this model  </a:t>
            </a:r>
            <a:endParaRPr lang="en-IN" b="1" dirty="0"/>
          </a:p>
        </p:txBody>
      </p:sp>
    </p:spTree>
    <p:extLst>
      <p:ext uri="{BB962C8B-B14F-4D97-AF65-F5344CB8AC3E}">
        <p14:creationId xmlns:p14="http://schemas.microsoft.com/office/powerpoint/2010/main" val="417405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5405"/>
          </a:xfrm>
        </p:spPr>
        <p:txBody>
          <a:bodyPr/>
          <a:lstStyle/>
          <a:p>
            <a:r>
              <a:rPr dirty="0"/>
              <a:t>Problem Statement</a:t>
            </a:r>
            <a:r>
              <a:rPr lang="en-US" dirty="0"/>
              <a:t> </a:t>
            </a:r>
            <a:endParaRPr dirty="0"/>
          </a:p>
        </p:txBody>
      </p:sp>
      <p:sp>
        <p:nvSpPr>
          <p:cNvPr id="3" name="Content Placeholder 2"/>
          <p:cNvSpPr>
            <a:spLocks noGrp="1"/>
          </p:cNvSpPr>
          <p:nvPr>
            <p:ph idx="1"/>
          </p:nvPr>
        </p:nvSpPr>
        <p:spPr>
          <a:xfrm>
            <a:off x="457200" y="1070044"/>
            <a:ext cx="8229600" cy="5513318"/>
          </a:xfrm>
        </p:spPr>
        <p:txBody>
          <a:bodyPr>
            <a:normAutofit fontScale="92500"/>
          </a:bodyPr>
          <a:lstStyle/>
          <a:p>
            <a:pPr marL="0" indent="0">
              <a:buNone/>
            </a:pPr>
            <a:r>
              <a:rPr lang="en-US" sz="2400" dirty="0"/>
              <a:t>You are required to build an agent-based Retrieval-Augmented Generation (RAG) chatbot that can answer user questions using uploaded documents of various formats. Your architecture must follow an agentic structure and should incorporate Model Context Protocol (MCP) as the mechanism for communication between agents and/or agents ↔ LLMs.</a:t>
            </a:r>
          </a:p>
          <a:p>
            <a:pPr marL="0" indent="0">
              <a:buNone/>
            </a:pPr>
            <a:endParaRPr lang="en-US" sz="2400" dirty="0"/>
          </a:p>
          <a:p>
            <a:pPr marL="0" indent="0">
              <a:buNone/>
            </a:pPr>
            <a:r>
              <a:rPr lang="en-US" sz="2400" dirty="0"/>
              <a:t>What did I understand from the problem statement?</a:t>
            </a:r>
          </a:p>
          <a:p>
            <a:pPr marL="0" indent="0">
              <a:buNone/>
            </a:pPr>
            <a:br>
              <a:rPr lang="en-US" sz="2400" dirty="0"/>
            </a:br>
            <a:r>
              <a:rPr lang="en-US" sz="2400" dirty="0"/>
              <a:t>“From this problem statement, I understand that I need to build a chatbot that can answer questions from documents I upload. It should follow an agent-based structure where different agents handle tasks like document processing, retrieval, and generating answers. These agents will communicate with each other and the LLM using MCP, which ensures a clear and structured workflow.”</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Objectives</a:t>
            </a:r>
          </a:p>
        </p:txBody>
      </p:sp>
      <p:sp>
        <p:nvSpPr>
          <p:cNvPr id="3" name="Content Placeholder 2"/>
          <p:cNvSpPr>
            <a:spLocks noGrp="1"/>
          </p:cNvSpPr>
          <p:nvPr>
            <p:ph idx="1"/>
          </p:nvPr>
        </p:nvSpPr>
        <p:spPr/>
        <p:txBody>
          <a:bodyPr>
            <a:normAutofit fontScale="77500" lnSpcReduction="20000"/>
          </a:bodyPr>
          <a:lstStyle/>
          <a:p>
            <a:pPr marL="0" indent="0">
              <a:buNone/>
            </a:pPr>
            <a:endParaRPr lang="en-IN" dirty="0"/>
          </a:p>
          <a:p>
            <a:r>
              <a:rPr lang="en-IN" dirty="0"/>
              <a:t>🎯 Develop an agentic RAG chatbot capable of answering questions directly from uploaded documents.</a:t>
            </a:r>
          </a:p>
          <a:p>
            <a:endParaRPr lang="en-IN" dirty="0"/>
          </a:p>
          <a:p>
            <a:r>
              <a:rPr lang="en-IN" dirty="0"/>
              <a:t>📂 Support ingestion of multiple document formats (PDF, DOCX, PPTX, CSV, TXT) for flexibility.</a:t>
            </a:r>
          </a:p>
          <a:p>
            <a:endParaRPr lang="en-IN" dirty="0"/>
          </a:p>
          <a:p>
            <a:r>
              <a:rPr lang="en-IN" dirty="0"/>
              <a:t>🔒 Run LLM inference locally to ensure privacy and eliminate dependency on external APIs.</a:t>
            </a:r>
          </a:p>
          <a:p>
            <a:endParaRPr lang="en-IN" dirty="0"/>
          </a:p>
          <a:p>
            <a:r>
              <a:rPr lang="en-IN" dirty="0"/>
              <a:t>⚙️ Provide a modular, reproducible, and demo-ready codebase with an intuitive Streamlit UI.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extBox 1"/>
          <p:cNvSpPr txBox="1"/>
          <p:nvPr/>
        </p:nvSpPr>
        <p:spPr>
          <a:xfrm>
            <a:off x="457200" y="182880"/>
            <a:ext cx="8229600" cy="914400"/>
          </a:xfrm>
          <a:prstGeom prst="rect">
            <a:avLst/>
          </a:prstGeom>
          <a:noFill/>
        </p:spPr>
        <p:txBody>
          <a:bodyPr wrap="none">
            <a:spAutoFit/>
          </a:bodyPr>
          <a:lstStyle/>
          <a:p>
            <a:pPr>
              <a:defRPr sz="2800"/>
            </a:pPr>
            <a:r>
              <a:t>Architecture Workflow</a:t>
            </a:r>
          </a:p>
        </p:txBody>
      </p:sp>
      <p:pic>
        <p:nvPicPr>
          <p:cNvPr id="9" name="Picture 8">
            <a:extLst>
              <a:ext uri="{FF2B5EF4-FFF2-40B4-BE49-F238E27FC236}">
                <a16:creationId xmlns:a16="http://schemas.microsoft.com/office/drawing/2014/main" id="{6E05D39B-A5C2-DE1E-90B3-1F62B3ADB1E4}"/>
              </a:ext>
            </a:extLst>
          </p:cNvPr>
          <p:cNvPicPr>
            <a:picLocks noChangeAspect="1"/>
          </p:cNvPicPr>
          <p:nvPr/>
        </p:nvPicPr>
        <p:blipFill>
          <a:blip r:embed="rId2"/>
          <a:stretch>
            <a:fillRect/>
          </a:stretch>
        </p:blipFill>
        <p:spPr>
          <a:xfrm>
            <a:off x="457201" y="914400"/>
            <a:ext cx="7723762" cy="50583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a:extLst>
            <a:ext uri="{FF2B5EF4-FFF2-40B4-BE49-F238E27FC236}">
              <a16:creationId xmlns:a16="http://schemas.microsoft.com/office/drawing/2014/main" id="{07F3B20B-41F2-2926-146B-59DD23CFE3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EB95B2-E16B-8069-972B-A1E5ED327B2A}"/>
              </a:ext>
            </a:extLst>
          </p:cNvPr>
          <p:cNvSpPr txBox="1"/>
          <p:nvPr/>
        </p:nvSpPr>
        <p:spPr>
          <a:xfrm>
            <a:off x="457200" y="182880"/>
            <a:ext cx="8229600" cy="914400"/>
          </a:xfrm>
          <a:prstGeom prst="rect">
            <a:avLst/>
          </a:prstGeom>
          <a:noFill/>
        </p:spPr>
        <p:txBody>
          <a:bodyPr wrap="none">
            <a:spAutoFit/>
          </a:bodyPr>
          <a:lstStyle/>
          <a:p>
            <a:pPr>
              <a:defRPr sz="2800"/>
            </a:pPr>
            <a:r>
              <a:t>Architecture Workflow</a:t>
            </a:r>
          </a:p>
        </p:txBody>
      </p:sp>
      <p:sp>
        <p:nvSpPr>
          <p:cNvPr id="5" name="TextBox 4">
            <a:extLst>
              <a:ext uri="{FF2B5EF4-FFF2-40B4-BE49-F238E27FC236}">
                <a16:creationId xmlns:a16="http://schemas.microsoft.com/office/drawing/2014/main" id="{69BA9AAB-1379-50BC-78A1-08D43978E34B}"/>
              </a:ext>
            </a:extLst>
          </p:cNvPr>
          <p:cNvSpPr txBox="1"/>
          <p:nvPr/>
        </p:nvSpPr>
        <p:spPr>
          <a:xfrm>
            <a:off x="671209" y="1097280"/>
            <a:ext cx="8015591" cy="3970318"/>
          </a:xfrm>
          <a:prstGeom prst="rect">
            <a:avLst/>
          </a:prstGeom>
          <a:noFill/>
        </p:spPr>
        <p:txBody>
          <a:bodyPr wrap="square" rtlCol="0">
            <a:spAutoFit/>
          </a:bodyPr>
          <a:lstStyle/>
          <a:p>
            <a:r>
              <a:rPr lang="en-US" dirty="0"/>
              <a:t>The user uploads a document and asks questions through the </a:t>
            </a:r>
            <a:r>
              <a:rPr lang="en-US" b="1" dirty="0" err="1"/>
              <a:t>Streamlit</a:t>
            </a:r>
            <a:r>
              <a:rPr lang="en-US" b="1" dirty="0"/>
              <a:t> UI</a:t>
            </a:r>
            <a:r>
              <a:rPr lang="en-US" dirty="0"/>
              <a:t>. The </a:t>
            </a:r>
            <a:r>
              <a:rPr lang="en-US" b="1" dirty="0"/>
              <a:t>Coordinator</a:t>
            </a:r>
            <a:r>
              <a:rPr lang="en-US" dirty="0"/>
              <a:t> manages the flow by sending the file to the </a:t>
            </a:r>
            <a:r>
              <a:rPr lang="en-US" b="1" dirty="0" err="1"/>
              <a:t>IngestionAgent</a:t>
            </a:r>
            <a:r>
              <a:rPr lang="en-US" dirty="0"/>
              <a:t>, which extracts and cleans text. The </a:t>
            </a:r>
            <a:r>
              <a:rPr lang="en-US" b="1" dirty="0" err="1"/>
              <a:t>RetrievalAgent</a:t>
            </a:r>
            <a:r>
              <a:rPr lang="en-US" dirty="0"/>
              <a:t> then chunks the text, creates embeddings with </a:t>
            </a:r>
            <a:r>
              <a:rPr lang="en-US" b="1" dirty="0" err="1"/>
              <a:t>MiniLM</a:t>
            </a:r>
            <a:r>
              <a:rPr lang="en-US" dirty="0"/>
              <a:t>, and stores them in </a:t>
            </a:r>
            <a:r>
              <a:rPr lang="en-US" b="1" dirty="0"/>
              <a:t>FAISS</a:t>
            </a:r>
            <a:r>
              <a:rPr lang="en-US" dirty="0"/>
              <a:t> for quick retrieval. When a query is asked, it fetches the most relevant chunks. The </a:t>
            </a:r>
            <a:r>
              <a:rPr lang="en-US" b="1" dirty="0" err="1"/>
              <a:t>LLMResponseAgent</a:t>
            </a:r>
            <a:r>
              <a:rPr lang="en-US" dirty="0"/>
              <a:t> combines these chunks with the query, builds a prompt, and uses </a:t>
            </a:r>
            <a:r>
              <a:rPr lang="en-US" b="1" dirty="0"/>
              <a:t>Flan-T5</a:t>
            </a:r>
            <a:r>
              <a:rPr lang="en-US" dirty="0"/>
              <a:t> to generate the final answer. The response is displayed back in the </a:t>
            </a:r>
            <a:r>
              <a:rPr lang="en-US" b="1" dirty="0" err="1"/>
              <a:t>Streamlit</a:t>
            </a:r>
            <a:r>
              <a:rPr lang="en-US" b="1" dirty="0"/>
              <a:t> UI</a:t>
            </a:r>
            <a:r>
              <a:rPr lang="en-US" dirty="0"/>
              <a:t>, with chat history preserved for follow-up questions.</a:t>
            </a:r>
          </a:p>
          <a:p>
            <a:endParaRPr lang="en-US" dirty="0"/>
          </a:p>
          <a:p>
            <a:r>
              <a:rPr lang="en-IN" dirty="0"/>
              <a:t>👤 User  →  🖥️ Streamlit UI  →  🔗 Coordinator  </a:t>
            </a:r>
          </a:p>
          <a:p>
            <a:r>
              <a:rPr lang="en-IN" dirty="0"/>
              <a:t>     →  📂 </a:t>
            </a:r>
            <a:r>
              <a:rPr lang="en-IN" dirty="0" err="1"/>
              <a:t>IngestionAgent</a:t>
            </a:r>
            <a:r>
              <a:rPr lang="en-IN" dirty="0"/>
              <a:t> (Extract + Clean)  </a:t>
            </a:r>
          </a:p>
          <a:p>
            <a:r>
              <a:rPr lang="en-IN" dirty="0"/>
              <a:t>     →  📊 </a:t>
            </a:r>
            <a:r>
              <a:rPr lang="en-IN" dirty="0" err="1"/>
              <a:t>RetrievalAgent</a:t>
            </a:r>
            <a:r>
              <a:rPr lang="en-IN" dirty="0"/>
              <a:t> (Chunk + Embed + FAISS)  </a:t>
            </a:r>
          </a:p>
          <a:p>
            <a:r>
              <a:rPr lang="en-IN" dirty="0"/>
              <a:t>     →  🧠 </a:t>
            </a:r>
            <a:r>
              <a:rPr lang="en-IN" dirty="0" err="1"/>
              <a:t>LLMResponseAgent</a:t>
            </a:r>
            <a:r>
              <a:rPr lang="en-IN" dirty="0"/>
              <a:t> (Generate Answer)  </a:t>
            </a:r>
          </a:p>
          <a:p>
            <a:r>
              <a:rPr lang="en-IN" dirty="0"/>
              <a:t>     →  💬 Streamlit UI (Answer + Chat History)</a:t>
            </a:r>
          </a:p>
        </p:txBody>
      </p:sp>
    </p:spTree>
    <p:extLst>
      <p:ext uri="{BB962C8B-B14F-4D97-AF65-F5344CB8AC3E}">
        <p14:creationId xmlns:p14="http://schemas.microsoft.com/office/powerpoint/2010/main" val="127773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a:extLst>
            <a:ext uri="{FF2B5EF4-FFF2-40B4-BE49-F238E27FC236}">
              <a16:creationId xmlns:a16="http://schemas.microsoft.com/office/drawing/2014/main" id="{AF99D78E-B98A-03F6-3651-5D02451BAE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D2D499-6324-BD77-43B6-B0DDD49E4EA7}"/>
              </a:ext>
            </a:extLst>
          </p:cNvPr>
          <p:cNvSpPr txBox="1"/>
          <p:nvPr/>
        </p:nvSpPr>
        <p:spPr>
          <a:xfrm>
            <a:off x="457200" y="182880"/>
            <a:ext cx="3852337" cy="523220"/>
          </a:xfrm>
          <a:prstGeom prst="rect">
            <a:avLst/>
          </a:prstGeom>
          <a:noFill/>
        </p:spPr>
        <p:txBody>
          <a:bodyPr wrap="none">
            <a:spAutoFit/>
          </a:bodyPr>
          <a:lstStyle/>
          <a:p>
            <a:pPr>
              <a:defRPr sz="2800"/>
            </a:pPr>
            <a:r>
              <a:rPr dirty="0"/>
              <a:t> Workflow</a:t>
            </a:r>
            <a:r>
              <a:rPr lang="en-US" dirty="0"/>
              <a:t> of the project </a:t>
            </a:r>
            <a:endParaRPr dirty="0"/>
          </a:p>
        </p:txBody>
      </p:sp>
      <p:sp>
        <p:nvSpPr>
          <p:cNvPr id="5" name="TextBox 4">
            <a:extLst>
              <a:ext uri="{FF2B5EF4-FFF2-40B4-BE49-F238E27FC236}">
                <a16:creationId xmlns:a16="http://schemas.microsoft.com/office/drawing/2014/main" id="{1A680A3D-F62D-E016-3C55-58AC3069C7CB}"/>
              </a:ext>
            </a:extLst>
          </p:cNvPr>
          <p:cNvSpPr txBox="1"/>
          <p:nvPr/>
        </p:nvSpPr>
        <p:spPr>
          <a:xfrm>
            <a:off x="671209" y="1097280"/>
            <a:ext cx="8015591" cy="5632311"/>
          </a:xfrm>
          <a:prstGeom prst="rect">
            <a:avLst/>
          </a:prstGeom>
          <a:noFill/>
        </p:spPr>
        <p:txBody>
          <a:bodyPr wrap="square" rtlCol="0">
            <a:spAutoFit/>
          </a:bodyPr>
          <a:lstStyle/>
          <a:p>
            <a:r>
              <a:rPr lang="en-IN" b="1" dirty="0"/>
              <a:t>👤 User → Streamlit UI</a:t>
            </a:r>
            <a:br>
              <a:rPr lang="en-IN" dirty="0"/>
            </a:br>
            <a:r>
              <a:rPr lang="en-IN" dirty="0"/>
              <a:t>Uploads a document and asks questions via the web app.</a:t>
            </a:r>
          </a:p>
          <a:p>
            <a:endParaRPr lang="en-IN" dirty="0"/>
          </a:p>
          <a:p>
            <a:r>
              <a:rPr lang="en-IN" b="1" dirty="0"/>
              <a:t>🖥️ Streamlit UI → Coordinator</a:t>
            </a:r>
            <a:br>
              <a:rPr lang="en-IN" dirty="0"/>
            </a:br>
            <a:r>
              <a:rPr lang="en-IN" dirty="0" err="1"/>
              <a:t>Coordinator</a:t>
            </a:r>
            <a:r>
              <a:rPr lang="en-IN" dirty="0"/>
              <a:t> manages the flow and assigns tasks to agents.</a:t>
            </a:r>
          </a:p>
          <a:p>
            <a:endParaRPr lang="en-IN" dirty="0"/>
          </a:p>
          <a:p>
            <a:r>
              <a:rPr lang="en-IN" b="1" dirty="0"/>
              <a:t>📂 </a:t>
            </a:r>
            <a:r>
              <a:rPr lang="en-IN" b="1" dirty="0" err="1"/>
              <a:t>IngestionAgent</a:t>
            </a:r>
            <a:br>
              <a:rPr lang="en-IN" dirty="0"/>
            </a:br>
            <a:r>
              <a:rPr lang="en-IN" dirty="0"/>
              <a:t>Extracts and cleans text from PDF, Word, PPTX, or CSV files.</a:t>
            </a:r>
          </a:p>
          <a:p>
            <a:endParaRPr lang="en-IN" dirty="0"/>
          </a:p>
          <a:p>
            <a:r>
              <a:rPr lang="en-IN" b="1" dirty="0"/>
              <a:t>📊 </a:t>
            </a:r>
            <a:r>
              <a:rPr lang="en-IN" b="1" dirty="0" err="1"/>
              <a:t>RetrievalAgent</a:t>
            </a:r>
            <a:endParaRPr lang="en-IN" dirty="0"/>
          </a:p>
          <a:p>
            <a:pPr lvl="1"/>
            <a:r>
              <a:rPr lang="en-IN" dirty="0"/>
              <a:t>Splits text into chunks</a:t>
            </a:r>
          </a:p>
          <a:p>
            <a:pPr lvl="1"/>
            <a:r>
              <a:rPr lang="en-IN" dirty="0"/>
              <a:t>Creates embeddings (</a:t>
            </a:r>
            <a:r>
              <a:rPr lang="en-IN" dirty="0" err="1"/>
              <a:t>MiniLM</a:t>
            </a:r>
            <a:r>
              <a:rPr lang="en-IN" dirty="0"/>
              <a:t>)</a:t>
            </a:r>
          </a:p>
          <a:p>
            <a:pPr lvl="1"/>
            <a:r>
              <a:rPr lang="en-IN" dirty="0"/>
              <a:t>Stores &amp; retrieves from FAISS vector DB</a:t>
            </a:r>
          </a:p>
          <a:p>
            <a:pPr lvl="1"/>
            <a:endParaRPr lang="en-IN" dirty="0"/>
          </a:p>
          <a:p>
            <a:r>
              <a:rPr lang="en-IN" b="1" dirty="0"/>
              <a:t>🧠 </a:t>
            </a:r>
            <a:r>
              <a:rPr lang="en-IN" b="1" dirty="0" err="1"/>
              <a:t>LLMResponseAgent</a:t>
            </a:r>
            <a:br>
              <a:rPr lang="en-IN" dirty="0"/>
            </a:br>
            <a:r>
              <a:rPr lang="en-IN" dirty="0"/>
              <a:t>Combines retrieved chunks with the user query and uses </a:t>
            </a:r>
            <a:r>
              <a:rPr lang="en-IN" b="1" dirty="0"/>
              <a:t>Flan-T5</a:t>
            </a:r>
            <a:r>
              <a:rPr lang="en-IN" dirty="0"/>
              <a:t> to generate an answer.</a:t>
            </a:r>
          </a:p>
          <a:p>
            <a:r>
              <a:rPr lang="en-IN" b="1" dirty="0"/>
              <a:t>💬 Answer → Streamlit UI</a:t>
            </a:r>
            <a:br>
              <a:rPr lang="en-IN" dirty="0"/>
            </a:br>
            <a:r>
              <a:rPr lang="en-IN" dirty="0"/>
              <a:t>Final answer displayed in chat format, with history saved for follow-up queries.</a:t>
            </a:r>
          </a:p>
          <a:p>
            <a:endParaRPr lang="en-IN" dirty="0"/>
          </a:p>
        </p:txBody>
      </p:sp>
    </p:spTree>
    <p:extLst>
      <p:ext uri="{BB962C8B-B14F-4D97-AF65-F5344CB8AC3E}">
        <p14:creationId xmlns:p14="http://schemas.microsoft.com/office/powerpoint/2010/main" val="42640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extBox 1"/>
          <p:cNvSpPr txBox="1"/>
          <p:nvPr/>
        </p:nvSpPr>
        <p:spPr>
          <a:xfrm>
            <a:off x="457200" y="182880"/>
            <a:ext cx="8229600" cy="914400"/>
          </a:xfrm>
          <a:prstGeom prst="rect">
            <a:avLst/>
          </a:prstGeom>
          <a:noFill/>
        </p:spPr>
        <p:txBody>
          <a:bodyPr wrap="none">
            <a:spAutoFit/>
          </a:bodyPr>
          <a:lstStyle/>
          <a:p>
            <a:pPr>
              <a:defRPr sz="2800"/>
            </a:pPr>
            <a:r>
              <a:t>Demo Screenshot 1</a:t>
            </a:r>
          </a:p>
        </p:txBody>
      </p:sp>
      <p:pic>
        <p:nvPicPr>
          <p:cNvPr id="3" name="Picture 2" descr="c67220be-0c4d-4d44-967d-de56d45f8351.jpg"/>
          <p:cNvPicPr>
            <a:picLocks noChangeAspect="1"/>
          </p:cNvPicPr>
          <p:nvPr/>
        </p:nvPicPr>
        <p:blipFill>
          <a:blip r:embed="rId2"/>
          <a:stretch>
            <a:fillRect/>
          </a:stretch>
        </p:blipFill>
        <p:spPr>
          <a:xfrm>
            <a:off x="535021" y="856034"/>
            <a:ext cx="7315200" cy="3068955"/>
          </a:xfrm>
          <a:prstGeom prst="rect">
            <a:avLst/>
          </a:prstGeom>
        </p:spPr>
      </p:pic>
      <p:sp>
        <p:nvSpPr>
          <p:cNvPr id="4" name="TextBox 3">
            <a:extLst>
              <a:ext uri="{FF2B5EF4-FFF2-40B4-BE49-F238E27FC236}">
                <a16:creationId xmlns:a16="http://schemas.microsoft.com/office/drawing/2014/main" id="{BDCD82B9-5597-2F7C-0F2E-5A7F6A1AD3FF}"/>
              </a:ext>
            </a:extLst>
          </p:cNvPr>
          <p:cNvSpPr txBox="1"/>
          <p:nvPr/>
        </p:nvSpPr>
        <p:spPr>
          <a:xfrm>
            <a:off x="933855" y="4542817"/>
            <a:ext cx="7568119" cy="1754326"/>
          </a:xfrm>
          <a:prstGeom prst="rect">
            <a:avLst/>
          </a:prstGeom>
          <a:noFill/>
        </p:spPr>
        <p:txBody>
          <a:bodyPr wrap="square" rtlCol="0">
            <a:spAutoFit/>
          </a:bodyPr>
          <a:lstStyle/>
          <a:p>
            <a:r>
              <a:rPr lang="en-US" dirty="0"/>
              <a:t>This is the demo of the model </a:t>
            </a:r>
            <a:r>
              <a:rPr lang="en-US" dirty="0" err="1"/>
              <a:t>ui</a:t>
            </a:r>
            <a:r>
              <a:rPr lang="en-US" dirty="0"/>
              <a:t> here I uploaded my resume into the model and asked my 1</a:t>
            </a:r>
            <a:r>
              <a:rPr lang="en-US" baseline="30000" dirty="0"/>
              <a:t>st</a:t>
            </a:r>
            <a:r>
              <a:rPr lang="en-US" dirty="0"/>
              <a:t> question explain about this document coz </a:t>
            </a:r>
            <a:r>
              <a:rPr lang="en-US" dirty="0" err="1"/>
              <a:t>i</a:t>
            </a:r>
            <a:r>
              <a:rPr lang="en-US" dirty="0"/>
              <a:t> uploaded first and empty resume it didn’t generate answer it gave me  not enough information </a:t>
            </a:r>
            <a:br>
              <a:rPr lang="en-US" dirty="0"/>
            </a:br>
            <a:br>
              <a:rPr lang="en-US" dirty="0"/>
            </a:br>
            <a:r>
              <a:rPr lang="en-US" dirty="0"/>
              <a:t>And later again I uploaded an filled resume with one page and asked the question is it a resume it answered yes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extBox 1"/>
          <p:cNvSpPr txBox="1"/>
          <p:nvPr/>
        </p:nvSpPr>
        <p:spPr>
          <a:xfrm>
            <a:off x="457200" y="182880"/>
            <a:ext cx="8229600" cy="914400"/>
          </a:xfrm>
          <a:prstGeom prst="rect">
            <a:avLst/>
          </a:prstGeom>
          <a:noFill/>
        </p:spPr>
        <p:txBody>
          <a:bodyPr wrap="none">
            <a:spAutoFit/>
          </a:bodyPr>
          <a:lstStyle/>
          <a:p>
            <a:pPr>
              <a:defRPr sz="2800"/>
            </a:pPr>
            <a:r>
              <a:t>Demo Screenshot 2</a:t>
            </a:r>
          </a:p>
        </p:txBody>
      </p:sp>
      <p:pic>
        <p:nvPicPr>
          <p:cNvPr id="3" name="Picture 2" descr="5e2aaf0a-9637-41ab-a1aa-8a4e2d12fd6d.jpg"/>
          <p:cNvPicPr>
            <a:picLocks noChangeAspect="1"/>
          </p:cNvPicPr>
          <p:nvPr/>
        </p:nvPicPr>
        <p:blipFill>
          <a:blip r:embed="rId2"/>
          <a:stretch>
            <a:fillRect/>
          </a:stretch>
        </p:blipFill>
        <p:spPr>
          <a:xfrm>
            <a:off x="457200" y="640080"/>
            <a:ext cx="7315200" cy="3931920"/>
          </a:xfrm>
          <a:prstGeom prst="rect">
            <a:avLst/>
          </a:prstGeom>
        </p:spPr>
      </p:pic>
      <p:sp>
        <p:nvSpPr>
          <p:cNvPr id="6" name="TextBox 5">
            <a:extLst>
              <a:ext uri="{FF2B5EF4-FFF2-40B4-BE49-F238E27FC236}">
                <a16:creationId xmlns:a16="http://schemas.microsoft.com/office/drawing/2014/main" id="{4BA2A6BF-7389-378A-1CEA-73190338936B}"/>
              </a:ext>
            </a:extLst>
          </p:cNvPr>
          <p:cNvSpPr txBox="1"/>
          <p:nvPr/>
        </p:nvSpPr>
        <p:spPr>
          <a:xfrm>
            <a:off x="865762" y="5087566"/>
            <a:ext cx="7062281" cy="1754326"/>
          </a:xfrm>
          <a:prstGeom prst="rect">
            <a:avLst/>
          </a:prstGeom>
          <a:noFill/>
        </p:spPr>
        <p:txBody>
          <a:bodyPr wrap="square" rtlCol="0">
            <a:spAutoFit/>
          </a:bodyPr>
          <a:lstStyle/>
          <a:p>
            <a:r>
              <a:rPr lang="en-US" dirty="0"/>
              <a:t>This my 2</a:t>
            </a:r>
            <a:r>
              <a:rPr lang="en-US" baseline="30000" dirty="0"/>
              <a:t>nd</a:t>
            </a:r>
            <a:r>
              <a:rPr lang="en-US" dirty="0"/>
              <a:t> demo of testing the model here I only uploaded an document with only some certification info in it I asked the first question as is it resume it answered as no </a:t>
            </a:r>
            <a:br>
              <a:rPr lang="en-US" dirty="0"/>
            </a:br>
            <a:br>
              <a:rPr lang="en-US" dirty="0"/>
            </a:br>
            <a:r>
              <a:rPr lang="en-US" dirty="0"/>
              <a:t>and I asked the 2</a:t>
            </a:r>
            <a:r>
              <a:rPr lang="en-US" baseline="30000" dirty="0"/>
              <a:t>nd</a:t>
            </a:r>
            <a:r>
              <a:rPr lang="en-US" dirty="0"/>
              <a:t> question as y so and it answered only information available in that file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F0FA"/>
        </a:solidFill>
        <a:effectLst/>
      </p:bgPr>
    </p:bg>
    <p:spTree>
      <p:nvGrpSpPr>
        <p:cNvPr id="1" name=""/>
        <p:cNvGrpSpPr/>
        <p:nvPr/>
      </p:nvGrpSpPr>
      <p:grpSpPr>
        <a:xfrm>
          <a:off x="0" y="0"/>
          <a:ext cx="0" cy="0"/>
          <a:chOff x="0" y="0"/>
          <a:chExt cx="0" cy="0"/>
        </a:xfrm>
      </p:grpSpPr>
      <p:sp>
        <p:nvSpPr>
          <p:cNvPr id="2" name="TextBox 1"/>
          <p:cNvSpPr txBox="1"/>
          <p:nvPr/>
        </p:nvSpPr>
        <p:spPr>
          <a:xfrm>
            <a:off x="457200" y="182880"/>
            <a:ext cx="8229600" cy="914400"/>
          </a:xfrm>
          <a:prstGeom prst="rect">
            <a:avLst/>
          </a:prstGeom>
          <a:noFill/>
        </p:spPr>
        <p:txBody>
          <a:bodyPr wrap="none">
            <a:spAutoFit/>
          </a:bodyPr>
          <a:lstStyle/>
          <a:p>
            <a:pPr>
              <a:defRPr sz="2800"/>
            </a:pPr>
            <a:r>
              <a:t>Demo Screenshot 3</a:t>
            </a:r>
          </a:p>
        </p:txBody>
      </p:sp>
      <p:pic>
        <p:nvPicPr>
          <p:cNvPr id="3" name="Picture 2" descr="7d63c7ae-176d-4072-95a9-588a07d4db2d.jpg"/>
          <p:cNvPicPr>
            <a:picLocks noChangeAspect="1"/>
          </p:cNvPicPr>
          <p:nvPr/>
        </p:nvPicPr>
        <p:blipFill>
          <a:blip r:embed="rId2"/>
          <a:stretch>
            <a:fillRect/>
          </a:stretch>
        </p:blipFill>
        <p:spPr>
          <a:xfrm>
            <a:off x="914400" y="1371599"/>
            <a:ext cx="7315200" cy="1079771"/>
          </a:xfrm>
          <a:prstGeom prst="rect">
            <a:avLst/>
          </a:prstGeom>
        </p:spPr>
      </p:pic>
      <p:sp>
        <p:nvSpPr>
          <p:cNvPr id="4" name="TextBox 3">
            <a:extLst>
              <a:ext uri="{FF2B5EF4-FFF2-40B4-BE49-F238E27FC236}">
                <a16:creationId xmlns:a16="http://schemas.microsoft.com/office/drawing/2014/main" id="{CD457D1F-D23E-9734-BE33-B7016F32127F}"/>
              </a:ext>
            </a:extLst>
          </p:cNvPr>
          <p:cNvSpPr txBox="1"/>
          <p:nvPr/>
        </p:nvSpPr>
        <p:spPr>
          <a:xfrm>
            <a:off x="1352145" y="3356043"/>
            <a:ext cx="5554493" cy="646331"/>
          </a:xfrm>
          <a:prstGeom prst="rect">
            <a:avLst/>
          </a:prstGeom>
          <a:noFill/>
        </p:spPr>
        <p:txBody>
          <a:bodyPr wrap="square" rtlCol="0">
            <a:spAutoFit/>
          </a:bodyPr>
          <a:lstStyle/>
          <a:p>
            <a:r>
              <a:rPr lang="en-US" dirty="0"/>
              <a:t>In my 3</a:t>
            </a:r>
            <a:r>
              <a:rPr lang="en-US" baseline="30000" dirty="0"/>
              <a:t>rd</a:t>
            </a:r>
            <a:r>
              <a:rPr lang="en-US" dirty="0"/>
              <a:t> testing here I asked about an medical project it gave me an answer of my project in the file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TotalTime>
  <Words>951</Words>
  <Application>Microsoft Office PowerPoint</Application>
  <PresentationFormat>On-screen Show (4:3)</PresentationFormat>
  <Paragraphs>78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Agentic RAG Chatbot with MCP</vt:lpstr>
      <vt:lpstr>Problem Statement </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Vemula Siva Dinesh - [AV.EN.U4AIE22045]</cp:lastModifiedBy>
  <cp:revision>2</cp:revision>
  <dcterms:created xsi:type="dcterms:W3CDTF">2013-01-27T09:14:16Z</dcterms:created>
  <dcterms:modified xsi:type="dcterms:W3CDTF">2025-09-08T16:52:28Z</dcterms:modified>
  <cp:category/>
</cp:coreProperties>
</file>