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59" r:id="rId8"/>
    <p:sldId id="273" r:id="rId9"/>
    <p:sldId id="265" r:id="rId10"/>
    <p:sldId id="264" r:id="rId11"/>
    <p:sldId id="261" r:id="rId12"/>
    <p:sldId id="260" r:id="rId13"/>
    <p:sldId id="276" r:id="rId14"/>
    <p:sldId id="277" r:id="rId15"/>
    <p:sldId id="278" r:id="rId16"/>
    <p:sldId id="281"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custT="1"/>
      <dgm:spPr>
        <a:solidFill>
          <a:schemeClr val="accent1"/>
        </a:solidFill>
        <a:ln>
          <a:noFill/>
        </a:ln>
      </dgm:spPr>
      <dgm: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enorite" pitchFamily="2" charset="0"/>
            </a:rPr>
            <a:t>I wanted to get the data split according to a certain date. From the 1</a:t>
          </a:r>
          <a:r>
            <a:rPr lang="en-US" sz="2000" baseline="30000" dirty="0">
              <a:latin typeface="Tenorite" pitchFamily="2" charset="0"/>
            </a:rPr>
            <a:t>st</a:t>
          </a:r>
          <a:r>
            <a:rPr lang="en-US" sz="2000" dirty="0">
              <a:latin typeface="Tenorite" pitchFamily="2" charset="0"/>
            </a:rPr>
            <a:t> of Jan 2022. This is approximately a 87.5:12.5 split for testing and </a:t>
          </a:r>
          <a:r>
            <a:rPr lang="en-US" sz="2000" dirty="0" err="1">
              <a:latin typeface="Tenorite" pitchFamily="2" charset="0"/>
            </a:rPr>
            <a:t>training.Which</a:t>
          </a:r>
          <a:r>
            <a:rPr lang="en-US" sz="2000" dirty="0">
              <a:latin typeface="Tenorite" pitchFamily="2" charset="0"/>
            </a:rPr>
            <a:t> is very close to what we normally would do using only 20% of the data to test. </a:t>
          </a:r>
        </a:p>
        <a:p>
          <a:pPr marL="0" lvl="0" algn="ctr" defTabSz="844550" rtl="0">
            <a:lnSpc>
              <a:spcPct val="90000"/>
            </a:lnSpc>
            <a:spcBef>
              <a:spcPct val="0"/>
            </a:spcBef>
            <a:spcAft>
              <a:spcPct val="35000"/>
            </a:spcAft>
            <a:buNone/>
          </a:pPr>
          <a:endParaRPr lang="en-US" sz="2000" dirty="0">
            <a:latin typeface="Tenorite" pitchFamily="2" charset="0"/>
          </a:endParaRP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dirty="0">
              <a:latin typeface="Tenorite" pitchFamily="2" charset="0"/>
            </a:rPr>
            <a:t>My first model was going to be a Linear Regression model.</a:t>
          </a:r>
        </a:p>
        <a:p>
          <a:pPr marL="0" lvl="0" algn="ctr" defTabSz="577850">
            <a:lnSpc>
              <a:spcPct val="90000"/>
            </a:lnSpc>
            <a:spcBef>
              <a:spcPct val="0"/>
            </a:spcBef>
            <a:spcAft>
              <a:spcPct val="35000"/>
            </a:spcAft>
            <a:buNone/>
          </a:pPr>
          <a:endParaRPr lang="en-US" sz="20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2" custScaleX="255558" custLinFactNeighborX="702"/>
      <dgm:spPr>
        <a:prstGeom prst="rect">
          <a:avLst/>
        </a:prstGeom>
      </dgm:spPr>
    </dgm:pt>
    <dgm:pt modelId="{7DA281F5-0265-2048-A63A-727E19796F79}" type="pres">
      <dgm:prSet presAssocID="{73D947E0-108F-4D20-A71E-3CF329F97212}" presName="nodeTx" presStyleLbl="node1" presStyleIdx="0" presStyleCnt="2">
        <dgm:presLayoutVars>
          <dgm:bulletEnabled val="1"/>
        </dgm:presLayoutVars>
      </dgm:prSet>
      <dgm:spPr/>
    </dgm:pt>
    <dgm:pt modelId="{79A13FEB-C61A-0346-824D-E0457CC5B4C9}" type="pres">
      <dgm:prSet presAssocID="{73D947E0-108F-4D20-A71E-3CF329F97212}" presName="invisiNode" presStyleLbl="node1" presStyleIdx="0" presStyleCnt="2"/>
      <dgm:spPr/>
    </dgm:pt>
    <dgm:pt modelId="{A126BA88-D0F9-AF4A-A7BA-0638E32B45F8}" type="pres">
      <dgm:prSet presAssocID="{73D947E0-108F-4D20-A71E-3CF329F97212}" presName="imagNode" presStyleLbl="fgImgPlace1" presStyleIdx="0" presStyleCnt="2"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1" presStyleCnt="2" custScaleX="42864" custLinFactNeighborX="14619"/>
      <dgm:spPr>
        <a:prstGeom prst="rect">
          <a:avLst/>
        </a:prstGeom>
      </dgm:spPr>
    </dgm:pt>
    <dgm:pt modelId="{9312E8E2-BBD1-104A-9F74-B0103AF69816}" type="pres">
      <dgm:prSet presAssocID="{4F85505A-81B6-4FDA-A144-900B71DAD946}" presName="nodeTx" presStyleLbl="node1" presStyleIdx="1" presStyleCnt="2">
        <dgm:presLayoutVars>
          <dgm:bulletEnabled val="1"/>
        </dgm:presLayoutVars>
      </dgm:prSet>
      <dgm:spPr/>
    </dgm:pt>
    <dgm:pt modelId="{A0D6F489-540A-D44E-B596-6A182486B777}" type="pres">
      <dgm:prSet presAssocID="{4F85505A-81B6-4FDA-A144-900B71DAD946}" presName="invisiNode" presStyleLbl="node1" presStyleIdx="1" presStyleCnt="2"/>
      <dgm:spPr/>
    </dgm:pt>
    <dgm:pt modelId="{FDF2BC93-305C-D94B-A6C2-ED9CE7F40C2F}" type="pres">
      <dgm:prSet presAssocID="{4F85505A-81B6-4FDA-A144-900B71DAD946}" presName="imagNode" presStyleLbl="fgImgPlace1" presStyleIdx="1" presStyleCnt="2" custScaleX="63106" custScaleY="63106" custLinFactNeighborX="43371" custLinFactNeighborY="-3561"/>
      <dgm:spPr>
        <a:solidFill>
          <a:schemeClr val="accent1">
            <a:lumMod val="60000"/>
            <a:lumOff val="40000"/>
          </a:schemeClr>
        </a:solidFill>
        <a:ln>
          <a:noFill/>
        </a:ln>
      </dgm:spPr>
    </dgm:pt>
  </dgm:ptLst>
  <dgm:cxnLst>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1" destOrd="0" parTransId="{D9A96E25-7BBE-4DDD-8DDE-B4970D4340A8}" sibTransId="{68F74A88-49DC-44B1-BC0D-220A7B97601C}"/>
    <dgm:cxn modelId="{781B6FA0-0F00-0D41-8C2E-EA6A255C6967}" type="presOf" srcId="{0DD8915E-DC14-41D6-9BB5-F49E1C265163}" destId="{A34AE8AA-FDF7-FA40-BADC-6B62C2B1DE8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67E0177E-2C5D-D84A-B206-DF756AC265E2}" type="presParOf" srcId="{0955960D-7F7D-E54C-8843-B1DBEEBFB364}" destId="{900296CF-6A25-E746-A345-792DBE36F92C}" srcOrd="2"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1168901" y="0"/>
          <a:ext cx="560921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kern="1200" dirty="0">
              <a:latin typeface="Tenorite" pitchFamily="2" charset="0"/>
            </a:rPr>
            <a:t>I wanted to get the data split according to a certain date. From the 1</a:t>
          </a:r>
          <a:r>
            <a:rPr lang="en-US" sz="2000" kern="1200" baseline="30000" dirty="0">
              <a:latin typeface="Tenorite" pitchFamily="2" charset="0"/>
            </a:rPr>
            <a:t>st</a:t>
          </a:r>
          <a:r>
            <a:rPr lang="en-US" sz="2000" kern="1200" dirty="0">
              <a:latin typeface="Tenorite" pitchFamily="2" charset="0"/>
            </a:rPr>
            <a:t> of Jan 2022. This is approximately a 87.5:12.5 split for testing and </a:t>
          </a:r>
          <a:r>
            <a:rPr lang="en-US" sz="2000" kern="1200" dirty="0" err="1">
              <a:latin typeface="Tenorite" pitchFamily="2" charset="0"/>
            </a:rPr>
            <a:t>training.Which</a:t>
          </a:r>
          <a:r>
            <a:rPr lang="en-US" sz="2000" kern="1200" dirty="0">
              <a:latin typeface="Tenorite" pitchFamily="2" charset="0"/>
            </a:rPr>
            <a:t> is very close to what we normally would do using only 20% of the data to test. </a:t>
          </a:r>
        </a:p>
        <a:p>
          <a:pPr marL="0" lvl="0" algn="ctr" defTabSz="844550" rtl="0">
            <a:lnSpc>
              <a:spcPct val="90000"/>
            </a:lnSpc>
            <a:spcBef>
              <a:spcPct val="0"/>
            </a:spcBef>
            <a:spcAft>
              <a:spcPct val="35000"/>
            </a:spcAft>
            <a:buNone/>
          </a:pPr>
          <a:endParaRPr lang="en-US" sz="2000" kern="1200" dirty="0">
            <a:latin typeface="Tenorite" pitchFamily="2" charset="0"/>
          </a:endParaRPr>
        </a:p>
      </dsp:txBody>
      <dsp:txXfrm>
        <a:off x="1168901" y="1576348"/>
        <a:ext cx="5609215" cy="1576348"/>
      </dsp:txXfrm>
    </dsp:sp>
    <dsp:sp modelId="{A126BA88-D0F9-AF4A-A7BA-0638E32B45F8}">
      <dsp:nvSpPr>
        <dsp:cNvPr id="0" name=""/>
        <dsp:cNvSpPr/>
      </dsp:nvSpPr>
      <dsp:spPr>
        <a:xfrm>
          <a:off x="35440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7443886" y="0"/>
          <a:ext cx="1657188"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500" kern="1200" dirty="0">
              <a:latin typeface="Tenorite" pitchFamily="2" charset="0"/>
            </a:rPr>
            <a:t>My first model was going to be a Linear Regression model.</a:t>
          </a:r>
        </a:p>
        <a:p>
          <a:pPr marL="0" lvl="0" algn="ctr" defTabSz="577850">
            <a:lnSpc>
              <a:spcPct val="90000"/>
            </a:lnSpc>
            <a:spcBef>
              <a:spcPct val="0"/>
            </a:spcBef>
            <a:spcAft>
              <a:spcPct val="35000"/>
            </a:spcAft>
            <a:buNone/>
          </a:pPr>
          <a:endParaRPr lang="en-US" sz="1500" kern="1200" dirty="0">
            <a:latin typeface="Tenorite" pitchFamily="2" charset="0"/>
          </a:endParaRPr>
        </a:p>
      </dsp:txBody>
      <dsp:txXfrm>
        <a:off x="7443886" y="1576348"/>
        <a:ext cx="1657188" cy="1576348"/>
      </dsp:txXfrm>
    </dsp:sp>
    <dsp:sp modelId="{FDF2BC93-305C-D94B-A6C2-ED9CE7F40C2F}">
      <dsp:nvSpPr>
        <dsp:cNvPr id="0" name=""/>
        <dsp:cNvSpPr/>
      </dsp:nvSpPr>
      <dsp:spPr>
        <a:xfrm>
          <a:off x="7862376" y="431802"/>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1452796" y="3040375"/>
          <a:ext cx="6802830"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Machine Learning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Dinesh </a:t>
            </a:r>
            <a:r>
              <a:rPr lang="en-US" dirty="0" err="1"/>
              <a:t>Kripalani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7779-2B0E-319D-A483-8A2E00B207B1}"/>
              </a:ext>
            </a:extLst>
          </p:cNvPr>
          <p:cNvSpPr>
            <a:spLocks noGrp="1"/>
          </p:cNvSpPr>
          <p:nvPr>
            <p:ph type="ctrTitle"/>
          </p:nvPr>
        </p:nvSpPr>
        <p:spPr/>
        <p:txBody>
          <a:bodyPr/>
          <a:lstStyle/>
          <a:p>
            <a:endParaRPr lang="en-HK" dirty="0"/>
          </a:p>
        </p:txBody>
      </p:sp>
      <p:sp>
        <p:nvSpPr>
          <p:cNvPr id="3" name="Subtitle 2">
            <a:extLst>
              <a:ext uri="{FF2B5EF4-FFF2-40B4-BE49-F238E27FC236}">
                <a16:creationId xmlns:a16="http://schemas.microsoft.com/office/drawing/2014/main" id="{CA5FECA3-AB25-5224-1A48-C45DFEEC9639}"/>
              </a:ext>
            </a:extLst>
          </p:cNvPr>
          <p:cNvSpPr>
            <a:spLocks noGrp="1"/>
          </p:cNvSpPr>
          <p:nvPr>
            <p:ph type="subTitle" idx="1"/>
          </p:nvPr>
        </p:nvSpPr>
        <p:spPr/>
        <p:txBody>
          <a:bodyPr/>
          <a:lstStyle/>
          <a:p>
            <a:endParaRPr lang="en-HK"/>
          </a:p>
        </p:txBody>
      </p:sp>
      <p:sp>
        <p:nvSpPr>
          <p:cNvPr id="4" name="Content Placeholder 7">
            <a:extLst>
              <a:ext uri="{FF2B5EF4-FFF2-40B4-BE49-F238E27FC236}">
                <a16:creationId xmlns:a16="http://schemas.microsoft.com/office/drawing/2014/main" id="{9655E934-C4BC-87C4-9359-902767E3CEF3}"/>
              </a:ext>
            </a:extLst>
          </p:cNvPr>
          <p:cNvSpPr txBox="1">
            <a:spLocks/>
          </p:cNvSpPr>
          <p:nvPr/>
        </p:nvSpPr>
        <p:spPr>
          <a:xfrm>
            <a:off x="-51231" y="2147980"/>
            <a:ext cx="12068959" cy="3073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HK"/>
              <a:t>So I tried a RandomForest Regressor, but that only made the r2 score go lower then negative 14.</a:t>
            </a:r>
          </a:p>
          <a:p>
            <a:r>
              <a:rPr lang="en-HK"/>
              <a:t>So I tried to overlap the plots to see how far I was off.</a:t>
            </a:r>
          </a:p>
          <a:p>
            <a:endParaRPr lang="en-HK" dirty="0"/>
          </a:p>
        </p:txBody>
      </p:sp>
      <p:pic>
        <p:nvPicPr>
          <p:cNvPr id="5" name="Picture 2">
            <a:extLst>
              <a:ext uri="{FF2B5EF4-FFF2-40B4-BE49-F238E27FC236}">
                <a16:creationId xmlns:a16="http://schemas.microsoft.com/office/drawing/2014/main" id="{F943A6C9-E31D-C747-22E3-A10DAF524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320025" cy="690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5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669F-B40B-A1EA-4F2A-A0566D176E94}"/>
              </a:ext>
            </a:extLst>
          </p:cNvPr>
          <p:cNvSpPr>
            <a:spLocks noGrp="1"/>
          </p:cNvSpPr>
          <p:nvPr>
            <p:ph type="ctrTitle"/>
          </p:nvPr>
        </p:nvSpPr>
        <p:spPr>
          <a:xfrm>
            <a:off x="1167493" y="1122363"/>
            <a:ext cx="7096933" cy="613131"/>
          </a:xfrm>
        </p:spPr>
        <p:txBody>
          <a:bodyPr/>
          <a:lstStyle/>
          <a:p>
            <a:r>
              <a:rPr lang="en-HK" sz="2000" dirty="0"/>
              <a:t>So instead of using just the previous days data to predict my model I tried using a 3 and 9 day moving average respectively. It didn’t improve the models accuracy.</a:t>
            </a:r>
          </a:p>
        </p:txBody>
      </p:sp>
      <p:sp>
        <p:nvSpPr>
          <p:cNvPr id="3" name="Subtitle 2">
            <a:extLst>
              <a:ext uri="{FF2B5EF4-FFF2-40B4-BE49-F238E27FC236}">
                <a16:creationId xmlns:a16="http://schemas.microsoft.com/office/drawing/2014/main" id="{88CA268D-7902-600B-4B94-454E765CE0C5}"/>
              </a:ext>
            </a:extLst>
          </p:cNvPr>
          <p:cNvSpPr>
            <a:spLocks noGrp="1"/>
          </p:cNvSpPr>
          <p:nvPr>
            <p:ph type="subTitle" idx="1"/>
          </p:nvPr>
        </p:nvSpPr>
        <p:spPr>
          <a:xfrm>
            <a:off x="1784665" y="3978481"/>
            <a:ext cx="7343784" cy="385265"/>
          </a:xfrm>
        </p:spPr>
        <p:txBody>
          <a:bodyPr/>
          <a:lstStyle/>
          <a:p>
            <a:endParaRPr lang="en-HK" dirty="0"/>
          </a:p>
        </p:txBody>
      </p:sp>
      <p:pic>
        <p:nvPicPr>
          <p:cNvPr id="4098" name="Picture 2">
            <a:extLst>
              <a:ext uri="{FF2B5EF4-FFF2-40B4-BE49-F238E27FC236}">
                <a16:creationId xmlns:a16="http://schemas.microsoft.com/office/drawing/2014/main" id="{8E4B2EC5-F78F-8AC1-EB10-15D8C9A8B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7127"/>
            <a:ext cx="8264426" cy="46679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person, hand, holding, piece&#10;&#10;Description automatically generated">
            <a:extLst>
              <a:ext uri="{FF2B5EF4-FFF2-40B4-BE49-F238E27FC236}">
                <a16:creationId xmlns:a16="http://schemas.microsoft.com/office/drawing/2014/main" id="{3EC4A984-8D12-50A3-3752-F712513C16A6}"/>
              </a:ext>
            </a:extLst>
          </p:cNvPr>
          <p:cNvPicPr>
            <a:picLocks noChangeAspect="1"/>
          </p:cNvPicPr>
          <p:nvPr/>
        </p:nvPicPr>
        <p:blipFill>
          <a:blip r:embed="rId3"/>
          <a:stretch>
            <a:fillRect/>
          </a:stretch>
        </p:blipFill>
        <p:spPr>
          <a:xfrm>
            <a:off x="8264426" y="0"/>
            <a:ext cx="3927574" cy="3219061"/>
          </a:xfrm>
          <a:prstGeom prst="rect">
            <a:avLst/>
          </a:prstGeom>
        </p:spPr>
      </p:pic>
    </p:spTree>
    <p:extLst>
      <p:ext uri="{BB962C8B-B14F-4D97-AF65-F5344CB8AC3E}">
        <p14:creationId xmlns:p14="http://schemas.microsoft.com/office/powerpoint/2010/main" val="192680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181-06CB-B70B-30B3-69AA71F53390}"/>
              </a:ext>
            </a:extLst>
          </p:cNvPr>
          <p:cNvSpPr>
            <a:spLocks noGrp="1"/>
          </p:cNvSpPr>
          <p:nvPr>
            <p:ph type="title"/>
          </p:nvPr>
        </p:nvSpPr>
        <p:spPr/>
        <p:txBody>
          <a:bodyPr/>
          <a:lstStyle/>
          <a:p>
            <a:pPr algn="ctr"/>
            <a:r>
              <a:rPr lang="en-HK" sz="2400" dirty="0"/>
              <a:t>With Mean Absolute Error, the errors actually increased.</a:t>
            </a:r>
          </a:p>
        </p:txBody>
      </p:sp>
      <p:sp>
        <p:nvSpPr>
          <p:cNvPr id="4" name="Date Placeholder 3">
            <a:extLst>
              <a:ext uri="{FF2B5EF4-FFF2-40B4-BE49-F238E27FC236}">
                <a16:creationId xmlns:a16="http://schemas.microsoft.com/office/drawing/2014/main" id="{EAB58511-64ED-2923-5E36-0FB00C520328}"/>
              </a:ext>
            </a:extLst>
          </p:cNvPr>
          <p:cNvSpPr>
            <a:spLocks noGrp="1"/>
          </p:cNvSpPr>
          <p:nvPr>
            <p:ph type="dt" sz="half" idx="2"/>
          </p:nvPr>
        </p:nvSpPr>
        <p:spPr/>
        <p:txBody>
          <a:bodyPr/>
          <a:lstStyle/>
          <a:p>
            <a:fld id="{DD9C8446-696E-6942-B6C8-CC9CAD0B34E0}" type="datetime1">
              <a:rPr lang="en-US" smtClean="0"/>
              <a:pPr/>
              <a:t>3/29/2023</a:t>
            </a:fld>
            <a:endParaRPr lang="en-US" dirty="0"/>
          </a:p>
        </p:txBody>
      </p:sp>
      <p:sp>
        <p:nvSpPr>
          <p:cNvPr id="5" name="Footer Placeholder 4">
            <a:extLst>
              <a:ext uri="{FF2B5EF4-FFF2-40B4-BE49-F238E27FC236}">
                <a16:creationId xmlns:a16="http://schemas.microsoft.com/office/drawing/2014/main" id="{ECE47A30-B3A2-6428-41F0-53BB832B966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2F6D733-1865-006E-4478-F8F1C633C1B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6146" name="Picture 2">
            <a:extLst>
              <a:ext uri="{FF2B5EF4-FFF2-40B4-BE49-F238E27FC236}">
                <a16:creationId xmlns:a16="http://schemas.microsoft.com/office/drawing/2014/main" id="{5DEFEBA4-7FD2-90EF-88AF-1ECE04928B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64317"/>
            <a:ext cx="10487608" cy="487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9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B09F-96C0-558A-B62C-E7E088C04035}"/>
              </a:ext>
            </a:extLst>
          </p:cNvPr>
          <p:cNvSpPr>
            <a:spLocks noGrp="1"/>
          </p:cNvSpPr>
          <p:nvPr>
            <p:ph type="title"/>
          </p:nvPr>
        </p:nvSpPr>
        <p:spPr/>
        <p:txBody>
          <a:bodyPr/>
          <a:lstStyle/>
          <a:p>
            <a:r>
              <a:rPr lang="en-HK" dirty="0"/>
              <a:t>What I hoped to achieve</a:t>
            </a:r>
          </a:p>
        </p:txBody>
      </p:sp>
      <p:sp>
        <p:nvSpPr>
          <p:cNvPr id="3" name="Content Placeholder 2">
            <a:extLst>
              <a:ext uri="{FF2B5EF4-FFF2-40B4-BE49-F238E27FC236}">
                <a16:creationId xmlns:a16="http://schemas.microsoft.com/office/drawing/2014/main" id="{37C035EB-D15A-DF80-367A-055CB5CE7562}"/>
              </a:ext>
            </a:extLst>
          </p:cNvPr>
          <p:cNvSpPr>
            <a:spLocks noGrp="1"/>
          </p:cNvSpPr>
          <p:nvPr>
            <p:ph idx="1"/>
          </p:nvPr>
        </p:nvSpPr>
        <p:spPr/>
        <p:txBody>
          <a:bodyPr/>
          <a:lstStyle/>
          <a:p>
            <a:r>
              <a:rPr lang="en-HK" sz="2400" dirty="0"/>
              <a:t>I was looking at making this model to be able to predict the future value of gold, as an investor or just someone who is trying to preserve their wealth due to inflation.</a:t>
            </a:r>
          </a:p>
          <a:p>
            <a:r>
              <a:rPr lang="en-HK" sz="2400" dirty="0"/>
              <a:t>I came away with a better understanding on machine learning models, and how different dependent variables are so important in predicting a certain price value a single one</a:t>
            </a:r>
            <a:r>
              <a:rPr lang="en-HK" dirty="0"/>
              <a:t>.</a:t>
            </a:r>
          </a:p>
        </p:txBody>
      </p:sp>
      <p:sp>
        <p:nvSpPr>
          <p:cNvPr id="4" name="Date Placeholder 3">
            <a:extLst>
              <a:ext uri="{FF2B5EF4-FFF2-40B4-BE49-F238E27FC236}">
                <a16:creationId xmlns:a16="http://schemas.microsoft.com/office/drawing/2014/main" id="{701B618B-3441-F4F0-E359-E244CC15893E}"/>
              </a:ext>
            </a:extLst>
          </p:cNvPr>
          <p:cNvSpPr>
            <a:spLocks noGrp="1"/>
          </p:cNvSpPr>
          <p:nvPr>
            <p:ph type="dt" sz="half" idx="2"/>
          </p:nvPr>
        </p:nvSpPr>
        <p:spPr/>
        <p:txBody>
          <a:bodyPr/>
          <a:lstStyle/>
          <a:p>
            <a:fld id="{7E7AB22C-8B7E-9B4A-8C65-396C3C874D86}" type="datetime1">
              <a:rPr lang="en-US" smtClean="0"/>
              <a:pPr/>
              <a:t>3/29/2023</a:t>
            </a:fld>
            <a:endParaRPr lang="en-US" dirty="0"/>
          </a:p>
        </p:txBody>
      </p:sp>
      <p:sp>
        <p:nvSpPr>
          <p:cNvPr id="6" name="Slide Number Placeholder 5">
            <a:extLst>
              <a:ext uri="{FF2B5EF4-FFF2-40B4-BE49-F238E27FC236}">
                <a16:creationId xmlns:a16="http://schemas.microsoft.com/office/drawing/2014/main" id="{2BF8616A-CD53-42D8-8AAE-AAAC971C83D9}"/>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descr="Letter&#10;&#10;Description automatically generated with medium confidence">
            <a:extLst>
              <a:ext uri="{FF2B5EF4-FFF2-40B4-BE49-F238E27FC236}">
                <a16:creationId xmlns:a16="http://schemas.microsoft.com/office/drawing/2014/main" id="{1A08D6A6-B024-481B-BC41-D8FE9FEB001B}"/>
              </a:ext>
            </a:extLst>
          </p:cNvPr>
          <p:cNvPicPr>
            <a:picLocks noChangeAspect="1"/>
          </p:cNvPicPr>
          <p:nvPr/>
        </p:nvPicPr>
        <p:blipFill>
          <a:blip r:embed="rId2"/>
          <a:stretch>
            <a:fillRect/>
          </a:stretch>
        </p:blipFill>
        <p:spPr>
          <a:xfrm>
            <a:off x="8025979" y="4244683"/>
            <a:ext cx="3441344" cy="2294229"/>
          </a:xfrm>
          <a:prstGeom prst="rect">
            <a:avLst/>
          </a:prstGeom>
        </p:spPr>
      </p:pic>
    </p:spTree>
    <p:extLst>
      <p:ext uri="{BB962C8B-B14F-4D97-AF65-F5344CB8AC3E}">
        <p14:creationId xmlns:p14="http://schemas.microsoft.com/office/powerpoint/2010/main" val="230585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B01-4722-D043-0FB8-F50D77CE88D8}"/>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624B1C5B-502F-ACA7-9B8E-3974CC064D8A}"/>
              </a:ext>
            </a:extLst>
          </p:cNvPr>
          <p:cNvSpPr>
            <a:spLocks noGrp="1"/>
          </p:cNvSpPr>
          <p:nvPr>
            <p:ph idx="1"/>
          </p:nvPr>
        </p:nvSpPr>
        <p:spPr>
          <a:xfrm>
            <a:off x="1167493" y="1772816"/>
            <a:ext cx="9779182" cy="4583533"/>
          </a:xfrm>
        </p:spPr>
        <p:txBody>
          <a:bodyPr/>
          <a:lstStyle/>
          <a:p>
            <a:r>
              <a:rPr lang="en-HK" dirty="0"/>
              <a:t>Although unsuccessful in my first model, I was told that there is no perfect way to predict future gold prices, or stock prices for that matter, because these commodities depend on a hundred other factors that affect its daily, weekly, monthly and yearly movements. </a:t>
            </a:r>
          </a:p>
          <a:p>
            <a:r>
              <a:rPr lang="en-HK" sz="4400" b="1" dirty="0"/>
              <a:t>Next steps</a:t>
            </a:r>
          </a:p>
          <a:p>
            <a:r>
              <a:rPr lang="en-HK" dirty="0"/>
              <a:t>Adding in different dependent variables would be interesting to see if I can improve the coefficient of determination, and accuracy of the model. Some examples I would be eager to try are inflation, SPX, silver prices.</a:t>
            </a:r>
          </a:p>
          <a:p>
            <a:endParaRPr lang="en-HK" dirty="0"/>
          </a:p>
        </p:txBody>
      </p:sp>
      <p:sp>
        <p:nvSpPr>
          <p:cNvPr id="4" name="Date Placeholder 3">
            <a:extLst>
              <a:ext uri="{FF2B5EF4-FFF2-40B4-BE49-F238E27FC236}">
                <a16:creationId xmlns:a16="http://schemas.microsoft.com/office/drawing/2014/main" id="{0E625995-743D-F8CB-670B-C9021A9B8B21}"/>
              </a:ext>
            </a:extLst>
          </p:cNvPr>
          <p:cNvSpPr>
            <a:spLocks noGrp="1"/>
          </p:cNvSpPr>
          <p:nvPr>
            <p:ph type="dt" sz="half" idx="2"/>
          </p:nvPr>
        </p:nvSpPr>
        <p:spPr/>
        <p:txBody>
          <a:bodyPr/>
          <a:lstStyle/>
          <a:p>
            <a:fld id="{7E7AB22C-8B7E-9B4A-8C65-396C3C874D86}" type="datetime1">
              <a:rPr lang="en-US" smtClean="0"/>
              <a:pPr/>
              <a:t>3/29/2023</a:t>
            </a:fld>
            <a:endParaRPr lang="en-US" dirty="0"/>
          </a:p>
        </p:txBody>
      </p:sp>
      <p:sp>
        <p:nvSpPr>
          <p:cNvPr id="6" name="Slide Number Placeholder 5">
            <a:extLst>
              <a:ext uri="{FF2B5EF4-FFF2-40B4-BE49-F238E27FC236}">
                <a16:creationId xmlns:a16="http://schemas.microsoft.com/office/drawing/2014/main" id="{059C429B-5DA1-B015-25F9-C4E524EF07D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61211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514350" indent="-514350">
              <a:buFont typeface="+mj-lt"/>
              <a:buAutoNum type="arabicPeriod"/>
            </a:pPr>
            <a:r>
              <a:rPr lang="en-US" dirty="0"/>
              <a:t>Where did I get my data from?</a:t>
            </a:r>
          </a:p>
          <a:p>
            <a:pPr marL="514350" indent="-514350">
              <a:buFont typeface="+mj-lt"/>
              <a:buAutoNum type="arabicPeriod"/>
            </a:pPr>
            <a:r>
              <a:rPr lang="en-US" dirty="0"/>
              <a:t>What I did with this information</a:t>
            </a:r>
          </a:p>
          <a:p>
            <a:pPr marL="514350" indent="-514350">
              <a:buFont typeface="+mj-lt"/>
              <a:buAutoNum type="arabicPeriod"/>
            </a:pPr>
            <a:r>
              <a:rPr lang="en-US" dirty="0"/>
              <a:t>What was I trying to achieve</a:t>
            </a:r>
          </a:p>
          <a:p>
            <a:pPr marL="514350" indent="-514350">
              <a:buFont typeface="+mj-lt"/>
              <a:buAutoNum type="arabicPeriod"/>
            </a:pPr>
            <a:r>
              <a:rPr lang="en-US" dirty="0"/>
              <a:t>Was I successful?	</a:t>
            </a:r>
          </a:p>
          <a:p>
            <a:pPr marL="514350" indent="-514350">
              <a:buFont typeface="+mj-lt"/>
              <a:buAutoNum type="arabicPeriod"/>
            </a:pPr>
            <a:r>
              <a:rPr lang="en-US" dirty="0"/>
              <a:t>Next steps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3/29/2023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Gold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Everyone is familiar with Gold. It signifies success, and stature, pride and power. But it also is a commodity that people trade.</a:t>
            </a:r>
          </a:p>
          <a:p>
            <a:r>
              <a:rPr lang="en-US" dirty="0"/>
              <a:t>Gold stereotypically is considered a stable and a safe-bet during times of inflation, war and uncertainty.</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3/29/2023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8" name="Picture 7" descr="Letter&#10;&#10;Description automatically generated with medium confidence">
            <a:extLst>
              <a:ext uri="{FF2B5EF4-FFF2-40B4-BE49-F238E27FC236}">
                <a16:creationId xmlns:a16="http://schemas.microsoft.com/office/drawing/2014/main" id="{B7A1F2E1-7774-57F6-ED26-221D41FA6987}"/>
              </a:ext>
            </a:extLst>
          </p:cNvPr>
          <p:cNvPicPr>
            <a:picLocks noChangeAspect="1"/>
          </p:cNvPicPr>
          <p:nvPr/>
        </p:nvPicPr>
        <p:blipFill>
          <a:blip r:embed="rId2"/>
          <a:stretch>
            <a:fillRect/>
          </a:stretch>
        </p:blipFill>
        <p:spPr>
          <a:xfrm>
            <a:off x="6973902" y="1"/>
            <a:ext cx="5218097" cy="2286000"/>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Data Sources: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10000"/>
          </a:bodyPr>
          <a:lstStyle/>
          <a:p>
            <a:r>
              <a:rPr lang="en-US" dirty="0"/>
              <a:t>Nasdaq commodity historical data.</a:t>
            </a:r>
          </a:p>
          <a:p>
            <a:r>
              <a:rPr lang="en-US" dirty="0"/>
              <a:t>Their website allowed me to download the last 10 years of market moves.</a:t>
            </a:r>
          </a:p>
        </p:txBody>
      </p:sp>
      <p:pic>
        <p:nvPicPr>
          <p:cNvPr id="5" name="Picture 4" descr="A picture containing piece, slice&#10;&#10;Description automatically generated">
            <a:extLst>
              <a:ext uri="{FF2B5EF4-FFF2-40B4-BE49-F238E27FC236}">
                <a16:creationId xmlns:a16="http://schemas.microsoft.com/office/drawing/2014/main" id="{21016DD1-0B2D-5414-C040-F82BB669374C}"/>
              </a:ext>
            </a:extLst>
          </p:cNvPr>
          <p:cNvPicPr>
            <a:picLocks noChangeAspect="1"/>
          </p:cNvPicPr>
          <p:nvPr/>
        </p:nvPicPr>
        <p:blipFill>
          <a:blip r:embed="rId2"/>
          <a:stretch>
            <a:fillRect/>
          </a:stretch>
        </p:blipFill>
        <p:spPr>
          <a:xfrm>
            <a:off x="7167630" y="1803760"/>
            <a:ext cx="4875719" cy="3250479"/>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1600" b="0" i="1" dirty="0">
                <a:solidFill>
                  <a:schemeClr val="accent3">
                    <a:lumMod val="40000"/>
                    <a:lumOff val="60000"/>
                  </a:schemeClr>
                </a:solidFill>
                <a:effectLst/>
                <a:latin typeface="montserrat" panose="00000500000000000000" pitchFamily="2" charset="0"/>
              </a:rPr>
              <a:t>Gold is still the ultimate store of wealth. It's the world's only true money. And there isn't much of it to go around. All of it ever mined would fit into a small building—a 56 foot cube. The annual world production would fit into a 14 foot cube, roughly the size of an ordinary living room.. If each Chinese citizen were to buy just one ounce, it would take up the annual supply for the next 200 years. </a:t>
            </a:r>
            <a:endParaRPr lang="en-US" sz="4400" i="1" dirty="0">
              <a:solidFill>
                <a:schemeClr val="accent3">
                  <a:lumMod val="40000"/>
                  <a:lumOff val="60000"/>
                </a:schemeClr>
              </a:solidFill>
            </a:endParaRP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sz="1600" b="0" i="0" dirty="0">
                <a:solidFill>
                  <a:schemeClr val="accent3">
                    <a:lumMod val="40000"/>
                    <a:lumOff val="60000"/>
                  </a:schemeClr>
                </a:solidFill>
                <a:effectLst/>
                <a:latin typeface="montserrat" panose="00000500000000000000" pitchFamily="2" charset="0"/>
              </a:rPr>
              <a:t>- Mark </a:t>
            </a:r>
            <a:r>
              <a:rPr lang="en-US" sz="1600" b="0" i="0" dirty="0" err="1">
                <a:solidFill>
                  <a:schemeClr val="accent3">
                    <a:lumMod val="40000"/>
                    <a:lumOff val="60000"/>
                  </a:schemeClr>
                </a:solidFill>
                <a:effectLst/>
                <a:latin typeface="montserrat" panose="00000500000000000000" pitchFamily="2" charset="0"/>
              </a:rPr>
              <a:t>Nestmann</a:t>
            </a:r>
            <a:endParaRPr lang="en-US" sz="1600"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3/29/2023</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With this data</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I had to flip the data, so that rather than looking at the data in hindsight, it would give us more foresight.</a:t>
            </a:r>
          </a:p>
          <a:p>
            <a:r>
              <a:rPr lang="en-US" dirty="0"/>
              <a:t>Removed all null values so as to not confuse or skew the model.</a:t>
            </a:r>
          </a:p>
          <a:p>
            <a:r>
              <a:rPr lang="en-US" dirty="0"/>
              <a:t>Dropped the whole volume column as it had numerous null value entries.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706563"/>
            <a:ext cx="4663440" cy="821640"/>
          </a:xfrm>
        </p:spPr>
        <p:txBody>
          <a:bodyPr/>
          <a:lstStyle/>
          <a:p>
            <a:endParaRPr lang="en-US" sz="1800" dirty="0"/>
          </a:p>
          <a:p>
            <a:r>
              <a:rPr lang="en-US" sz="1800" dirty="0"/>
              <a:t>Got this beautiful plot using this </a:t>
            </a:r>
            <a:r>
              <a:rPr lang="en-US" sz="1800" dirty="0" err="1"/>
              <a:t>dataframe</a:t>
            </a:r>
            <a:endParaRPr lang="en-US" sz="140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a:extLst>
              <a:ext uri="{FF2B5EF4-FFF2-40B4-BE49-F238E27FC236}">
                <a16:creationId xmlns:a16="http://schemas.microsoft.com/office/drawing/2014/main" id="{EA79A9FA-D2A1-76A4-BE5E-3BF7C7561794}"/>
              </a:ext>
            </a:extLst>
          </p:cNvPr>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5788736" y="2528888"/>
            <a:ext cx="5342684" cy="404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The date split</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711135120"/>
              </p:ext>
            </p:extLst>
          </p:nvPr>
        </p:nvGraphicFramePr>
        <p:xfrm>
          <a:off x="1102023" y="2061021"/>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4709289" y="2590662"/>
            <a:ext cx="707637" cy="707886"/>
          </a:xfrm>
          <a:prstGeom prst="rect">
            <a:avLst/>
          </a:prstGeom>
          <a:noFill/>
        </p:spPr>
        <p:txBody>
          <a:bodyPr wrap="square" rtlCol="0">
            <a:spAutoFit/>
          </a:bodyPr>
          <a:lstStyle/>
          <a:p>
            <a:pPr algn="ctr"/>
            <a:r>
              <a:rPr lang="en-US" sz="2000" b="1" dirty="0">
                <a:solidFill>
                  <a:schemeClr val="bg1"/>
                </a:solidFill>
                <a:latin typeface="Tenorite" pitchFamily="2" charset="0"/>
              </a:rPr>
              <a:t>87.5%</a:t>
            </a:r>
          </a:p>
        </p:txBody>
      </p:sp>
      <p:sp>
        <p:nvSpPr>
          <p:cNvPr id="9" name="TextBox 8">
            <a:extLst>
              <a:ext uri="{FF2B5EF4-FFF2-40B4-BE49-F238E27FC236}">
                <a16:creationId xmlns:a16="http://schemas.microsoft.com/office/drawing/2014/main" id="{3AE770E3-D227-CD4E-83C4-44744E774884}"/>
              </a:ext>
            </a:extLst>
          </p:cNvPr>
          <p:cNvSpPr txBox="1"/>
          <p:nvPr/>
        </p:nvSpPr>
        <p:spPr>
          <a:xfrm>
            <a:off x="9024191" y="2590662"/>
            <a:ext cx="707637" cy="707886"/>
          </a:xfrm>
          <a:prstGeom prst="rect">
            <a:avLst/>
          </a:prstGeom>
          <a:noFill/>
        </p:spPr>
        <p:txBody>
          <a:bodyPr wrap="square" rtlCol="0">
            <a:spAutoFit/>
          </a:bodyPr>
          <a:lstStyle/>
          <a:p>
            <a:pPr algn="ctr"/>
            <a:r>
              <a:rPr lang="en-US" sz="2000" b="1" dirty="0">
                <a:solidFill>
                  <a:schemeClr val="bg1"/>
                </a:solidFill>
                <a:latin typeface="Tenorite" pitchFamily="2" charset="0"/>
              </a:rPr>
              <a:t>12.5%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3/29/2023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sz="4400" dirty="0"/>
              <a:t>At first glance, the model looked good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3/29/2023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2050" name="Picture 2">
            <a:extLst>
              <a:ext uri="{FF2B5EF4-FFF2-40B4-BE49-F238E27FC236}">
                <a16:creationId xmlns:a16="http://schemas.microsoft.com/office/drawing/2014/main" id="{01F97FCB-FF51-78A6-FBBA-E5E4518A5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1082" y="1706563"/>
            <a:ext cx="6170363" cy="497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sz="3600" dirty="0"/>
              <a:t>But my r2 score was -14%, and on closer inspection…. The model was a bit off</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3/29/2023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8" name="Content Placeholder 7">
            <a:extLst>
              <a:ext uri="{FF2B5EF4-FFF2-40B4-BE49-F238E27FC236}">
                <a16:creationId xmlns:a16="http://schemas.microsoft.com/office/drawing/2014/main" id="{BA5915FF-57B7-B521-5DC7-1B59B8C8FE4C}"/>
              </a:ext>
            </a:extLst>
          </p:cNvPr>
          <p:cNvSpPr>
            <a:spLocks noGrp="1"/>
          </p:cNvSpPr>
          <p:nvPr>
            <p:ph idx="1"/>
          </p:nvPr>
        </p:nvSpPr>
        <p:spPr/>
        <p:txBody>
          <a:bodyPr/>
          <a:lstStyle/>
          <a:p>
            <a:r>
              <a:rPr lang="en-HK" dirty="0"/>
              <a:t>Since the </a:t>
            </a:r>
            <a:r>
              <a:rPr lang="en-HK" dirty="0" err="1"/>
              <a:t>RandomForest</a:t>
            </a:r>
            <a:r>
              <a:rPr lang="en-HK" dirty="0"/>
              <a:t> Regressor was said to be more immune to noise, I tried this.</a:t>
            </a:r>
          </a:p>
          <a:p>
            <a:endParaRPr lang="en-HK" dirty="0"/>
          </a:p>
          <a:p>
            <a:r>
              <a:rPr lang="en-HK" dirty="0"/>
              <a:t>But that only made the r2 score go lower then negative 14.</a:t>
            </a:r>
          </a:p>
          <a:p>
            <a:r>
              <a:rPr lang="en-HK" dirty="0"/>
              <a:t>So I tried to overlap the plots to see how big of a difference there was. </a:t>
            </a:r>
          </a:p>
          <a:p>
            <a:endParaRPr lang="en-HK" dirty="0"/>
          </a:p>
          <a:p>
            <a:r>
              <a:rPr lang="en-HK" dirty="0"/>
              <a:t>Returns were used, since it is more Stationary data compared to price. </a:t>
            </a:r>
          </a:p>
          <a:p>
            <a:endParaRPr lang="en-HK" dirty="0"/>
          </a:p>
          <a:p>
            <a:endParaRPr lang="en-HK"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{A6F14D13-BABE-4043-A2AD-8E526786D03E}tf45331398_win32</Template>
  <TotalTime>3322</TotalTime>
  <Words>681</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Montserrat</vt:lpstr>
      <vt:lpstr>Tenorite</vt:lpstr>
      <vt:lpstr>Office Theme</vt:lpstr>
      <vt:lpstr>Machine Learning Project</vt:lpstr>
      <vt:lpstr>Contents</vt:lpstr>
      <vt:lpstr>Gold</vt:lpstr>
      <vt:lpstr>Data Sources:</vt:lpstr>
      <vt:lpstr>Gold is still the ultimate store of wealth. It's the world's only true money. And there isn't much of it to go around. All of it ever mined would fit into a small building—a 56 foot cube. The annual world production would fit into a 14 foot cube, roughly the size of an ordinary living room.. If each Chinese citizen were to buy just one ounce, it would take up the annual supply for the next 200 years. </vt:lpstr>
      <vt:lpstr>With this data</vt:lpstr>
      <vt:lpstr>The date split</vt:lpstr>
      <vt:lpstr>At first glance, the model looked good</vt:lpstr>
      <vt:lpstr>But my r2 score was -14%, and on closer inspection…. The model was a bit off</vt:lpstr>
      <vt:lpstr>PowerPoint Presentation</vt:lpstr>
      <vt:lpstr>So instead of using just the previous days data to predict my model I tried using a 3 and 9 day moving average respectively. It didn’t improve the models accuracy.</vt:lpstr>
      <vt:lpstr>With Mean Absolute Error, the errors actually increased.</vt:lpstr>
      <vt:lpstr>What I hoped to achieve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Don Krip</dc:creator>
  <cp:lastModifiedBy>Don Krip</cp:lastModifiedBy>
  <cp:revision>5</cp:revision>
  <dcterms:created xsi:type="dcterms:W3CDTF">2023-03-29T10:58:53Z</dcterms:created>
  <dcterms:modified xsi:type="dcterms:W3CDTF">2023-03-31T18:21:18Z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