
<file path=[Content_Types].xml><?xml version="1.0" encoding="utf-8"?>
<Types xmlns="http://schemas.openxmlformats.org/package/2006/content-types">
  <Default Extension="crdownload"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5" r:id="rId2"/>
    <p:sldId id="256" r:id="rId3"/>
    <p:sldId id="257" r:id="rId4"/>
    <p:sldId id="266" r:id="rId5"/>
    <p:sldId id="268" r:id="rId6"/>
    <p:sldId id="269" r:id="rId7"/>
    <p:sldId id="262" r:id="rId8"/>
    <p:sldId id="263" r:id="rId9"/>
    <p:sldId id="264" r:id="rId10"/>
    <p:sldId id="26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6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E8FCEF4-8ADD-4E6F-95A8-C4E5201AA5CA}" type="datetimeFigureOut">
              <a:rPr lang="en-HK" smtClean="0"/>
              <a:t>2/3/2023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0F57C3BD-8A98-4365-84B1-B7D6B75CE06F}" type="slidenum">
              <a:rPr lang="en-HK" smtClean="0"/>
              <a:t>‹#›</a:t>
            </a:fld>
            <a:endParaRPr lang="en-H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4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CEF4-8ADD-4E6F-95A8-C4E5201AA5CA}" type="datetimeFigureOut">
              <a:rPr lang="en-HK" smtClean="0"/>
              <a:t>2/3/2023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3657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CEF4-8ADD-4E6F-95A8-C4E5201AA5CA}" type="datetimeFigureOut">
              <a:rPr lang="en-HK" smtClean="0"/>
              <a:t>2/3/2023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0F57C3BD-8A98-4365-84B1-B7D6B75CE06F}" type="slidenum">
              <a:rPr lang="en-HK" smtClean="0"/>
              <a:t>‹#›</a:t>
            </a:fld>
            <a:endParaRPr lang="en-H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CEF4-8ADD-4E6F-95A8-C4E5201AA5CA}" type="datetimeFigureOut">
              <a:rPr lang="en-HK" smtClean="0"/>
              <a:t>2/3/2023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121133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CEF4-8ADD-4E6F-95A8-C4E5201AA5CA}" type="datetimeFigureOut">
              <a:rPr lang="en-HK" smtClean="0"/>
              <a:t>2/3/2023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0F57C3BD-8A98-4365-84B1-B7D6B75CE06F}" type="slidenum">
              <a:rPr lang="en-HK" smtClean="0"/>
              <a:t>‹#›</a:t>
            </a:fld>
            <a:endParaRPr lang="en-H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4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FCEF4-8ADD-4E6F-95A8-C4E5201AA5CA}" type="datetimeFigureOut">
              <a:rPr lang="en-HK" smtClean="0"/>
              <a:t>2/3/2023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391973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FCEF4-8ADD-4E6F-95A8-C4E5201AA5CA}" type="datetimeFigureOut">
              <a:rPr lang="en-HK" smtClean="0"/>
              <a:t>2/3/2023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242426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8FCEF4-8ADD-4E6F-95A8-C4E5201AA5CA}" type="datetimeFigureOut">
              <a:rPr lang="en-HK" smtClean="0"/>
              <a:t>2/3/2023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77457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FCEF4-8ADD-4E6F-95A8-C4E5201AA5CA}" type="datetimeFigureOut">
              <a:rPr lang="en-HK" smtClean="0"/>
              <a:t>2/3/2023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16479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FCEF4-8ADD-4E6F-95A8-C4E5201AA5CA}" type="datetimeFigureOut">
              <a:rPr lang="en-HK" smtClean="0"/>
              <a:t>2/3/2023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0F57C3BD-8A98-4365-84B1-B7D6B75CE06F}" type="slidenum">
              <a:rPr lang="en-HK" smtClean="0"/>
              <a:t>‹#›</a:t>
            </a:fld>
            <a:endParaRPr lang="en-HK"/>
          </a:p>
        </p:txBody>
      </p:sp>
    </p:spTree>
    <p:extLst>
      <p:ext uri="{BB962C8B-B14F-4D97-AF65-F5344CB8AC3E}">
        <p14:creationId xmlns:p14="http://schemas.microsoft.com/office/powerpoint/2010/main" val="79350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FCEF4-8ADD-4E6F-95A8-C4E5201AA5CA}" type="datetimeFigureOut">
              <a:rPr lang="en-HK" smtClean="0"/>
              <a:t>2/3/2023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0F57C3BD-8A98-4365-84B1-B7D6B75CE06F}" type="slidenum">
              <a:rPr lang="en-HK" smtClean="0"/>
              <a:t>‹#›</a:t>
            </a:fld>
            <a:endParaRPr lang="en-H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8FCEF4-8ADD-4E6F-95A8-C4E5201AA5CA}" type="datetimeFigureOut">
              <a:rPr lang="en-HK" smtClean="0"/>
              <a:t>2/3/2023</a:t>
            </a:fld>
            <a:endParaRPr lang="en-H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H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57C3BD-8A98-4365-84B1-B7D6B75CE06F}" type="slidenum">
              <a:rPr lang="en-HK" smtClean="0"/>
              <a:t>‹#›</a:t>
            </a:fld>
            <a:endParaRPr lang="en-H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8185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crdownload"/><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3B2-05B3-B883-1D8B-07126BDB1385}"/>
              </a:ext>
            </a:extLst>
          </p:cNvPr>
          <p:cNvSpPr>
            <a:spLocks noGrp="1"/>
          </p:cNvSpPr>
          <p:nvPr>
            <p:ph type="title"/>
          </p:nvPr>
        </p:nvSpPr>
        <p:spPr/>
        <p:txBody>
          <a:bodyPr/>
          <a:lstStyle/>
          <a:p>
            <a:r>
              <a:rPr lang="en-HK" dirty="0"/>
              <a:t>web scraping project</a:t>
            </a:r>
            <a:br>
              <a:rPr lang="en-HK" dirty="0"/>
            </a:br>
            <a:r>
              <a:rPr lang="en-HK" sz="2000" dirty="0"/>
              <a:t>By: Dinesh </a:t>
            </a:r>
            <a:r>
              <a:rPr lang="en-HK" sz="2000" dirty="0" err="1"/>
              <a:t>Kripalani</a:t>
            </a:r>
            <a:endParaRPr lang="en-HK" sz="2000" dirty="0"/>
          </a:p>
        </p:txBody>
      </p:sp>
      <p:sp>
        <p:nvSpPr>
          <p:cNvPr id="3" name="Subtitle 2">
            <a:extLst>
              <a:ext uri="{FF2B5EF4-FFF2-40B4-BE49-F238E27FC236}">
                <a16:creationId xmlns:a16="http://schemas.microsoft.com/office/drawing/2014/main" id="{A1126C7E-8F78-007F-839E-E4E2BE53082D}"/>
              </a:ext>
            </a:extLst>
          </p:cNvPr>
          <p:cNvSpPr>
            <a:spLocks noGrp="1"/>
          </p:cNvSpPr>
          <p:nvPr>
            <p:ph type="body" sz="half" idx="2"/>
          </p:nvPr>
        </p:nvSpPr>
        <p:spPr/>
        <p:txBody>
          <a:bodyPr>
            <a:normAutofit/>
          </a:bodyPr>
          <a:lstStyle/>
          <a:p>
            <a:r>
              <a:rPr lang="en-HK" dirty="0"/>
              <a:t>The subject is to take an in depth dive into Chelsea football club’s</a:t>
            </a:r>
          </a:p>
          <a:p>
            <a:r>
              <a:rPr lang="en-HK" dirty="0"/>
              <a:t>current manager: Graham Potter</a:t>
            </a:r>
          </a:p>
          <a:p>
            <a:endParaRPr lang="en-HK" dirty="0"/>
          </a:p>
        </p:txBody>
      </p:sp>
      <p:pic>
        <p:nvPicPr>
          <p:cNvPr id="26" name="Picture Placeholder 25" descr="Logo&#10;&#10;Description automatically generated">
            <a:extLst>
              <a:ext uri="{FF2B5EF4-FFF2-40B4-BE49-F238E27FC236}">
                <a16:creationId xmlns:a16="http://schemas.microsoft.com/office/drawing/2014/main" id="{44145D13-AB77-5D0F-52DB-350051099A2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992" b="19992"/>
          <a:stretch>
            <a:fillRect/>
          </a:stretch>
        </p:blipFill>
        <p:spPr/>
      </p:pic>
    </p:spTree>
    <p:extLst>
      <p:ext uri="{BB962C8B-B14F-4D97-AF65-F5344CB8AC3E}">
        <p14:creationId xmlns:p14="http://schemas.microsoft.com/office/powerpoint/2010/main" val="208250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080D-05ED-FC46-3736-3B94F713C2D1}"/>
              </a:ext>
            </a:extLst>
          </p:cNvPr>
          <p:cNvSpPr>
            <a:spLocks noGrp="1"/>
          </p:cNvSpPr>
          <p:nvPr>
            <p:ph type="title"/>
          </p:nvPr>
        </p:nvSpPr>
        <p:spPr>
          <a:xfrm>
            <a:off x="102637" y="4894824"/>
            <a:ext cx="2062065" cy="1463040"/>
          </a:xfrm>
        </p:spPr>
        <p:txBody>
          <a:bodyPr>
            <a:normAutofit fontScale="90000"/>
          </a:bodyPr>
          <a:lstStyle/>
          <a:p>
            <a:r>
              <a:rPr lang="en-HK" dirty="0"/>
              <a:t>For cleaning the data:</a:t>
            </a:r>
          </a:p>
        </p:txBody>
      </p:sp>
      <p:sp>
        <p:nvSpPr>
          <p:cNvPr id="4" name="Text Placeholder 3">
            <a:extLst>
              <a:ext uri="{FF2B5EF4-FFF2-40B4-BE49-F238E27FC236}">
                <a16:creationId xmlns:a16="http://schemas.microsoft.com/office/drawing/2014/main" id="{496D3179-B5B2-A272-F637-85C024633C35}"/>
              </a:ext>
            </a:extLst>
          </p:cNvPr>
          <p:cNvSpPr>
            <a:spLocks noGrp="1"/>
          </p:cNvSpPr>
          <p:nvPr>
            <p:ph type="body" sz="half" idx="2"/>
          </p:nvPr>
        </p:nvSpPr>
        <p:spPr>
          <a:xfrm>
            <a:off x="3368351" y="4988130"/>
            <a:ext cx="8537509" cy="1463040"/>
          </a:xfrm>
        </p:spPr>
        <p:txBody>
          <a:bodyPr>
            <a:normAutofit lnSpcReduction="10000"/>
          </a:bodyPr>
          <a:lstStyle/>
          <a:p>
            <a:r>
              <a:rPr lang="en-HK" dirty="0"/>
              <a:t>I used Beautiful soup library to parse and use the data, and .text to make it readable.</a:t>
            </a:r>
          </a:p>
          <a:p>
            <a:r>
              <a:rPr lang="en-HK" dirty="0"/>
              <a:t>The challenge for this was because I could only scrape 1 site, it made the data input quite limited.</a:t>
            </a:r>
          </a:p>
          <a:p>
            <a:r>
              <a:rPr lang="en-HK" dirty="0"/>
              <a:t>Next steps, would be to scrape through more stats and go in depth with data like </a:t>
            </a:r>
            <a:r>
              <a:rPr lang="en-HK" dirty="0" err="1"/>
              <a:t>xG</a:t>
            </a:r>
            <a:r>
              <a:rPr lang="en-HK" dirty="0"/>
              <a:t>, </a:t>
            </a:r>
            <a:r>
              <a:rPr lang="en-HK" dirty="0" err="1"/>
              <a:t>xGA</a:t>
            </a:r>
            <a:r>
              <a:rPr lang="en-HK" dirty="0"/>
              <a:t>, </a:t>
            </a:r>
            <a:r>
              <a:rPr lang="en-HK" dirty="0" err="1"/>
              <a:t>xG</a:t>
            </a:r>
            <a:r>
              <a:rPr lang="en-HK" dirty="0"/>
              <a:t>/</a:t>
            </a:r>
            <a:r>
              <a:rPr lang="en-HK" dirty="0" err="1"/>
              <a:t>sh</a:t>
            </a:r>
            <a:r>
              <a:rPr lang="en-HK" dirty="0"/>
              <a:t> and xG90 of all the players and see if there is an improvement with time.</a:t>
            </a:r>
          </a:p>
          <a:p>
            <a:endParaRPr lang="en-HK" dirty="0"/>
          </a:p>
          <a:p>
            <a:endParaRPr lang="en-HK" dirty="0"/>
          </a:p>
        </p:txBody>
      </p:sp>
      <p:pic>
        <p:nvPicPr>
          <p:cNvPr id="10" name="Picture Placeholder 9">
            <a:extLst>
              <a:ext uri="{FF2B5EF4-FFF2-40B4-BE49-F238E27FC236}">
                <a16:creationId xmlns:a16="http://schemas.microsoft.com/office/drawing/2014/main" id="{D8EA492A-66CF-53DC-0632-1FC72B6CF49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748" b="8748"/>
          <a:stretch>
            <a:fillRect/>
          </a:stretch>
        </p:blipFill>
        <p:spPr/>
      </p:pic>
    </p:spTree>
    <p:extLst>
      <p:ext uri="{BB962C8B-B14F-4D97-AF65-F5344CB8AC3E}">
        <p14:creationId xmlns:p14="http://schemas.microsoft.com/office/powerpoint/2010/main" val="217421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2CAB-02FF-57A9-CB33-C721162F0A6E}"/>
              </a:ext>
            </a:extLst>
          </p:cNvPr>
          <p:cNvSpPr>
            <a:spLocks noGrp="1"/>
          </p:cNvSpPr>
          <p:nvPr>
            <p:ph type="title"/>
          </p:nvPr>
        </p:nvSpPr>
        <p:spPr/>
        <p:txBody>
          <a:bodyPr/>
          <a:lstStyle/>
          <a:p>
            <a:r>
              <a:rPr lang="en-HK" dirty="0"/>
              <a:t>My sources:</a:t>
            </a:r>
          </a:p>
        </p:txBody>
      </p:sp>
      <p:graphicFrame>
        <p:nvGraphicFramePr>
          <p:cNvPr id="4" name="Table 4">
            <a:extLst>
              <a:ext uri="{FF2B5EF4-FFF2-40B4-BE49-F238E27FC236}">
                <a16:creationId xmlns:a16="http://schemas.microsoft.com/office/drawing/2014/main" id="{F8CBF05A-925F-9F9A-828B-6BFBC422955C}"/>
              </a:ext>
            </a:extLst>
          </p:cNvPr>
          <p:cNvGraphicFramePr>
            <a:graphicFrameLocks noGrp="1"/>
          </p:cNvGraphicFramePr>
          <p:nvPr>
            <p:ph idx="1"/>
            <p:extLst>
              <p:ext uri="{D42A27DB-BD31-4B8C-83A1-F6EECF244321}">
                <p14:modId xmlns:p14="http://schemas.microsoft.com/office/powerpoint/2010/main" val="3267586811"/>
              </p:ext>
            </p:extLst>
          </p:nvPr>
        </p:nvGraphicFramePr>
        <p:xfrm>
          <a:off x="895739" y="1536375"/>
          <a:ext cx="9398352" cy="2377440"/>
        </p:xfrm>
        <a:graphic>
          <a:graphicData uri="http://schemas.openxmlformats.org/drawingml/2006/table">
            <a:tbl>
              <a:tblPr firstRow="1" bandRow="1">
                <a:tableStyleId>{5C22544A-7EE6-4342-B048-85BDC9FD1C3A}</a:tableStyleId>
              </a:tblPr>
              <a:tblGrid>
                <a:gridCol w="3132784">
                  <a:extLst>
                    <a:ext uri="{9D8B030D-6E8A-4147-A177-3AD203B41FA5}">
                      <a16:colId xmlns:a16="http://schemas.microsoft.com/office/drawing/2014/main" val="1737989033"/>
                    </a:ext>
                  </a:extLst>
                </a:gridCol>
                <a:gridCol w="3132784">
                  <a:extLst>
                    <a:ext uri="{9D8B030D-6E8A-4147-A177-3AD203B41FA5}">
                      <a16:colId xmlns:a16="http://schemas.microsoft.com/office/drawing/2014/main" val="2968579176"/>
                    </a:ext>
                  </a:extLst>
                </a:gridCol>
                <a:gridCol w="3132784">
                  <a:extLst>
                    <a:ext uri="{9D8B030D-6E8A-4147-A177-3AD203B41FA5}">
                      <a16:colId xmlns:a16="http://schemas.microsoft.com/office/drawing/2014/main" val="1529855071"/>
                    </a:ext>
                  </a:extLst>
                </a:gridCol>
              </a:tblGrid>
              <a:tr h="754308">
                <a:tc>
                  <a:txBody>
                    <a:bodyPr/>
                    <a:lstStyle/>
                    <a:p>
                      <a:r>
                        <a:rPr lang="en-HK" dirty="0"/>
                        <a:t>For the web scraping project:</a:t>
                      </a:r>
                    </a:p>
                  </a:txBody>
                  <a:tcPr/>
                </a:tc>
                <a:tc>
                  <a:txBody>
                    <a:bodyPr/>
                    <a:lstStyle/>
                    <a:p>
                      <a:r>
                        <a:rPr lang="en-HK" dirty="0"/>
                        <a:t>Using </a:t>
                      </a:r>
                      <a:r>
                        <a:rPr lang="en-HK" dirty="0" err="1"/>
                        <a:t>BeautifulSoup</a:t>
                      </a:r>
                      <a:r>
                        <a:rPr lang="en-HK" dirty="0"/>
                        <a:t>, requests, matplotlib and </a:t>
                      </a:r>
                      <a:r>
                        <a:rPr lang="en-HK" dirty="0" err="1"/>
                        <a:t>numpy</a:t>
                      </a:r>
                      <a:r>
                        <a:rPr lang="en-HK" dirty="0"/>
                        <a:t> libraries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https://www.premierleague.com/managers/25095/Graham-Potter/overview</a:t>
                      </a:r>
                    </a:p>
                    <a:p>
                      <a:endParaRPr lang="en-HK" dirty="0"/>
                    </a:p>
                  </a:txBody>
                  <a:tcPr/>
                </a:tc>
                <a:extLst>
                  <a:ext uri="{0D108BD9-81ED-4DB2-BD59-A6C34878D82A}">
                    <a16:rowId xmlns:a16="http://schemas.microsoft.com/office/drawing/2014/main" val="3061890401"/>
                  </a:ext>
                </a:extLst>
              </a:tr>
              <a:tr h="928378">
                <a:tc>
                  <a:txBody>
                    <a:bodyPr/>
                    <a:lstStyle/>
                    <a:p>
                      <a:r>
                        <a:rPr lang="en-HK" dirty="0"/>
                        <a:t>For the last game stats</a:t>
                      </a:r>
                    </a:p>
                  </a:txBody>
                  <a:tcPr/>
                </a:tc>
                <a:tc>
                  <a:txBody>
                    <a:bodyPr/>
                    <a:lstStyle/>
                    <a:p>
                      <a:endParaRPr lang="en-H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https://www.reddit.com/r/chelseafc/comments/11cjz8l/postmatch_thread_tottenham_20_chelsea_premier/</a:t>
                      </a:r>
                    </a:p>
                  </a:txBody>
                  <a:tcPr/>
                </a:tc>
                <a:extLst>
                  <a:ext uri="{0D108BD9-81ED-4DB2-BD59-A6C34878D82A}">
                    <a16:rowId xmlns:a16="http://schemas.microsoft.com/office/drawing/2014/main" val="2588896137"/>
                  </a:ext>
                </a:extLst>
              </a:tr>
            </a:tbl>
          </a:graphicData>
        </a:graphic>
      </p:graphicFrame>
    </p:spTree>
    <p:extLst>
      <p:ext uri="{BB962C8B-B14F-4D97-AF65-F5344CB8AC3E}">
        <p14:creationId xmlns:p14="http://schemas.microsoft.com/office/powerpoint/2010/main" val="22046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3E2E-BDE0-DCCB-1868-A4B8EBF691B2}"/>
              </a:ext>
            </a:extLst>
          </p:cNvPr>
          <p:cNvSpPr>
            <a:spLocks noGrp="1"/>
          </p:cNvSpPr>
          <p:nvPr>
            <p:ph type="ctrTitle"/>
          </p:nvPr>
        </p:nvSpPr>
        <p:spPr/>
        <p:txBody>
          <a:bodyPr/>
          <a:lstStyle/>
          <a:p>
            <a:r>
              <a:rPr lang="en-HK" dirty="0"/>
              <a:t>Is Graham Potter a good fit?</a:t>
            </a:r>
          </a:p>
        </p:txBody>
      </p:sp>
      <p:sp>
        <p:nvSpPr>
          <p:cNvPr id="3" name="Subtitle 2">
            <a:extLst>
              <a:ext uri="{FF2B5EF4-FFF2-40B4-BE49-F238E27FC236}">
                <a16:creationId xmlns:a16="http://schemas.microsoft.com/office/drawing/2014/main" id="{25F25707-63CA-934B-1335-DE1FB8F6141F}"/>
              </a:ext>
            </a:extLst>
          </p:cNvPr>
          <p:cNvSpPr>
            <a:spLocks noGrp="1"/>
          </p:cNvSpPr>
          <p:nvPr>
            <p:ph type="subTitle" idx="1"/>
          </p:nvPr>
        </p:nvSpPr>
        <p:spPr/>
        <p:txBody>
          <a:bodyPr/>
          <a:lstStyle/>
          <a:p>
            <a:r>
              <a:rPr lang="en-HK" dirty="0"/>
              <a:t>Let’s take a look at the numbers to find out</a:t>
            </a:r>
          </a:p>
        </p:txBody>
      </p:sp>
    </p:spTree>
    <p:extLst>
      <p:ext uri="{BB962C8B-B14F-4D97-AF65-F5344CB8AC3E}">
        <p14:creationId xmlns:p14="http://schemas.microsoft.com/office/powerpoint/2010/main" val="302040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BE64-8578-76A1-39AE-C8099CA135B4}"/>
              </a:ext>
            </a:extLst>
          </p:cNvPr>
          <p:cNvSpPr>
            <a:spLocks noGrp="1"/>
          </p:cNvSpPr>
          <p:nvPr>
            <p:ph type="title"/>
          </p:nvPr>
        </p:nvSpPr>
        <p:spPr/>
        <p:txBody>
          <a:bodyPr/>
          <a:lstStyle/>
          <a:p>
            <a:r>
              <a:rPr lang="en-HK" dirty="0"/>
              <a:t>Here is where we stand on the 1</a:t>
            </a:r>
            <a:r>
              <a:rPr lang="en-HK" baseline="30000" dirty="0"/>
              <a:t>st</a:t>
            </a:r>
            <a:r>
              <a:rPr lang="en-HK" dirty="0"/>
              <a:t> of march 2023</a:t>
            </a:r>
          </a:p>
        </p:txBody>
      </p:sp>
      <p:sp>
        <p:nvSpPr>
          <p:cNvPr id="3" name="Content Placeholder 2">
            <a:extLst>
              <a:ext uri="{FF2B5EF4-FFF2-40B4-BE49-F238E27FC236}">
                <a16:creationId xmlns:a16="http://schemas.microsoft.com/office/drawing/2014/main" id="{6DDE9ECC-852E-D74D-C5C9-C8FD3F33A9AA}"/>
              </a:ext>
            </a:extLst>
          </p:cNvPr>
          <p:cNvSpPr>
            <a:spLocks noGrp="1"/>
          </p:cNvSpPr>
          <p:nvPr>
            <p:ph idx="1"/>
          </p:nvPr>
        </p:nvSpPr>
        <p:spPr/>
        <p:txBody>
          <a:bodyPr>
            <a:normAutofit lnSpcReduction="10000"/>
          </a:bodyPr>
          <a:lstStyle/>
          <a:p>
            <a:r>
              <a:rPr lang="en-HK" dirty="0"/>
              <a:t>With a huge amount of the fanbase turning on the manager</a:t>
            </a:r>
          </a:p>
          <a:p>
            <a:r>
              <a:rPr lang="en-HK" dirty="0"/>
              <a:t>A win percentage of only 28% of his games (the worst in Chelsea football clubs history)</a:t>
            </a:r>
          </a:p>
          <a:p>
            <a:r>
              <a:rPr lang="en-HK" dirty="0"/>
              <a:t>A squad beaming with the best players in the world</a:t>
            </a:r>
          </a:p>
          <a:p>
            <a:r>
              <a:rPr lang="en-HK" dirty="0"/>
              <a:t>Chelsea having spent over 600 million on new signings in January alone, in support of the manager</a:t>
            </a:r>
          </a:p>
          <a:p>
            <a:r>
              <a:rPr lang="en-HK" dirty="0"/>
              <a:t>A team historically quick to change management whenever the results look bad</a:t>
            </a:r>
          </a:p>
          <a:p>
            <a:endParaRPr lang="en-HK" dirty="0"/>
          </a:p>
          <a:p>
            <a:r>
              <a:rPr lang="en-HK" dirty="0"/>
              <a:t>Is there a prospect that the team gets better with time</a:t>
            </a:r>
          </a:p>
          <a:p>
            <a:r>
              <a:rPr lang="en-HK" dirty="0"/>
              <a:t>Or have Chelsea got to make a decision to change the management</a:t>
            </a:r>
          </a:p>
        </p:txBody>
      </p:sp>
    </p:spTree>
    <p:extLst>
      <p:ext uri="{BB962C8B-B14F-4D97-AF65-F5344CB8AC3E}">
        <p14:creationId xmlns:p14="http://schemas.microsoft.com/office/powerpoint/2010/main" val="283887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17D4-62A8-0C60-60E6-C0CFBC76A8CB}"/>
              </a:ext>
            </a:extLst>
          </p:cNvPr>
          <p:cNvSpPr>
            <a:spLocks noGrp="1"/>
          </p:cNvSpPr>
          <p:nvPr>
            <p:ph type="title"/>
          </p:nvPr>
        </p:nvSpPr>
        <p:spPr/>
        <p:txBody>
          <a:bodyPr/>
          <a:lstStyle/>
          <a:p>
            <a:r>
              <a:rPr lang="en-HK" dirty="0"/>
              <a:t>With such a big decision to make in the upcoming days/ weeks</a:t>
            </a:r>
          </a:p>
        </p:txBody>
      </p:sp>
      <p:sp>
        <p:nvSpPr>
          <p:cNvPr id="3" name="Content Placeholder 2">
            <a:extLst>
              <a:ext uri="{FF2B5EF4-FFF2-40B4-BE49-F238E27FC236}">
                <a16:creationId xmlns:a16="http://schemas.microsoft.com/office/drawing/2014/main" id="{AD447AA7-5AAB-A9EC-180C-F64A0035E88C}"/>
              </a:ext>
            </a:extLst>
          </p:cNvPr>
          <p:cNvSpPr>
            <a:spLocks noGrp="1"/>
          </p:cNvSpPr>
          <p:nvPr>
            <p:ph idx="1"/>
          </p:nvPr>
        </p:nvSpPr>
        <p:spPr/>
        <p:txBody>
          <a:bodyPr/>
          <a:lstStyle/>
          <a:p>
            <a:endParaRPr lang="en-US" b="0" i="0" dirty="0">
              <a:solidFill>
                <a:srgbClr val="121212"/>
              </a:solidFill>
              <a:effectLst/>
              <a:latin typeface="GuardianTextEgyptian"/>
            </a:endParaRPr>
          </a:p>
          <a:p>
            <a:endParaRPr lang="en-US" dirty="0">
              <a:solidFill>
                <a:srgbClr val="121212"/>
              </a:solidFill>
              <a:latin typeface="GuardianTextEgyptian"/>
            </a:endParaRPr>
          </a:p>
          <a:p>
            <a:endParaRPr lang="en-US" b="0" i="0" dirty="0">
              <a:solidFill>
                <a:srgbClr val="121212"/>
              </a:solidFill>
              <a:effectLst/>
              <a:latin typeface="GuardianTextEgyptian"/>
            </a:endParaRPr>
          </a:p>
          <a:p>
            <a:endParaRPr lang="en-US" dirty="0">
              <a:solidFill>
                <a:srgbClr val="121212"/>
              </a:solidFill>
              <a:latin typeface="GuardianTextEgyptian"/>
            </a:endParaRPr>
          </a:p>
          <a:p>
            <a:r>
              <a:rPr lang="en-US" b="0" i="0" dirty="0">
                <a:solidFill>
                  <a:srgbClr val="121212"/>
                </a:solidFill>
                <a:effectLst/>
                <a:latin typeface="GuardianTextEgyptian"/>
              </a:rPr>
              <a:t>“ - in the end you have to win football matches because you know that, if the loosing run continues, it is unsustainable,” </a:t>
            </a:r>
          </a:p>
          <a:p>
            <a:pPr lvl="8"/>
            <a:r>
              <a:rPr lang="en-US" dirty="0">
                <a:solidFill>
                  <a:srgbClr val="121212"/>
                </a:solidFill>
                <a:latin typeface="GuardianTextEgyptian"/>
              </a:rPr>
              <a:t>Mikel </a:t>
            </a:r>
            <a:r>
              <a:rPr lang="en-US" dirty="0" err="1">
                <a:solidFill>
                  <a:srgbClr val="121212"/>
                </a:solidFill>
                <a:latin typeface="GuardianTextEgyptian"/>
              </a:rPr>
              <a:t>Arteta</a:t>
            </a:r>
            <a:r>
              <a:rPr lang="en-US" dirty="0">
                <a:solidFill>
                  <a:srgbClr val="121212"/>
                </a:solidFill>
                <a:latin typeface="GuardianTextEgyptian"/>
              </a:rPr>
              <a:t> on Graham Potter</a:t>
            </a:r>
            <a:endParaRPr lang="en-HK" dirty="0"/>
          </a:p>
        </p:txBody>
      </p:sp>
      <p:sp>
        <p:nvSpPr>
          <p:cNvPr id="4" name="Text Placeholder 3">
            <a:extLst>
              <a:ext uri="{FF2B5EF4-FFF2-40B4-BE49-F238E27FC236}">
                <a16:creationId xmlns:a16="http://schemas.microsoft.com/office/drawing/2014/main" id="{E1B6C886-565F-1BFF-1E84-825076EF100F}"/>
              </a:ext>
            </a:extLst>
          </p:cNvPr>
          <p:cNvSpPr>
            <a:spLocks noGrp="1"/>
          </p:cNvSpPr>
          <p:nvPr>
            <p:ph type="body" sz="half" idx="2"/>
          </p:nvPr>
        </p:nvSpPr>
        <p:spPr/>
        <p:txBody>
          <a:bodyPr/>
          <a:lstStyle/>
          <a:p>
            <a:r>
              <a:rPr lang="en-HK" dirty="0"/>
              <a:t>What should the Chelsea owners and board do, and how can they handle this decision. I try to put emotion aside to have a look at the numbers through Python, Web Scraping, charting, and try to make the best business decision, for the club as a whole, based on them.</a:t>
            </a:r>
          </a:p>
        </p:txBody>
      </p:sp>
    </p:spTree>
    <p:extLst>
      <p:ext uri="{BB962C8B-B14F-4D97-AF65-F5344CB8AC3E}">
        <p14:creationId xmlns:p14="http://schemas.microsoft.com/office/powerpoint/2010/main" val="168900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99A6-26AD-66EE-C79D-C3B40B4B43F1}"/>
              </a:ext>
            </a:extLst>
          </p:cNvPr>
          <p:cNvSpPr>
            <a:spLocks noGrp="1"/>
          </p:cNvSpPr>
          <p:nvPr>
            <p:ph type="title"/>
          </p:nvPr>
        </p:nvSpPr>
        <p:spPr>
          <a:xfrm>
            <a:off x="0" y="426285"/>
            <a:ext cx="9720072" cy="122355"/>
          </a:xfrm>
        </p:spPr>
        <p:txBody>
          <a:bodyPr>
            <a:noAutofit/>
          </a:bodyPr>
          <a:lstStyle/>
          <a:p>
            <a:r>
              <a:rPr lang="en-HK" sz="3200" dirty="0"/>
              <a:t>Graham Potter’s scraped Bio</a:t>
            </a:r>
          </a:p>
        </p:txBody>
      </p:sp>
      <p:sp>
        <p:nvSpPr>
          <p:cNvPr id="3" name="Content Placeholder 2">
            <a:extLst>
              <a:ext uri="{FF2B5EF4-FFF2-40B4-BE49-F238E27FC236}">
                <a16:creationId xmlns:a16="http://schemas.microsoft.com/office/drawing/2014/main" id="{5254432B-E8D6-6EC4-E00D-86E46B793924}"/>
              </a:ext>
            </a:extLst>
          </p:cNvPr>
          <p:cNvSpPr>
            <a:spLocks noGrp="1"/>
          </p:cNvSpPr>
          <p:nvPr>
            <p:ph idx="1"/>
          </p:nvPr>
        </p:nvSpPr>
        <p:spPr>
          <a:xfrm>
            <a:off x="1024128" y="849086"/>
            <a:ext cx="9720073" cy="5029200"/>
          </a:xfrm>
        </p:spPr>
        <p:txBody>
          <a:bodyPr>
            <a:noAutofit/>
          </a:bodyPr>
          <a:lstStyle/>
          <a:p>
            <a:r>
              <a:rPr lang="en-US" sz="1400" i="0" dirty="0">
                <a:effectLst/>
                <a:latin typeface="Courier New" panose="02070309020205020404" pitchFamily="49" charset="0"/>
              </a:rPr>
              <a:t>Graham Potter was appointed head coach of Chelsea on 8 September 2022, replacing Thomas </a:t>
            </a:r>
            <a:r>
              <a:rPr lang="en-US" sz="1400" i="0" dirty="0" err="1">
                <a:effectLst/>
                <a:latin typeface="Courier New" panose="02070309020205020404" pitchFamily="49" charset="0"/>
              </a:rPr>
              <a:t>Tuchel</a:t>
            </a:r>
            <a:r>
              <a:rPr lang="en-US" sz="1400" i="0" dirty="0">
                <a:effectLst/>
                <a:latin typeface="Courier New" panose="02070309020205020404" pitchFamily="49" charset="0"/>
              </a:rPr>
              <a:t>. The 47-year-old joined Chelsea after three successful years at Brighton &amp; Hove Albion, where he had replaced Chris Hughton after the 2018/19 Premier League campaign. Potter had a 13-year playing career, mostly spent in the Football League as a full-back with clubs including Birmingham City, Stoke City and West Bromwich Albion. He made eight Premier League appearances for Southampton in 1996/97, playing in a famous 6-3 win over Manchester United, while also being selected for an England Under-21 match against Moldova that season. Potter finished his playing career in 2005 and became a football development manager at Hull University, with a spell on secondment as the technical director of Ghana’s women’s team at the 2007 World Cup. In April 2008 he was appointed the assistant coach for the England Universities Squad, and he then had a period with Leeds University. Potter’s first senior managerial appointment came in December 2010 when he became the coach of fourth-tier Swedish side </a:t>
            </a:r>
            <a:r>
              <a:rPr lang="en-US" sz="1400" i="0" dirty="0" err="1">
                <a:effectLst/>
                <a:latin typeface="Courier New" panose="02070309020205020404" pitchFamily="49" charset="0"/>
              </a:rPr>
              <a:t>Ostersunds</a:t>
            </a:r>
            <a:r>
              <a:rPr lang="en-US" sz="1400" i="0" dirty="0">
                <a:effectLst/>
                <a:latin typeface="Courier New" panose="02070309020205020404" pitchFamily="49" charset="0"/>
              </a:rPr>
              <a:t>. He led them to successive promotions in 2011 and 2012 and then, in October 2015, took the club into the top flight for the first time in their history. Eighteen months later Potter’s side won the Swedish cup and earned a place in the Europa League, where they won three qualifiers and finished second in their group to set up a showdown with Arsenal in the last 32. After a 3-0 home defeat, </a:t>
            </a:r>
            <a:r>
              <a:rPr lang="en-US" sz="1400" i="0" dirty="0" err="1">
                <a:effectLst/>
                <a:latin typeface="Courier New" panose="02070309020205020404" pitchFamily="49" charset="0"/>
              </a:rPr>
              <a:t>Ostersunds</a:t>
            </a:r>
            <a:r>
              <a:rPr lang="en-US" sz="1400" i="0" dirty="0">
                <a:effectLst/>
                <a:latin typeface="Courier New" panose="02070309020205020404" pitchFamily="49" charset="0"/>
              </a:rPr>
              <a:t> won the second leg at Emirates Stadium 2-1 but bowed out on aggregate. In June 2018 Potter returned to the UK to take charge of Swansea City, who had just been relegated from the Premier League. He led them to a 10th-place finish in the Championship while reaching the quarter-finals of the FA Cup, where his side lost 3-2 to eventual winners Manchester City. That proved to be Potter’s only season with Swansea and he joined Brighton in May 2019 on a four-year contract. In his first season at the helm he guided the Seagulls, playing in a more expansive fashion, to a 15th-placed finish. Potter's side produced even greater results in 2021/22, finishing in an impressive eighth place. A few standout fixtures include Manchester United at home, where the Seagulls won 4-0, and Liverpool away having come from 2-0 down to earn a point.  He oversaw Brighton's best start to a Premier League season in 2022/23, with 13 points from the opening six matches and a fourth place before Chelsea came calling.</a:t>
            </a:r>
            <a:endParaRPr lang="en-HK" sz="1400" dirty="0"/>
          </a:p>
        </p:txBody>
      </p:sp>
    </p:spTree>
    <p:extLst>
      <p:ext uri="{BB962C8B-B14F-4D97-AF65-F5344CB8AC3E}">
        <p14:creationId xmlns:p14="http://schemas.microsoft.com/office/powerpoint/2010/main" val="185825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4442-9CA6-7FF9-17FE-CBF9D20D6394}"/>
              </a:ext>
            </a:extLst>
          </p:cNvPr>
          <p:cNvSpPr>
            <a:spLocks noGrp="1"/>
          </p:cNvSpPr>
          <p:nvPr>
            <p:ph type="title"/>
          </p:nvPr>
        </p:nvSpPr>
        <p:spPr/>
        <p:txBody>
          <a:bodyPr/>
          <a:lstStyle/>
          <a:p>
            <a:r>
              <a:rPr lang="en-HK" dirty="0"/>
              <a:t>Scraped Data</a:t>
            </a:r>
          </a:p>
        </p:txBody>
      </p:sp>
      <p:graphicFrame>
        <p:nvGraphicFramePr>
          <p:cNvPr id="7" name="Content Placeholder 6">
            <a:extLst>
              <a:ext uri="{FF2B5EF4-FFF2-40B4-BE49-F238E27FC236}">
                <a16:creationId xmlns:a16="http://schemas.microsoft.com/office/drawing/2014/main" id="{5E4E0272-DEBD-F04F-8E9A-05E84322F796}"/>
              </a:ext>
            </a:extLst>
          </p:cNvPr>
          <p:cNvGraphicFramePr>
            <a:graphicFrameLocks noGrp="1"/>
          </p:cNvGraphicFramePr>
          <p:nvPr>
            <p:ph sz="half" idx="1"/>
            <p:extLst>
              <p:ext uri="{D42A27DB-BD31-4B8C-83A1-F6EECF244321}">
                <p14:modId xmlns:p14="http://schemas.microsoft.com/office/powerpoint/2010/main" val="66508439"/>
              </p:ext>
            </p:extLst>
          </p:nvPr>
        </p:nvGraphicFramePr>
        <p:xfrm>
          <a:off x="1024128" y="2286000"/>
          <a:ext cx="4754562" cy="3986786"/>
        </p:xfrm>
        <a:graphic>
          <a:graphicData uri="http://schemas.openxmlformats.org/drawingml/2006/table">
            <a:tbl>
              <a:tblPr/>
              <a:tblGrid>
                <a:gridCol w="597843">
                  <a:extLst>
                    <a:ext uri="{9D8B030D-6E8A-4147-A177-3AD203B41FA5}">
                      <a16:colId xmlns:a16="http://schemas.microsoft.com/office/drawing/2014/main" val="1795975878"/>
                    </a:ext>
                  </a:extLst>
                </a:gridCol>
                <a:gridCol w="1589315">
                  <a:extLst>
                    <a:ext uri="{9D8B030D-6E8A-4147-A177-3AD203B41FA5}">
                      <a16:colId xmlns:a16="http://schemas.microsoft.com/office/drawing/2014/main" val="2042335987"/>
                    </a:ext>
                  </a:extLst>
                </a:gridCol>
                <a:gridCol w="2567404">
                  <a:extLst>
                    <a:ext uri="{9D8B030D-6E8A-4147-A177-3AD203B41FA5}">
                      <a16:colId xmlns:a16="http://schemas.microsoft.com/office/drawing/2014/main" val="34337055"/>
                    </a:ext>
                  </a:extLst>
                </a:gridCol>
              </a:tblGrid>
              <a:tr h="901874">
                <a:tc>
                  <a:txBody>
                    <a:bodyPr/>
                    <a:lstStyle/>
                    <a:p>
                      <a:pPr algn="r"/>
                      <a:r>
                        <a:rPr lang="en-HK" sz="1400" b="1" dirty="0">
                          <a:solidFill>
                            <a:schemeClr val="bg1"/>
                          </a:solidFill>
                          <a:effectLst/>
                        </a:rPr>
                        <a:t>record</a:t>
                      </a:r>
                    </a:p>
                  </a:txBody>
                  <a:tcPr marL="44727" marR="44727" marT="22363" marB="22363" anchor="ctr">
                    <a:lnL>
                      <a:noFill/>
                    </a:lnL>
                    <a:lnR>
                      <a:noFill/>
                    </a:lnR>
                    <a:lnT>
                      <a:noFill/>
                    </a:lnT>
                    <a:lnB>
                      <a:noFill/>
                    </a:lnB>
                    <a:solidFill>
                      <a:srgbClr val="383838"/>
                    </a:solidFill>
                  </a:tcPr>
                </a:tc>
                <a:tc>
                  <a:txBody>
                    <a:bodyPr/>
                    <a:lstStyle/>
                    <a:p>
                      <a:pPr algn="r"/>
                      <a:r>
                        <a:rPr lang="en-HK" sz="1400" b="1" dirty="0">
                          <a:solidFill>
                            <a:schemeClr val="bg1"/>
                          </a:solidFill>
                          <a:effectLst/>
                        </a:rPr>
                        <a:t>Numbers</a:t>
                      </a:r>
                    </a:p>
                  </a:txBody>
                  <a:tcPr marL="44727" marR="44727" marT="22363" marB="22363" anchor="ctr">
                    <a:lnL>
                      <a:noFill/>
                    </a:lnL>
                    <a:lnR>
                      <a:noFill/>
                    </a:lnR>
                    <a:lnT>
                      <a:noFill/>
                    </a:lnT>
                    <a:lnB>
                      <a:noFill/>
                    </a:lnB>
                    <a:solidFill>
                      <a:srgbClr val="383838"/>
                    </a:solidFill>
                  </a:tcPr>
                </a:tc>
                <a:tc>
                  <a:txBody>
                    <a:bodyPr/>
                    <a:lstStyle/>
                    <a:p>
                      <a:endParaRPr lang="en-HK" sz="1400" dirty="0">
                        <a:solidFill>
                          <a:schemeClr val="bg1"/>
                        </a:solidFill>
                      </a:endParaRPr>
                    </a:p>
                  </a:txBody>
                  <a:tcPr marL="44727" marR="44727" marT="22363" marB="22363">
                    <a:lnL>
                      <a:noFill/>
                    </a:lnL>
                  </a:tcPr>
                </a:tc>
                <a:extLst>
                  <a:ext uri="{0D108BD9-81ED-4DB2-BD59-A6C34878D82A}">
                    <a16:rowId xmlns:a16="http://schemas.microsoft.com/office/drawing/2014/main" val="3729780402"/>
                  </a:ext>
                </a:extLst>
              </a:tr>
              <a:tr h="514152">
                <a:tc>
                  <a:txBody>
                    <a:bodyPr/>
                    <a:lstStyle/>
                    <a:p>
                      <a:pPr fontAlgn="ctr"/>
                      <a:r>
                        <a:rPr lang="en-HK" sz="1400" b="1" dirty="0">
                          <a:solidFill>
                            <a:schemeClr val="bg1"/>
                          </a:solidFill>
                          <a:effectLst/>
                        </a:rPr>
                        <a:t>0</a:t>
                      </a:r>
                    </a:p>
                  </a:txBody>
                  <a:tcPr marL="44727" marR="44727" marT="22363" marB="22363" anchor="ctr">
                    <a:lnL>
                      <a:noFill/>
                    </a:lnL>
                    <a:lnR>
                      <a:noFill/>
                    </a:lnR>
                    <a:lnT>
                      <a:noFill/>
                    </a:lnT>
                    <a:lnB>
                      <a:noFill/>
                    </a:lnB>
                    <a:solidFill>
                      <a:srgbClr val="383838"/>
                    </a:solidFill>
                  </a:tcPr>
                </a:tc>
                <a:tc>
                  <a:txBody>
                    <a:bodyPr/>
                    <a:lstStyle/>
                    <a:p>
                      <a:pPr algn="r"/>
                      <a:r>
                        <a:rPr lang="en-HK" sz="1400">
                          <a:solidFill>
                            <a:schemeClr val="bg1"/>
                          </a:solidFill>
                          <a:effectLst/>
                        </a:rPr>
                        <a:t>Matches</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138</a:t>
                      </a:r>
                    </a:p>
                  </a:txBody>
                  <a:tcPr marL="44727" marR="44727" marT="22363" marB="22363" anchor="ctr">
                    <a:lnL>
                      <a:noFill/>
                    </a:lnL>
                    <a:lnR>
                      <a:noFill/>
                    </a:lnR>
                    <a:lnB>
                      <a:noFill/>
                    </a:lnB>
                    <a:solidFill>
                      <a:srgbClr val="383838"/>
                    </a:solidFill>
                  </a:tcPr>
                </a:tc>
                <a:extLst>
                  <a:ext uri="{0D108BD9-81ED-4DB2-BD59-A6C34878D82A}">
                    <a16:rowId xmlns:a16="http://schemas.microsoft.com/office/drawing/2014/main" val="3311477615"/>
                  </a:ext>
                </a:extLst>
              </a:tr>
              <a:tr h="514152">
                <a:tc>
                  <a:txBody>
                    <a:bodyPr/>
                    <a:lstStyle/>
                    <a:p>
                      <a:pPr fontAlgn="ctr"/>
                      <a:r>
                        <a:rPr lang="en-HK" sz="1400" b="1" dirty="0">
                          <a:solidFill>
                            <a:schemeClr val="bg1"/>
                          </a:solidFill>
                          <a:effectLst/>
                        </a:rPr>
                        <a:t>1</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Wins</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39</a:t>
                      </a:r>
                    </a:p>
                  </a:txBody>
                  <a:tcPr marL="44727" marR="44727" marT="22363" marB="22363" anchor="ctr">
                    <a:lnL>
                      <a:noFill/>
                    </a:lnL>
                    <a:lnR>
                      <a:noFill/>
                    </a:lnR>
                    <a:lnT>
                      <a:noFill/>
                    </a:lnT>
                    <a:lnB>
                      <a:noFill/>
                    </a:lnB>
                    <a:solidFill>
                      <a:srgbClr val="383838"/>
                    </a:solidFill>
                  </a:tcPr>
                </a:tc>
                <a:extLst>
                  <a:ext uri="{0D108BD9-81ED-4DB2-BD59-A6C34878D82A}">
                    <a16:rowId xmlns:a16="http://schemas.microsoft.com/office/drawing/2014/main" val="3706550409"/>
                  </a:ext>
                </a:extLst>
              </a:tr>
              <a:tr h="514152">
                <a:tc>
                  <a:txBody>
                    <a:bodyPr/>
                    <a:lstStyle/>
                    <a:p>
                      <a:pPr fontAlgn="ctr"/>
                      <a:r>
                        <a:rPr lang="en-HK" sz="1400" b="1">
                          <a:solidFill>
                            <a:schemeClr val="bg1"/>
                          </a:solidFill>
                          <a:effectLst/>
                        </a:rPr>
                        <a:t>2</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Draws</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50</a:t>
                      </a:r>
                    </a:p>
                  </a:txBody>
                  <a:tcPr marL="44727" marR="44727" marT="22363" marB="22363" anchor="ctr">
                    <a:lnL>
                      <a:noFill/>
                    </a:lnL>
                    <a:lnR>
                      <a:noFill/>
                    </a:lnR>
                    <a:lnT>
                      <a:noFill/>
                    </a:lnT>
                    <a:lnB>
                      <a:noFill/>
                    </a:lnB>
                    <a:solidFill>
                      <a:srgbClr val="383838"/>
                    </a:solidFill>
                  </a:tcPr>
                </a:tc>
                <a:extLst>
                  <a:ext uri="{0D108BD9-81ED-4DB2-BD59-A6C34878D82A}">
                    <a16:rowId xmlns:a16="http://schemas.microsoft.com/office/drawing/2014/main" val="1766479113"/>
                  </a:ext>
                </a:extLst>
              </a:tr>
              <a:tr h="514152">
                <a:tc>
                  <a:txBody>
                    <a:bodyPr/>
                    <a:lstStyle/>
                    <a:p>
                      <a:pPr fontAlgn="ctr"/>
                      <a:r>
                        <a:rPr lang="en-HK" sz="1400" b="1">
                          <a:solidFill>
                            <a:schemeClr val="bg1"/>
                          </a:solidFill>
                          <a:effectLst/>
                        </a:rPr>
                        <a:t>3</a:t>
                      </a:r>
                    </a:p>
                  </a:txBody>
                  <a:tcPr marL="44727" marR="44727" marT="22363" marB="22363" anchor="ctr">
                    <a:lnL>
                      <a:noFill/>
                    </a:lnL>
                    <a:lnR>
                      <a:noFill/>
                    </a:lnR>
                    <a:lnT>
                      <a:noFill/>
                    </a:lnT>
                    <a:lnB>
                      <a:noFill/>
                    </a:lnB>
                    <a:solidFill>
                      <a:srgbClr val="383838"/>
                    </a:solidFill>
                  </a:tcPr>
                </a:tc>
                <a:tc>
                  <a:txBody>
                    <a:bodyPr/>
                    <a:lstStyle/>
                    <a:p>
                      <a:pPr algn="r"/>
                      <a:r>
                        <a:rPr lang="en-HK" sz="1400">
                          <a:solidFill>
                            <a:schemeClr val="bg1"/>
                          </a:solidFill>
                          <a:effectLst/>
                        </a:rPr>
                        <a:t>Losses</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49</a:t>
                      </a:r>
                    </a:p>
                  </a:txBody>
                  <a:tcPr marL="44727" marR="44727" marT="22363" marB="22363" anchor="ctr">
                    <a:lnL>
                      <a:noFill/>
                    </a:lnL>
                    <a:lnR>
                      <a:noFill/>
                    </a:lnR>
                    <a:lnT>
                      <a:noFill/>
                    </a:lnT>
                    <a:lnB>
                      <a:noFill/>
                    </a:lnB>
                    <a:solidFill>
                      <a:srgbClr val="383838"/>
                    </a:solidFill>
                  </a:tcPr>
                </a:tc>
                <a:extLst>
                  <a:ext uri="{0D108BD9-81ED-4DB2-BD59-A6C34878D82A}">
                    <a16:rowId xmlns:a16="http://schemas.microsoft.com/office/drawing/2014/main" val="820235008"/>
                  </a:ext>
                </a:extLst>
              </a:tr>
              <a:tr h="514152">
                <a:tc>
                  <a:txBody>
                    <a:bodyPr/>
                    <a:lstStyle/>
                    <a:p>
                      <a:pPr fontAlgn="ctr"/>
                      <a:r>
                        <a:rPr lang="en-HK" sz="1400" b="1">
                          <a:solidFill>
                            <a:schemeClr val="bg1"/>
                          </a:solidFill>
                          <a:effectLst/>
                        </a:rPr>
                        <a:t>4</a:t>
                      </a:r>
                    </a:p>
                  </a:txBody>
                  <a:tcPr marL="44727" marR="44727" marT="22363" marB="22363" anchor="ctr">
                    <a:lnL>
                      <a:noFill/>
                    </a:lnL>
                    <a:lnR>
                      <a:noFill/>
                    </a:lnR>
                    <a:lnT>
                      <a:noFill/>
                    </a:lnT>
                    <a:lnB>
                      <a:noFill/>
                    </a:lnB>
                    <a:solidFill>
                      <a:srgbClr val="383838"/>
                    </a:solidFill>
                  </a:tcPr>
                </a:tc>
                <a:tc>
                  <a:txBody>
                    <a:bodyPr/>
                    <a:lstStyle/>
                    <a:p>
                      <a:pPr algn="r"/>
                      <a:r>
                        <a:rPr lang="en-HK" sz="1400">
                          <a:solidFill>
                            <a:schemeClr val="bg1"/>
                          </a:solidFill>
                          <a:effectLst/>
                        </a:rPr>
                        <a:t>Goals For</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149</a:t>
                      </a:r>
                    </a:p>
                  </a:txBody>
                  <a:tcPr marL="44727" marR="44727" marT="22363" marB="22363" anchor="ctr">
                    <a:lnL>
                      <a:noFill/>
                    </a:lnL>
                    <a:lnR>
                      <a:noFill/>
                    </a:lnR>
                    <a:lnT>
                      <a:noFill/>
                    </a:lnT>
                    <a:lnB>
                      <a:noFill/>
                    </a:lnB>
                    <a:solidFill>
                      <a:srgbClr val="383838"/>
                    </a:solidFill>
                  </a:tcPr>
                </a:tc>
                <a:extLst>
                  <a:ext uri="{0D108BD9-81ED-4DB2-BD59-A6C34878D82A}">
                    <a16:rowId xmlns:a16="http://schemas.microsoft.com/office/drawing/2014/main" val="3793119443"/>
                  </a:ext>
                </a:extLst>
              </a:tr>
              <a:tr h="514152">
                <a:tc>
                  <a:txBody>
                    <a:bodyPr/>
                    <a:lstStyle/>
                    <a:p>
                      <a:pPr fontAlgn="ctr"/>
                      <a:r>
                        <a:rPr lang="en-HK" sz="1400" b="1">
                          <a:solidFill>
                            <a:schemeClr val="bg1"/>
                          </a:solidFill>
                          <a:effectLst/>
                        </a:rPr>
                        <a:t>5</a:t>
                      </a:r>
                    </a:p>
                  </a:txBody>
                  <a:tcPr marL="44727" marR="44727" marT="22363" marB="22363" anchor="ctr">
                    <a:lnL>
                      <a:noFill/>
                    </a:lnL>
                    <a:lnR>
                      <a:noFill/>
                    </a:lnR>
                    <a:lnT>
                      <a:noFill/>
                    </a:lnT>
                    <a:lnB>
                      <a:noFill/>
                    </a:lnB>
                    <a:solidFill>
                      <a:srgbClr val="383838"/>
                    </a:solidFill>
                  </a:tcPr>
                </a:tc>
                <a:tc>
                  <a:txBody>
                    <a:bodyPr/>
                    <a:lstStyle/>
                    <a:p>
                      <a:pPr algn="r"/>
                      <a:r>
                        <a:rPr lang="en-HK" sz="1400">
                          <a:solidFill>
                            <a:schemeClr val="bg1"/>
                          </a:solidFill>
                          <a:effectLst/>
                        </a:rPr>
                        <a:t>Goals Against</a:t>
                      </a:r>
                    </a:p>
                  </a:txBody>
                  <a:tcPr marL="44727" marR="44727" marT="22363" marB="22363" anchor="ctr">
                    <a:lnL>
                      <a:noFill/>
                    </a:lnL>
                    <a:lnR>
                      <a:noFill/>
                    </a:lnR>
                    <a:lnT>
                      <a:noFill/>
                    </a:lnT>
                    <a:lnB>
                      <a:noFill/>
                    </a:lnB>
                    <a:solidFill>
                      <a:srgbClr val="383838"/>
                    </a:solidFill>
                  </a:tcPr>
                </a:tc>
                <a:tc>
                  <a:txBody>
                    <a:bodyPr/>
                    <a:lstStyle/>
                    <a:p>
                      <a:pPr algn="r"/>
                      <a:r>
                        <a:rPr lang="en-HK" sz="1400" dirty="0">
                          <a:solidFill>
                            <a:schemeClr val="bg1"/>
                          </a:solidFill>
                          <a:effectLst/>
                        </a:rPr>
                        <a:t>165</a:t>
                      </a:r>
                    </a:p>
                  </a:txBody>
                  <a:tcPr marL="44727" marR="44727" marT="22363" marB="22363" anchor="ctr">
                    <a:lnL>
                      <a:noFill/>
                    </a:lnL>
                    <a:lnR>
                      <a:noFill/>
                    </a:lnR>
                    <a:lnT>
                      <a:noFill/>
                    </a:lnT>
                    <a:lnB>
                      <a:noFill/>
                    </a:lnB>
                    <a:solidFill>
                      <a:srgbClr val="383838"/>
                    </a:solidFill>
                  </a:tcPr>
                </a:tc>
                <a:extLst>
                  <a:ext uri="{0D108BD9-81ED-4DB2-BD59-A6C34878D82A}">
                    <a16:rowId xmlns:a16="http://schemas.microsoft.com/office/drawing/2014/main" val="463348618"/>
                  </a:ext>
                </a:extLst>
              </a:tr>
            </a:tbl>
          </a:graphicData>
        </a:graphic>
      </p:graphicFrame>
      <p:pic>
        <p:nvPicPr>
          <p:cNvPr id="10" name="Picture 2">
            <a:extLst>
              <a:ext uri="{FF2B5EF4-FFF2-40B4-BE49-F238E27FC236}">
                <a16:creationId xmlns:a16="http://schemas.microsoft.com/office/drawing/2014/main" id="{D1E70403-85BB-371C-6F03-71C600A3D5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98665" y="2084832"/>
            <a:ext cx="3752104" cy="367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39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AE7A-7A27-7386-4C2B-88A2D70DCE73}"/>
              </a:ext>
            </a:extLst>
          </p:cNvPr>
          <p:cNvSpPr>
            <a:spLocks noGrp="1"/>
          </p:cNvSpPr>
          <p:nvPr>
            <p:ph type="title"/>
          </p:nvPr>
        </p:nvSpPr>
        <p:spPr/>
        <p:txBody>
          <a:bodyPr/>
          <a:lstStyle/>
          <a:p>
            <a:r>
              <a:rPr lang="en-HK" dirty="0"/>
              <a:t>the last match’s stats in depth</a:t>
            </a:r>
          </a:p>
        </p:txBody>
      </p:sp>
      <p:graphicFrame>
        <p:nvGraphicFramePr>
          <p:cNvPr id="3" name="Table 2">
            <a:extLst>
              <a:ext uri="{FF2B5EF4-FFF2-40B4-BE49-F238E27FC236}">
                <a16:creationId xmlns:a16="http://schemas.microsoft.com/office/drawing/2014/main" id="{88D099C2-E63C-3C97-0F13-304737E31CA5}"/>
              </a:ext>
            </a:extLst>
          </p:cNvPr>
          <p:cNvGraphicFramePr>
            <a:graphicFrameLocks noGrp="1"/>
          </p:cNvGraphicFramePr>
          <p:nvPr>
            <p:extLst>
              <p:ext uri="{D42A27DB-BD31-4B8C-83A1-F6EECF244321}">
                <p14:modId xmlns:p14="http://schemas.microsoft.com/office/powerpoint/2010/main" val="4128277299"/>
              </p:ext>
            </p:extLst>
          </p:nvPr>
        </p:nvGraphicFramePr>
        <p:xfrm>
          <a:off x="1831194" y="1776910"/>
          <a:ext cx="8529612" cy="4448768"/>
        </p:xfrm>
        <a:graphic>
          <a:graphicData uri="http://schemas.openxmlformats.org/drawingml/2006/table">
            <a:tbl>
              <a:tblPr/>
              <a:tblGrid>
                <a:gridCol w="2843204">
                  <a:extLst>
                    <a:ext uri="{9D8B030D-6E8A-4147-A177-3AD203B41FA5}">
                      <a16:colId xmlns:a16="http://schemas.microsoft.com/office/drawing/2014/main" val="3916569445"/>
                    </a:ext>
                  </a:extLst>
                </a:gridCol>
                <a:gridCol w="2843204">
                  <a:extLst>
                    <a:ext uri="{9D8B030D-6E8A-4147-A177-3AD203B41FA5}">
                      <a16:colId xmlns:a16="http://schemas.microsoft.com/office/drawing/2014/main" val="4162164171"/>
                    </a:ext>
                  </a:extLst>
                </a:gridCol>
                <a:gridCol w="2843204">
                  <a:extLst>
                    <a:ext uri="{9D8B030D-6E8A-4147-A177-3AD203B41FA5}">
                      <a16:colId xmlns:a16="http://schemas.microsoft.com/office/drawing/2014/main" val="3718504321"/>
                    </a:ext>
                  </a:extLst>
                </a:gridCol>
              </a:tblGrid>
              <a:tr h="0">
                <a:tc>
                  <a:txBody>
                    <a:bodyPr/>
                    <a:lstStyle/>
                    <a:p>
                      <a:pPr algn="ctr" fontAlgn="base"/>
                      <a:r>
                        <a:rPr lang="en-HK" sz="1500" b="1">
                          <a:effectLst/>
                          <a:latin typeface="inherit"/>
                        </a:rPr>
                        <a:t>Tottenham</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2 - 0</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Chelsea</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104213342"/>
                  </a:ext>
                </a:extLst>
              </a:tr>
              <a:tr h="253420">
                <a:tc>
                  <a:txBody>
                    <a:bodyPr/>
                    <a:lstStyle/>
                    <a:p>
                      <a:pPr algn="ctr" fontAlgn="base"/>
                      <a:r>
                        <a:rPr lang="en-HK" sz="1500">
                          <a:effectLst/>
                        </a:rPr>
                        <a:t>41%</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Ball Possession</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59%</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230423571"/>
                  </a:ext>
                </a:extLst>
              </a:tr>
              <a:tr h="253420">
                <a:tc>
                  <a:txBody>
                    <a:bodyPr/>
                    <a:lstStyle/>
                    <a:p>
                      <a:pPr algn="ctr" fontAlgn="base"/>
                      <a:r>
                        <a:rPr lang="en-HK" sz="1500">
                          <a:effectLst/>
                        </a:rPr>
                        <a:t>8</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Total Shots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10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387604311"/>
                  </a:ext>
                </a:extLst>
              </a:tr>
              <a:tr h="253420">
                <a:tc>
                  <a:txBody>
                    <a:bodyPr/>
                    <a:lstStyle/>
                    <a:p>
                      <a:pPr algn="ctr" fontAlgn="base"/>
                      <a:r>
                        <a:rPr lang="en-HK" sz="1500">
                          <a:effectLst/>
                        </a:rPr>
                        <a:t>3</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Shots On Target</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2</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393328733"/>
                  </a:ext>
                </a:extLst>
              </a:tr>
              <a:tr h="253420">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Shots Off Target</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820569043"/>
                  </a:ext>
                </a:extLst>
              </a:tr>
              <a:tr h="253420">
                <a:tc>
                  <a:txBody>
                    <a:bodyPr/>
                    <a:lstStyle/>
                    <a:p>
                      <a:pPr algn="ctr" fontAlgn="base"/>
                      <a:r>
                        <a:rPr lang="en-HK" sz="1500">
                          <a:effectLst/>
                        </a:rPr>
                        <a:t>1</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Blocked Shots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951007808"/>
                  </a:ext>
                </a:extLst>
              </a:tr>
              <a:tr h="253420">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dirty="0">
                          <a:effectLst/>
                          <a:latin typeface="inherit"/>
                        </a:rPr>
                        <a:t>Shots Inside Box</a:t>
                      </a:r>
                      <a:endParaRPr lang="en-HK" sz="1500" dirty="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1</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073998050"/>
                  </a:ext>
                </a:extLst>
              </a:tr>
              <a:tr h="253420">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Shots Outside Box</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9</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342122314"/>
                  </a:ext>
                </a:extLst>
              </a:tr>
              <a:tr h="253420">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Corner Kicks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4</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404076070"/>
                  </a:ext>
                </a:extLst>
              </a:tr>
              <a:tr h="253420">
                <a:tc>
                  <a:txBody>
                    <a:bodyPr/>
                    <a:lstStyle/>
                    <a:p>
                      <a:pPr algn="ctr" fontAlgn="base"/>
                      <a:r>
                        <a:rPr lang="en-HK" sz="1500">
                          <a:effectLst/>
                        </a:rPr>
                        <a:t>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Offsides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2</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958797352"/>
                  </a:ext>
                </a:extLst>
              </a:tr>
              <a:tr h="253420">
                <a:tc>
                  <a:txBody>
                    <a:bodyPr/>
                    <a:lstStyle/>
                    <a:p>
                      <a:pPr algn="ctr" fontAlgn="base"/>
                      <a:r>
                        <a:rPr lang="en-HK" sz="1500">
                          <a:effectLst/>
                        </a:rPr>
                        <a:t>10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Fouls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10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071822274"/>
                  </a:ext>
                </a:extLst>
              </a:tr>
              <a:tr h="253420">
                <a:tc>
                  <a:txBody>
                    <a:bodyPr/>
                    <a:lstStyle/>
                    <a:p>
                      <a:pPr algn="ctr" fontAlgn="base"/>
                      <a:r>
                        <a:rPr lang="en-HK" sz="1500">
                          <a:effectLst/>
                        </a:rPr>
                        <a:t>2</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Yellow Cards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3</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777672141"/>
                  </a:ext>
                </a:extLst>
              </a:tr>
              <a:tr h="253420">
                <a:tc>
                  <a:txBody>
                    <a:bodyPr/>
                    <a:lstStyle/>
                    <a:p>
                      <a:pPr algn="ctr" fontAlgn="base"/>
                      <a:r>
                        <a:rPr lang="en-HK" sz="1500">
                          <a:effectLst/>
                        </a:rPr>
                        <a:t>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Red Cards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0</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562723877"/>
                  </a:ext>
                </a:extLst>
              </a:tr>
              <a:tr h="253420">
                <a:tc>
                  <a:txBody>
                    <a:bodyPr/>
                    <a:lstStyle/>
                    <a:p>
                      <a:pPr algn="ctr" fontAlgn="base"/>
                      <a:r>
                        <a:rPr lang="en-HK" sz="1500">
                          <a:effectLst/>
                        </a:rPr>
                        <a:t>2</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Goalkeeper Saves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a:effectLst/>
                        </a:rPr>
                        <a:t>1</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058925467"/>
                  </a:ext>
                </a:extLst>
              </a:tr>
              <a:tr h="253420">
                <a:tc>
                  <a:txBody>
                    <a:bodyPr/>
                    <a:lstStyle/>
                    <a:p>
                      <a:pPr algn="ctr" fontAlgn="base"/>
                      <a:r>
                        <a:rPr lang="en-HK" sz="1500">
                          <a:effectLst/>
                        </a:rPr>
                        <a:t>407</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Passes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dirty="0">
                          <a:effectLst/>
                        </a:rPr>
                        <a:t>588</a:t>
                      </a: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523838055"/>
                  </a:ext>
                </a:extLst>
              </a:tr>
              <a:tr h="253420">
                <a:tc>
                  <a:txBody>
                    <a:bodyPr/>
                    <a:lstStyle/>
                    <a:p>
                      <a:pPr algn="ctr" fontAlgn="base"/>
                      <a:r>
                        <a:rPr lang="en-HK" sz="1500">
                          <a:effectLst/>
                        </a:rPr>
                        <a:t>335 </a:t>
                      </a:r>
                      <a:r>
                        <a:rPr lang="en-HK" sz="1500" i="1">
                          <a:effectLst/>
                          <a:latin typeface="inherit"/>
                        </a:rPr>
                        <a:t>(82%)</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b="1">
                          <a:effectLst/>
                          <a:latin typeface="inherit"/>
                        </a:rPr>
                        <a:t>Accurate Passes</a:t>
                      </a:r>
                      <a:endParaRPr lang="en-HK" sz="150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pPr algn="ctr" fontAlgn="base"/>
                      <a:r>
                        <a:rPr lang="en-HK" sz="1500" dirty="0">
                          <a:effectLst/>
                        </a:rPr>
                        <a:t>524 </a:t>
                      </a:r>
                      <a:r>
                        <a:rPr lang="en-HK" sz="1500" i="1" dirty="0">
                          <a:effectLst/>
                          <a:latin typeface="inherit"/>
                        </a:rPr>
                        <a:t>(89%)</a:t>
                      </a:r>
                      <a:endParaRPr lang="en-HK" sz="1500" dirty="0">
                        <a:effectLst/>
                      </a:endParaRPr>
                    </a:p>
                  </a:txBody>
                  <a:tcPr marL="49447" marR="49447" marT="24724" marB="24724"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633329858"/>
                  </a:ext>
                </a:extLst>
              </a:tr>
            </a:tbl>
          </a:graphicData>
        </a:graphic>
      </p:graphicFrame>
    </p:spTree>
    <p:extLst>
      <p:ext uri="{BB962C8B-B14F-4D97-AF65-F5344CB8AC3E}">
        <p14:creationId xmlns:p14="http://schemas.microsoft.com/office/powerpoint/2010/main" val="258777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393F-30E2-26F6-9936-867E9EA573A2}"/>
              </a:ext>
            </a:extLst>
          </p:cNvPr>
          <p:cNvSpPr>
            <a:spLocks noGrp="1"/>
          </p:cNvSpPr>
          <p:nvPr>
            <p:ph type="title"/>
          </p:nvPr>
        </p:nvSpPr>
        <p:spPr/>
        <p:txBody>
          <a:bodyPr/>
          <a:lstStyle/>
          <a:p>
            <a:r>
              <a:rPr lang="en-HK" dirty="0"/>
              <a:t>From the previous slide’s stats, we notice</a:t>
            </a:r>
          </a:p>
        </p:txBody>
      </p:sp>
      <p:sp>
        <p:nvSpPr>
          <p:cNvPr id="3" name="Content Placeholder 2">
            <a:extLst>
              <a:ext uri="{FF2B5EF4-FFF2-40B4-BE49-F238E27FC236}">
                <a16:creationId xmlns:a16="http://schemas.microsoft.com/office/drawing/2014/main" id="{0117520D-D514-9A92-FD76-53B4A058C278}"/>
              </a:ext>
            </a:extLst>
          </p:cNvPr>
          <p:cNvSpPr>
            <a:spLocks noGrp="1"/>
          </p:cNvSpPr>
          <p:nvPr>
            <p:ph idx="1"/>
          </p:nvPr>
        </p:nvSpPr>
        <p:spPr/>
        <p:txBody>
          <a:bodyPr/>
          <a:lstStyle/>
          <a:p>
            <a:r>
              <a:rPr lang="en-HK" dirty="0"/>
              <a:t>That Chelsea and Tottenham were quite evenly matched.</a:t>
            </a:r>
          </a:p>
          <a:p>
            <a:r>
              <a:rPr lang="en-HK" dirty="0"/>
              <a:t>Chelsea dominated ball possession and passes.</a:t>
            </a:r>
          </a:p>
          <a:p>
            <a:r>
              <a:rPr lang="en-HK" dirty="0"/>
              <a:t>They still lost 2-0</a:t>
            </a:r>
          </a:p>
          <a:p>
            <a:endParaRPr lang="en-HK" dirty="0"/>
          </a:p>
        </p:txBody>
      </p:sp>
    </p:spTree>
    <p:extLst>
      <p:ext uri="{BB962C8B-B14F-4D97-AF65-F5344CB8AC3E}">
        <p14:creationId xmlns:p14="http://schemas.microsoft.com/office/powerpoint/2010/main" val="28067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698E-E610-1E1B-6736-033F0BBBA517}"/>
              </a:ext>
            </a:extLst>
          </p:cNvPr>
          <p:cNvSpPr>
            <a:spLocks noGrp="1"/>
          </p:cNvSpPr>
          <p:nvPr>
            <p:ph type="title"/>
          </p:nvPr>
        </p:nvSpPr>
        <p:spPr>
          <a:xfrm>
            <a:off x="307910" y="4894824"/>
            <a:ext cx="3359020" cy="1463040"/>
          </a:xfrm>
        </p:spPr>
        <p:txBody>
          <a:bodyPr/>
          <a:lstStyle/>
          <a:p>
            <a:r>
              <a:rPr lang="en-HK" dirty="0"/>
              <a:t>Conclusion:</a:t>
            </a:r>
          </a:p>
        </p:txBody>
      </p:sp>
      <p:pic>
        <p:nvPicPr>
          <p:cNvPr id="6" name="Picture Placeholder 5" descr="A person in a black jacket&#10;&#10;Description automatically generated with medium confidence">
            <a:extLst>
              <a:ext uri="{FF2B5EF4-FFF2-40B4-BE49-F238E27FC236}">
                <a16:creationId xmlns:a16="http://schemas.microsoft.com/office/drawing/2014/main" id="{1C7C3196-97BE-353E-5D40-FF7D741A4B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42" b="16642"/>
          <a:stretch>
            <a:fillRect/>
          </a:stretch>
        </p:blipFill>
        <p:spPr/>
      </p:pic>
      <p:sp>
        <p:nvSpPr>
          <p:cNvPr id="4" name="Text Placeholder 3">
            <a:extLst>
              <a:ext uri="{FF2B5EF4-FFF2-40B4-BE49-F238E27FC236}">
                <a16:creationId xmlns:a16="http://schemas.microsoft.com/office/drawing/2014/main" id="{8155BEF8-1FCC-94F0-5E60-636921661A1C}"/>
              </a:ext>
            </a:extLst>
          </p:cNvPr>
          <p:cNvSpPr>
            <a:spLocks noGrp="1"/>
          </p:cNvSpPr>
          <p:nvPr>
            <p:ph type="body" sz="half" idx="2"/>
          </p:nvPr>
        </p:nvSpPr>
        <p:spPr>
          <a:xfrm>
            <a:off x="3788229" y="4960138"/>
            <a:ext cx="8022771" cy="1463040"/>
          </a:xfrm>
        </p:spPr>
        <p:txBody>
          <a:bodyPr>
            <a:normAutofit fontScale="92500" lnSpcReduction="20000"/>
          </a:bodyPr>
          <a:lstStyle/>
          <a:p>
            <a:r>
              <a:rPr lang="en-HK" dirty="0"/>
              <a:t>So in spite of calls for his sacking or resignation from all corners, his overall team stats are not far from what is expected.</a:t>
            </a:r>
          </a:p>
          <a:p>
            <a:r>
              <a:rPr lang="en-HK" dirty="0"/>
              <a:t>It seems that the difference of the winning and loosing right now comes down to intangibles such as motivation, desire or luck.</a:t>
            </a:r>
          </a:p>
          <a:p>
            <a:r>
              <a:rPr lang="en-HK" dirty="0"/>
              <a:t>I think in a business sense, Chelsea should continue in this project, and keep him in place, bar any extreme results.</a:t>
            </a:r>
          </a:p>
        </p:txBody>
      </p:sp>
    </p:spTree>
    <p:extLst>
      <p:ext uri="{BB962C8B-B14F-4D97-AF65-F5344CB8AC3E}">
        <p14:creationId xmlns:p14="http://schemas.microsoft.com/office/powerpoint/2010/main" val="545421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1213</TotalTime>
  <Words>1072</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Courier New</vt:lpstr>
      <vt:lpstr>GuardianTextEgyptian</vt:lpstr>
      <vt:lpstr>inherit</vt:lpstr>
      <vt:lpstr>Tw Cen MT</vt:lpstr>
      <vt:lpstr>Tw Cen MT Condensed</vt:lpstr>
      <vt:lpstr>Wingdings 3</vt:lpstr>
      <vt:lpstr>Integral</vt:lpstr>
      <vt:lpstr>web scraping project By: Dinesh Kripalani</vt:lpstr>
      <vt:lpstr>Is Graham Potter a good fit?</vt:lpstr>
      <vt:lpstr>Here is where we stand on the 1st of march 2023</vt:lpstr>
      <vt:lpstr>With such a big decision to make in the upcoming days/ weeks</vt:lpstr>
      <vt:lpstr>Graham Potter’s scraped Bio</vt:lpstr>
      <vt:lpstr>Scraped Data</vt:lpstr>
      <vt:lpstr>the last match’s stats in depth</vt:lpstr>
      <vt:lpstr>From the previous slide’s stats, we notice</vt:lpstr>
      <vt:lpstr>Conclusion:</vt:lpstr>
      <vt:lpstr>For cleaning the data:</vt:lpstr>
      <vt:lpstr>My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Dinesh’s web scraping project</dc:title>
  <dc:creator>Don Krip</dc:creator>
  <cp:lastModifiedBy>Don Krip</cp:lastModifiedBy>
  <cp:revision>8</cp:revision>
  <dcterms:created xsi:type="dcterms:W3CDTF">2023-03-01T16:54:41Z</dcterms:created>
  <dcterms:modified xsi:type="dcterms:W3CDTF">2023-03-02T13:08:11Z</dcterms:modified>
</cp:coreProperties>
</file>