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1" r:id="rId6"/>
    <p:sldId id="262" r:id="rId7"/>
    <p:sldId id="268" r:id="rId8"/>
    <p:sldId id="269" r:id="rId9"/>
    <p:sldId id="263" r:id="rId10"/>
    <p:sldId id="265" r:id="rId11"/>
    <p:sldId id="266" r:id="rId12"/>
  </p:sldIdLst>
  <p:sldSz cx="18288000" cy="10287000"/>
  <p:notesSz cx="6858000" cy="9144000"/>
  <p:embeddedFontLst>
    <p:embeddedFont>
      <p:font typeface="Berlin Sans FB" panose="020E0602020502020306" pitchFamily="34" charset="0"/>
      <p:regular r:id="rId14"/>
      <p:bold r:id="rId15"/>
    </p:embeddedFont>
    <p:embeddedFont>
      <p:font typeface="Constantia" panose="02030602050306030303" pitchFamily="18" charset="0"/>
      <p:regular r:id="rId16"/>
      <p:bold r:id="rId17"/>
      <p:italic r:id="rId18"/>
      <p:boldItalic r:id="rId19"/>
    </p:embeddedFont>
    <p:embeddedFont>
      <p:font typeface="Bodoni MT" panose="02070603080606020203" pitchFamily="18"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Clear Sans Regular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B49"/>
    <a:srgbClr val="FC3520"/>
    <a:srgbClr val="A100FF"/>
    <a:srgbClr val="883C84"/>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94" autoAdjust="0"/>
    <p:restoredTop sz="73070" autoAdjust="0"/>
  </p:normalViewPr>
  <p:slideViewPr>
    <p:cSldViewPr>
      <p:cViewPr varScale="1">
        <p:scale>
          <a:sx n="47" d="100"/>
          <a:sy n="47" d="100"/>
        </p:scale>
        <p:origin x="9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21.03.2023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2958907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579584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289551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261828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843775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3480140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2606649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914309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2590222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483269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1920004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8.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9.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rot="19676604">
            <a:off x="917437" y="697892"/>
            <a:ext cx="9563100" cy="8891215"/>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sz="1600" dirty="0">
                  <a:solidFill>
                    <a:schemeClr val="accent3"/>
                  </a:solidFill>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45611" y="2882612"/>
            <a:ext cx="5728365" cy="4270400"/>
          </a:xfrm>
          <a:prstGeom prst="rect">
            <a:avLst/>
          </a:prstGeom>
        </p:spPr>
        <p:txBody>
          <a:bodyPr wrap="square" lIns="0" tIns="0" rIns="0" bIns="0" rtlCol="0" anchor="t">
            <a:spAutoFit/>
          </a:bodyPr>
          <a:lstStyle/>
          <a:p>
            <a:pPr algn="ctr">
              <a:lnSpc>
                <a:spcPts val="11059"/>
              </a:lnSpc>
            </a:pPr>
            <a:r>
              <a:rPr lang="en-US" sz="7200" b="1" spc="-105" dirty="0" smtClean="0">
                <a:latin typeface="Constantia" panose="02030602050306030303" pitchFamily="18" charset="0"/>
              </a:rPr>
              <a:t>Social Buzz</a:t>
            </a:r>
          </a:p>
          <a:p>
            <a:pPr algn="ctr">
              <a:lnSpc>
                <a:spcPts val="11059"/>
              </a:lnSpc>
            </a:pPr>
            <a:r>
              <a:rPr lang="en-US" sz="7200" b="1" spc="-105" dirty="0" smtClean="0">
                <a:latin typeface="Constantia" panose="02030602050306030303" pitchFamily="18" charset="0"/>
              </a:rPr>
              <a:t>Data-Analysis</a:t>
            </a:r>
          </a:p>
        </p:txBody>
      </p:sp>
      <p:sp>
        <p:nvSpPr>
          <p:cNvPr id="25" name="TextBox 24"/>
          <p:cNvSpPr txBox="1"/>
          <p:nvPr/>
        </p:nvSpPr>
        <p:spPr>
          <a:xfrm>
            <a:off x="3314718" y="7374905"/>
            <a:ext cx="3729464" cy="646331"/>
          </a:xfrm>
          <a:prstGeom prst="rect">
            <a:avLst/>
          </a:prstGeom>
          <a:noFill/>
        </p:spPr>
        <p:txBody>
          <a:bodyPr wrap="square" rtlCol="0">
            <a:spAutoFit/>
          </a:bodyPr>
          <a:lstStyle/>
          <a:p>
            <a:r>
              <a:rPr lang="en-US" sz="3600" dirty="0" smtClean="0">
                <a:solidFill>
                  <a:srgbClr val="002060"/>
                </a:solidFill>
                <a:latin typeface="Bodoni MT" panose="02070603080606020203" pitchFamily="18" charset="0"/>
              </a:rPr>
              <a:t>By Dinesh </a:t>
            </a:r>
            <a:r>
              <a:rPr lang="en-US" sz="3600" dirty="0" err="1" smtClean="0">
                <a:solidFill>
                  <a:srgbClr val="002060"/>
                </a:solidFill>
                <a:latin typeface="Bodoni MT" panose="02070603080606020203" pitchFamily="18" charset="0"/>
              </a:rPr>
              <a:t>Rawat</a:t>
            </a:r>
            <a:endParaRPr lang="en-US" sz="3600" dirty="0">
              <a:solidFill>
                <a:srgbClr val="002060"/>
              </a:solidFill>
              <a:latin typeface="Bodoni MT" panose="020706030806060202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xmlns=""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xmlns=""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xmlns=""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xmlns=""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p:cNvSpPr txBox="1"/>
          <p:nvPr/>
        </p:nvSpPr>
        <p:spPr>
          <a:xfrm>
            <a:off x="11125200" y="1028700"/>
            <a:ext cx="6858000" cy="5078313"/>
          </a:xfrm>
          <a:prstGeom prst="rect">
            <a:avLst/>
          </a:prstGeom>
          <a:noFill/>
        </p:spPr>
        <p:txBody>
          <a:bodyPr wrap="square" rtlCol="0">
            <a:spAutoFit/>
          </a:bodyPr>
          <a:lstStyle/>
          <a:p>
            <a:r>
              <a:rPr lang="en-US" sz="3600" dirty="0" smtClean="0"/>
              <a:t>Analysis:</a:t>
            </a:r>
          </a:p>
          <a:p>
            <a:pPr marL="342900" indent="-342900">
              <a:buAutoNum type="arabicPeriod"/>
            </a:pPr>
            <a:r>
              <a:rPr lang="en-US" sz="3600" dirty="0" smtClean="0"/>
              <a:t>Travel and science are the most watched and are with the highest score which means people like the factual and travelling content.</a:t>
            </a:r>
          </a:p>
          <a:p>
            <a:pPr marL="342900" indent="-342900">
              <a:buAutoNum type="arabicPeriod"/>
            </a:pPr>
            <a:r>
              <a:rPr lang="en-US" sz="3600" dirty="0" smtClean="0"/>
              <a:t>Category related to food is the most common content watched by the user in different category</a:t>
            </a:r>
            <a:r>
              <a:rPr lang="en-US" sz="3600" dirty="0" smtClean="0"/>
              <a:t>.</a:t>
            </a:r>
          </a:p>
          <a:p>
            <a:pPr marL="342900" indent="-342900">
              <a:buAutoNum type="arabicPeriod"/>
            </a:pPr>
            <a:endParaRPr lang="en-US" sz="36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239455" y="2367612"/>
            <a:ext cx="9045233" cy="6236177"/>
            <a:chOff x="0" y="0"/>
            <a:chExt cx="12060311" cy="4391501"/>
          </a:xfrm>
        </p:grpSpPr>
        <p:sp>
          <p:nvSpPr>
            <p:cNvPr id="3" name="TextBox 3"/>
            <p:cNvSpPr txBox="1"/>
            <p:nvPr/>
          </p:nvSpPr>
          <p:spPr>
            <a:xfrm>
              <a:off x="495720" y="0"/>
              <a:ext cx="11564591" cy="1641474"/>
            </a:xfrm>
            <a:prstGeom prst="rect">
              <a:avLst/>
            </a:prstGeom>
          </p:spPr>
          <p:txBody>
            <a:bodyPr lIns="0" tIns="0" rIns="0" bIns="0" rtlCol="0" anchor="t">
              <a:spAutoFit/>
            </a:bodyPr>
            <a:lstStyle/>
            <a:p>
              <a:pPr>
                <a:lnSpc>
                  <a:spcPts val="9600"/>
                </a:lnSpc>
              </a:pPr>
              <a:r>
                <a:rPr lang="en-US" sz="9600" spc="-80" dirty="0">
                  <a:solidFill>
                    <a:srgbClr val="000000"/>
                  </a:solidFill>
                  <a:latin typeface="Graphik Regular" panose="020B0503030202060203" pitchFamily="34" charset="0"/>
                </a:rPr>
                <a:t>Today's agenda</a:t>
              </a:r>
            </a:p>
          </p:txBody>
        </p:sp>
        <p:sp>
          <p:nvSpPr>
            <p:cNvPr id="4" name="TextBox 4"/>
            <p:cNvSpPr txBox="1"/>
            <p:nvPr/>
          </p:nvSpPr>
          <p:spPr>
            <a:xfrm>
              <a:off x="0" y="1465571"/>
              <a:ext cx="11564591" cy="2925930"/>
            </a:xfrm>
            <a:prstGeom prst="rect">
              <a:avLst/>
            </a:prstGeom>
          </p:spPr>
          <p:txBody>
            <a:bodyPr lIns="0" tIns="0" rIns="0" bIns="0" rtlCol="0" anchor="t">
              <a:spAutoFit/>
            </a:bodyPr>
            <a:lstStyle/>
            <a:p>
              <a:pPr marL="571500" indent="-571500">
                <a:lnSpc>
                  <a:spcPct val="150000"/>
                </a:lnSpc>
                <a:buFont typeface="Wingdings" panose="05000000000000000000" pitchFamily="2" charset="2"/>
                <a:buChar char="v"/>
              </a:pPr>
              <a:r>
                <a:rPr lang="en-US" sz="3600" spc="-19" dirty="0">
                  <a:solidFill>
                    <a:srgbClr val="000000"/>
                  </a:solidFill>
                  <a:latin typeface="Graphik Regular" panose="020B0503030202060203" pitchFamily="34" charset="0"/>
                </a:rPr>
                <a:t>Project recap</a:t>
              </a:r>
            </a:p>
            <a:p>
              <a:pPr marL="571500" indent="-571500">
                <a:lnSpc>
                  <a:spcPct val="150000"/>
                </a:lnSpc>
                <a:buFont typeface="Wingdings" panose="05000000000000000000" pitchFamily="2" charset="2"/>
                <a:buChar char="v"/>
              </a:pPr>
              <a:r>
                <a:rPr lang="en-US" sz="3600" spc="-19" dirty="0">
                  <a:solidFill>
                    <a:srgbClr val="000000"/>
                  </a:solidFill>
                  <a:latin typeface="Graphik Regular" panose="020B0503030202060203" pitchFamily="34" charset="0"/>
                </a:rPr>
                <a:t>Problem</a:t>
              </a:r>
            </a:p>
            <a:p>
              <a:pPr marL="571500" indent="-571500">
                <a:lnSpc>
                  <a:spcPct val="150000"/>
                </a:lnSpc>
                <a:buFont typeface="Wingdings" panose="05000000000000000000" pitchFamily="2" charset="2"/>
                <a:buChar char="v"/>
              </a:pPr>
              <a:r>
                <a:rPr lang="en-US" sz="3600" spc="-19" dirty="0" smtClean="0">
                  <a:solidFill>
                    <a:srgbClr val="000000"/>
                  </a:solidFill>
                  <a:latin typeface="Graphik Regular" panose="020B0503030202060203" pitchFamily="34" charset="0"/>
                </a:rPr>
                <a:t>Process</a:t>
              </a:r>
              <a:endParaRPr lang="en-US" sz="3600" spc="-19" dirty="0">
                <a:solidFill>
                  <a:srgbClr val="000000"/>
                </a:solidFill>
                <a:latin typeface="Graphik Regular" panose="020B0503030202060203" pitchFamily="34" charset="0"/>
              </a:endParaRPr>
            </a:p>
            <a:p>
              <a:pPr marL="571500" indent="-571500">
                <a:lnSpc>
                  <a:spcPct val="150000"/>
                </a:lnSpc>
                <a:buFont typeface="Wingdings" panose="05000000000000000000" pitchFamily="2" charset="2"/>
                <a:buChar char="v"/>
              </a:pPr>
              <a:r>
                <a:rPr lang="en-US" sz="3600" spc="-19" dirty="0">
                  <a:solidFill>
                    <a:srgbClr val="000000"/>
                  </a:solidFill>
                  <a:latin typeface="Graphik Regular" panose="020B0503030202060203" pitchFamily="34" charset="0"/>
                </a:rPr>
                <a:t>Insights</a:t>
              </a:r>
            </a:p>
            <a:p>
              <a:pPr marL="571500" indent="-571500">
                <a:lnSpc>
                  <a:spcPct val="150000"/>
                </a:lnSpc>
                <a:buFont typeface="Wingdings" panose="05000000000000000000" pitchFamily="2" charset="2"/>
                <a:buChar char="v"/>
              </a:pPr>
              <a:r>
                <a:rPr lang="en-US" sz="36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79961" y="271579"/>
            <a:ext cx="1834112"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8686800" y="2476500"/>
            <a:ext cx="7239000" cy="5632311"/>
          </a:xfrm>
          <a:prstGeom prst="rect">
            <a:avLst/>
          </a:prstGeom>
          <a:noFill/>
        </p:spPr>
        <p:txBody>
          <a:bodyPr wrap="square" rtlCol="0">
            <a:spAutoFit/>
          </a:bodyPr>
          <a:lstStyle/>
          <a:p>
            <a:r>
              <a:rPr lang="en-US" sz="2400" b="1" dirty="0"/>
              <a:t>Social Buzz </a:t>
            </a:r>
            <a:r>
              <a:rPr lang="en-US" sz="2400" dirty="0"/>
              <a:t>was founded by two former engineers from a large social media </a:t>
            </a:r>
            <a:r>
              <a:rPr lang="en-US" sz="2400" dirty="0" smtClean="0"/>
              <a:t>conglomerate. </a:t>
            </a:r>
            <a:r>
              <a:rPr lang="en-US" sz="2400" dirty="0"/>
              <a:t>Over the past 5 years, Social Buzz has reached over 500 million active users each month. They have scaled quicker than anticipated and need the help of an advisory firm to oversee their scaling process effectively. </a:t>
            </a:r>
            <a:endParaRPr lang="en-US" sz="2400" dirty="0" smtClean="0"/>
          </a:p>
          <a:p>
            <a:r>
              <a:rPr lang="en-US" sz="2400" dirty="0" smtClean="0"/>
              <a:t>Our </a:t>
            </a:r>
            <a:r>
              <a:rPr lang="en-US" sz="2400" dirty="0"/>
              <a:t>team has been assigned </a:t>
            </a:r>
            <a:r>
              <a:rPr lang="en-US" sz="2400" dirty="0" smtClean="0"/>
              <a:t>with a task to provide data insights on client </a:t>
            </a:r>
            <a:r>
              <a:rPr lang="en-US" sz="2400" b="1" dirty="0" smtClean="0"/>
              <a:t>Social Buzz </a:t>
            </a:r>
            <a:r>
              <a:rPr lang="en-US" sz="2400" dirty="0" smtClean="0"/>
              <a:t>Data</a:t>
            </a:r>
            <a:r>
              <a:rPr lang="en-US" sz="2400" b="1" dirty="0"/>
              <a:t> </a:t>
            </a:r>
            <a:r>
              <a:rPr lang="en-US" sz="2400" dirty="0"/>
              <a:t>at Accenture </a:t>
            </a:r>
            <a:endParaRPr lang="en-US" sz="2400" dirty="0" smtClean="0"/>
          </a:p>
          <a:p>
            <a:endParaRPr lang="en-US" sz="2400" dirty="0" smtClean="0"/>
          </a:p>
          <a:p>
            <a:pPr marL="342900" indent="-342900">
              <a:buFont typeface="Calibri" panose="020F0502020204030204" pitchFamily="34" charset="0"/>
              <a:buChar char="-"/>
            </a:pPr>
            <a:r>
              <a:rPr lang="en-US" sz="2400" dirty="0" smtClean="0"/>
              <a:t>Understand </a:t>
            </a:r>
            <a:r>
              <a:rPr lang="en-US" sz="2400" dirty="0"/>
              <a:t>the client and business problem at hand.</a:t>
            </a:r>
          </a:p>
          <a:p>
            <a:pPr marL="342900" lvl="0" indent="-342900">
              <a:buFont typeface="Calibri" panose="020F0502020204030204" pitchFamily="34" charset="0"/>
              <a:buChar char="-"/>
            </a:pPr>
            <a:r>
              <a:rPr lang="en-US" sz="2400" dirty="0"/>
              <a:t>Identify the requirements that need to be delivered for this project.</a:t>
            </a:r>
          </a:p>
          <a:p>
            <a:pPr marL="342900" lvl="0" indent="-342900">
              <a:buFont typeface="Calibri" panose="020F0502020204030204" pitchFamily="34" charset="0"/>
              <a:buChar char="-"/>
            </a:pPr>
            <a:r>
              <a:rPr lang="en-US" sz="2400" dirty="0"/>
              <a:t>Identify which tasks you should focus on as a Data Analyst.</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877072" y="4995075"/>
            <a:ext cx="6508455" cy="4401205"/>
          </a:xfrm>
          <a:prstGeom prst="rect">
            <a:avLst/>
          </a:prstGeom>
          <a:noFill/>
        </p:spPr>
        <p:txBody>
          <a:bodyPr wrap="square" rtlCol="0">
            <a:spAutoFit/>
          </a:bodyPr>
          <a:lstStyle/>
          <a:p>
            <a:r>
              <a:rPr lang="en-US" sz="2800" dirty="0"/>
              <a:t>To start our engagement with Social Buzz, we are running a 3 month initial project in order to prove to them that we are the best firm to work with</a:t>
            </a:r>
            <a:r>
              <a:rPr lang="en-US" sz="2800" dirty="0" smtClean="0"/>
              <a:t>.</a:t>
            </a:r>
          </a:p>
          <a:p>
            <a:r>
              <a:rPr lang="en-US" sz="2800" dirty="0" smtClean="0"/>
              <a:t>They </a:t>
            </a:r>
            <a:r>
              <a:rPr lang="en-US" sz="2800" dirty="0"/>
              <a:t>are expecting the following: - </a:t>
            </a:r>
            <a:endParaRPr lang="en-US" sz="2800" dirty="0" smtClean="0"/>
          </a:p>
          <a:p>
            <a:pPr marL="285750" indent="-285750">
              <a:buFont typeface="Arial" panose="020B0604020202020204" pitchFamily="34" charset="0"/>
              <a:buChar char="•"/>
            </a:pPr>
            <a:r>
              <a:rPr lang="en-US" sz="2800" dirty="0" smtClean="0"/>
              <a:t>Recommendations </a:t>
            </a:r>
            <a:r>
              <a:rPr lang="en-US" sz="2800" dirty="0"/>
              <a:t>for a successful IPO </a:t>
            </a:r>
            <a:r>
              <a:rPr lang="en-US" sz="2800" dirty="0" smtClean="0"/>
              <a:t>by increasing their profit  from the content.</a:t>
            </a:r>
          </a:p>
          <a:p>
            <a:pPr marL="285750" indent="-285750">
              <a:buFont typeface="Arial" panose="020B0604020202020204" pitchFamily="34" charset="0"/>
              <a:buChar char="•"/>
            </a:pPr>
            <a:r>
              <a:rPr lang="en-US" sz="2800" dirty="0" smtClean="0"/>
              <a:t>An </a:t>
            </a:r>
            <a:r>
              <a:rPr lang="en-US" sz="2800" dirty="0"/>
              <a:t>analysis of their content categories that highlights the top 5 categories with the largest aggregate popularity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280562" y="337420"/>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AutoShape 2" descr="https://cdn.theforage.com/vinternships/companyassets/T6kdcdKSTfg2aotxT/MsAqi7SNLKw3C6LAr/1664568566093/Screen%20Shot%202022-09-30%20at%204.02.48%20pm.png"/>
          <p:cNvSpPr>
            <a:spLocks noChangeAspect="1" noChangeArrowheads="1"/>
          </p:cNvSpPr>
          <p:nvPr/>
        </p:nvSpPr>
        <p:spPr bwMode="auto">
          <a:xfrm>
            <a:off x="155574" y="-144463"/>
            <a:ext cx="13865225" cy="138652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AutoShape 4" descr="https://cdn.theforage.com/vinternships/companyassets/T6kdcdKSTfg2aotxT/MsAqi7SNLKw3C6LAr/1664568566093/Screen%20Shot%202022-09-30%20at%204.02.48%20p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p:nvSpPr>
        <p:spPr>
          <a:xfrm>
            <a:off x="4248203" y="1621845"/>
            <a:ext cx="2890238" cy="461665"/>
          </a:xfrm>
          <a:prstGeom prst="rect">
            <a:avLst/>
          </a:prstGeom>
          <a:noFill/>
        </p:spPr>
        <p:txBody>
          <a:bodyPr wrap="square" rtlCol="0">
            <a:spAutoFit/>
          </a:bodyPr>
          <a:lstStyle/>
          <a:p>
            <a:r>
              <a:rPr lang="en-US" sz="2400" dirty="0" smtClean="0">
                <a:latin typeface="Berlin Sans FB" panose="020E0602020502020306" pitchFamily="34" charset="0"/>
              </a:rPr>
              <a:t>Data Understanding</a:t>
            </a:r>
            <a:endParaRPr lang="en-US" sz="2400" dirty="0">
              <a:latin typeface="Berlin Sans FB" panose="020E0602020502020306" pitchFamily="34" charset="0"/>
            </a:endParaRPr>
          </a:p>
        </p:txBody>
      </p:sp>
      <p:sp>
        <p:nvSpPr>
          <p:cNvPr id="42" name="TextBox 41"/>
          <p:cNvSpPr txBox="1"/>
          <p:nvPr/>
        </p:nvSpPr>
        <p:spPr>
          <a:xfrm>
            <a:off x="6096897" y="3189748"/>
            <a:ext cx="2096983" cy="461665"/>
          </a:xfrm>
          <a:prstGeom prst="rect">
            <a:avLst/>
          </a:prstGeom>
          <a:noFill/>
        </p:spPr>
        <p:txBody>
          <a:bodyPr wrap="square" rtlCol="0">
            <a:spAutoFit/>
          </a:bodyPr>
          <a:lstStyle/>
          <a:p>
            <a:r>
              <a:rPr lang="en-US" sz="2400" dirty="0" smtClean="0">
                <a:latin typeface="Berlin Sans FB" panose="020E0602020502020306" pitchFamily="34" charset="0"/>
              </a:rPr>
              <a:t>Data Cleaning</a:t>
            </a:r>
            <a:endParaRPr lang="en-US" sz="2400" dirty="0">
              <a:latin typeface="Berlin Sans FB" panose="020E0602020502020306" pitchFamily="34" charset="0"/>
            </a:endParaRPr>
          </a:p>
        </p:txBody>
      </p:sp>
      <p:sp>
        <p:nvSpPr>
          <p:cNvPr id="43" name="TextBox 42"/>
          <p:cNvSpPr txBox="1"/>
          <p:nvPr/>
        </p:nvSpPr>
        <p:spPr>
          <a:xfrm>
            <a:off x="7817470" y="4841609"/>
            <a:ext cx="2269535" cy="461665"/>
          </a:xfrm>
          <a:prstGeom prst="rect">
            <a:avLst/>
          </a:prstGeom>
          <a:noFill/>
        </p:spPr>
        <p:txBody>
          <a:bodyPr wrap="square" rtlCol="0">
            <a:spAutoFit/>
          </a:bodyPr>
          <a:lstStyle/>
          <a:p>
            <a:r>
              <a:rPr lang="en-US" sz="2400" dirty="0" smtClean="0">
                <a:latin typeface="Berlin Sans FB" panose="020E0602020502020306" pitchFamily="34" charset="0"/>
              </a:rPr>
              <a:t>Data modelling</a:t>
            </a:r>
            <a:endParaRPr lang="en-US" sz="2400" dirty="0">
              <a:latin typeface="Berlin Sans FB" panose="020E0602020502020306" pitchFamily="34" charset="0"/>
            </a:endParaRPr>
          </a:p>
        </p:txBody>
      </p:sp>
      <p:sp>
        <p:nvSpPr>
          <p:cNvPr id="44" name="TextBox 43"/>
          <p:cNvSpPr txBox="1"/>
          <p:nvPr/>
        </p:nvSpPr>
        <p:spPr>
          <a:xfrm>
            <a:off x="9835116" y="6388647"/>
            <a:ext cx="3200400" cy="461665"/>
          </a:xfrm>
          <a:prstGeom prst="rect">
            <a:avLst/>
          </a:prstGeom>
          <a:noFill/>
        </p:spPr>
        <p:txBody>
          <a:bodyPr wrap="square" rtlCol="0">
            <a:spAutoFit/>
          </a:bodyPr>
          <a:lstStyle/>
          <a:p>
            <a:r>
              <a:rPr lang="en-US" sz="2400" dirty="0" smtClean="0">
                <a:latin typeface="Berlin Sans FB" panose="020E0602020502020306" pitchFamily="34" charset="0"/>
              </a:rPr>
              <a:t>Data Analysis</a:t>
            </a:r>
            <a:endParaRPr lang="en-US" sz="2400" dirty="0">
              <a:latin typeface="Berlin Sans FB" panose="020E0602020502020306" pitchFamily="34" charset="0"/>
            </a:endParaRPr>
          </a:p>
        </p:txBody>
      </p:sp>
      <p:sp>
        <p:nvSpPr>
          <p:cNvPr id="45" name="TextBox 44"/>
          <p:cNvSpPr txBox="1"/>
          <p:nvPr/>
        </p:nvSpPr>
        <p:spPr>
          <a:xfrm>
            <a:off x="11756593" y="8007206"/>
            <a:ext cx="1968338" cy="476362"/>
          </a:xfrm>
          <a:prstGeom prst="rect">
            <a:avLst/>
          </a:prstGeom>
          <a:noFill/>
        </p:spPr>
        <p:txBody>
          <a:bodyPr wrap="square" rtlCol="0">
            <a:spAutoFit/>
          </a:bodyPr>
          <a:lstStyle/>
          <a:p>
            <a:r>
              <a:rPr lang="en-US" sz="2400" dirty="0" smtClean="0">
                <a:latin typeface="Berlin Sans FB" panose="020E0602020502020306" pitchFamily="34" charset="0"/>
              </a:rPr>
              <a:t>Data Insights</a:t>
            </a:r>
            <a:endParaRPr lang="en-US" sz="2400" dirty="0">
              <a:latin typeface="Berlin Sans FB" panose="020E0602020502020306" pitchFamily="34" charset="0"/>
            </a:endParaRPr>
          </a:p>
        </p:txBody>
      </p:sp>
      <p:sp>
        <p:nvSpPr>
          <p:cNvPr id="47" name="TextBox 46"/>
          <p:cNvSpPr txBox="1"/>
          <p:nvPr/>
        </p:nvSpPr>
        <p:spPr>
          <a:xfrm>
            <a:off x="8193880" y="1527338"/>
            <a:ext cx="392192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Details of content</a:t>
            </a:r>
          </a:p>
          <a:p>
            <a:pPr marL="285750" indent="-285750">
              <a:buFont typeface="Arial" panose="020B0604020202020204" pitchFamily="34" charset="0"/>
              <a:buChar char="•"/>
            </a:pPr>
            <a:r>
              <a:rPr lang="en-US" sz="2000" dirty="0" smtClean="0"/>
              <a:t>How to use the details to get insights</a:t>
            </a:r>
          </a:p>
        </p:txBody>
      </p:sp>
      <p:sp>
        <p:nvSpPr>
          <p:cNvPr id="48" name="TextBox 47"/>
          <p:cNvSpPr txBox="1"/>
          <p:nvPr/>
        </p:nvSpPr>
        <p:spPr>
          <a:xfrm>
            <a:off x="9160506" y="3082585"/>
            <a:ext cx="40386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Removing Empty values</a:t>
            </a:r>
          </a:p>
          <a:p>
            <a:pPr marL="285750" indent="-285750">
              <a:buFont typeface="Arial" panose="020B0604020202020204" pitchFamily="34" charset="0"/>
              <a:buChar char="•"/>
            </a:pPr>
            <a:r>
              <a:rPr lang="en-US" sz="2000" dirty="0" smtClean="0"/>
              <a:t>Removing unnecessary details</a:t>
            </a:r>
            <a:endParaRPr lang="en-US" sz="2000" dirty="0"/>
          </a:p>
        </p:txBody>
      </p:sp>
      <p:sp>
        <p:nvSpPr>
          <p:cNvPr id="49" name="TextBox 48"/>
          <p:cNvSpPr txBox="1"/>
          <p:nvPr/>
        </p:nvSpPr>
        <p:spPr>
          <a:xfrm>
            <a:off x="12466921" y="6280340"/>
            <a:ext cx="3175027"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Visualizing data</a:t>
            </a:r>
          </a:p>
          <a:p>
            <a:pPr marL="285750" indent="-285750">
              <a:buFont typeface="Arial" panose="020B0604020202020204" pitchFamily="34" charset="0"/>
              <a:buChar char="•"/>
            </a:pPr>
            <a:r>
              <a:rPr lang="en-US" sz="2000" dirty="0" smtClean="0"/>
              <a:t>Analyzing the scores</a:t>
            </a:r>
          </a:p>
          <a:p>
            <a:pPr marL="285750" indent="-285750">
              <a:buFont typeface="Arial" panose="020B0604020202020204" pitchFamily="34" charset="0"/>
              <a:buChar char="•"/>
            </a:pPr>
            <a:endParaRPr lang="en-US" sz="2000" dirty="0"/>
          </a:p>
        </p:txBody>
      </p:sp>
      <p:sp>
        <p:nvSpPr>
          <p:cNvPr id="50" name="TextBox 49"/>
          <p:cNvSpPr txBox="1"/>
          <p:nvPr/>
        </p:nvSpPr>
        <p:spPr>
          <a:xfrm>
            <a:off x="10898386" y="4631548"/>
            <a:ext cx="3911761"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Making Modification in the data set to get more useful insights</a:t>
            </a:r>
          </a:p>
          <a:p>
            <a:pPr marL="285750" indent="-285750">
              <a:buFont typeface="Arial" panose="020B0604020202020204" pitchFamily="34" charset="0"/>
              <a:buChar char="•"/>
            </a:pPr>
            <a:r>
              <a:rPr lang="en-US" sz="2000" dirty="0" smtClean="0"/>
              <a:t>Combing the different data sets</a:t>
            </a:r>
            <a:endParaRPr lang="en-US" sz="2000" dirty="0"/>
          </a:p>
        </p:txBody>
      </p:sp>
      <p:sp>
        <p:nvSpPr>
          <p:cNvPr id="51" name="TextBox 50"/>
          <p:cNvSpPr txBox="1"/>
          <p:nvPr/>
        </p:nvSpPr>
        <p:spPr>
          <a:xfrm>
            <a:off x="14173377" y="7828620"/>
            <a:ext cx="330401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Giving recommendation on the basis of our analysis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9029700"/>
            <a:ext cx="17253775" cy="797879"/>
            <a:chOff x="0" y="0"/>
            <a:chExt cx="23005033" cy="2689439"/>
          </a:xfrm>
        </p:grpSpPr>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5" name="Picture 14"/>
          <p:cNvPicPr>
            <a:picLocks noChangeAspect="1"/>
          </p:cNvPicPr>
          <p:nvPr/>
        </p:nvPicPr>
        <p:blipFill>
          <a:blip r:embed="rId7"/>
          <a:stretch>
            <a:fillRect/>
          </a:stretch>
        </p:blipFill>
        <p:spPr>
          <a:xfrm>
            <a:off x="1447801" y="2366974"/>
            <a:ext cx="4097602" cy="6281725"/>
          </a:xfrm>
          <a:prstGeom prst="rect">
            <a:avLst/>
          </a:prstGeom>
        </p:spPr>
      </p:pic>
      <p:sp>
        <p:nvSpPr>
          <p:cNvPr id="16" name="TextBox 15"/>
          <p:cNvSpPr txBox="1"/>
          <p:nvPr/>
        </p:nvSpPr>
        <p:spPr>
          <a:xfrm>
            <a:off x="7272183" y="2705100"/>
            <a:ext cx="7166577" cy="2677656"/>
          </a:xfrm>
          <a:prstGeom prst="rect">
            <a:avLst/>
          </a:prstGeom>
          <a:noFill/>
        </p:spPr>
        <p:txBody>
          <a:bodyPr wrap="none" rtlCol="0">
            <a:spAutoFit/>
          </a:bodyPr>
          <a:lstStyle/>
          <a:p>
            <a:r>
              <a:rPr lang="en-US" sz="2400" dirty="0" smtClean="0"/>
              <a:t>Super is the reaction with the Highest score of 75</a:t>
            </a:r>
          </a:p>
          <a:p>
            <a:r>
              <a:rPr lang="en-US" sz="2400" dirty="0" smtClean="0"/>
              <a:t>Disgust is </a:t>
            </a:r>
            <a:r>
              <a:rPr lang="en-US" sz="2400" dirty="0"/>
              <a:t>the reaction with the </a:t>
            </a:r>
            <a:r>
              <a:rPr lang="en-US" sz="2400" dirty="0" smtClean="0"/>
              <a:t>Lowest score </a:t>
            </a:r>
            <a:r>
              <a:rPr lang="en-US" sz="2400" dirty="0"/>
              <a:t>of </a:t>
            </a:r>
            <a:r>
              <a:rPr lang="en-US" sz="2400" dirty="0" smtClean="0"/>
              <a:t>0</a:t>
            </a:r>
          </a:p>
          <a:p>
            <a:endParaRPr lang="en-US" sz="2400" dirty="0"/>
          </a:p>
          <a:p>
            <a:r>
              <a:rPr lang="en-US" sz="2400" dirty="0" smtClean="0"/>
              <a:t>Heart is the reaction given maximum number of time.</a:t>
            </a:r>
          </a:p>
          <a:p>
            <a:r>
              <a:rPr lang="en-US" sz="2400" dirty="0" smtClean="0"/>
              <a:t>Worried </a:t>
            </a:r>
            <a:r>
              <a:rPr lang="en-US" sz="2400" dirty="0"/>
              <a:t>is the reaction given </a:t>
            </a:r>
            <a:r>
              <a:rPr lang="en-US" sz="2400" dirty="0" smtClean="0"/>
              <a:t>minimum number </a:t>
            </a:r>
            <a:r>
              <a:rPr lang="en-US" sz="2400" dirty="0"/>
              <a:t>of </a:t>
            </a:r>
            <a:r>
              <a:rPr lang="en-US" sz="2400" dirty="0" smtClean="0"/>
              <a:t>time.</a:t>
            </a:r>
          </a:p>
          <a:p>
            <a:endParaRPr lang="en-US" sz="2400" dirty="0" smtClean="0"/>
          </a:p>
          <a:p>
            <a:endParaRPr lang="en-US" sz="2400" dirty="0"/>
          </a:p>
        </p:txBody>
      </p:sp>
      <p:pic>
        <p:nvPicPr>
          <p:cNvPr id="17" name="Picture 16"/>
          <p:cNvPicPr>
            <a:picLocks noChangeAspect="1"/>
          </p:cNvPicPr>
          <p:nvPr/>
        </p:nvPicPr>
        <p:blipFill>
          <a:blip r:embed="rId8"/>
          <a:stretch>
            <a:fillRect/>
          </a:stretch>
        </p:blipFill>
        <p:spPr>
          <a:xfrm>
            <a:off x="5750466" y="4914900"/>
            <a:ext cx="11851734" cy="37337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9105900"/>
            <a:ext cx="17253775" cy="721679"/>
            <a:chOff x="0" y="0"/>
            <a:chExt cx="23005033" cy="2689439"/>
          </a:xfrm>
        </p:grpSpPr>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5" name="Picture 14"/>
          <p:cNvPicPr>
            <a:picLocks noChangeAspect="1"/>
          </p:cNvPicPr>
          <p:nvPr/>
        </p:nvPicPr>
        <p:blipFill>
          <a:blip r:embed="rId7"/>
          <a:stretch>
            <a:fillRect/>
          </a:stretch>
        </p:blipFill>
        <p:spPr>
          <a:xfrm>
            <a:off x="9824190" y="3034072"/>
            <a:ext cx="6527298" cy="3666251"/>
          </a:xfrm>
          <a:prstGeom prst="rect">
            <a:avLst/>
          </a:prstGeom>
        </p:spPr>
      </p:pic>
      <p:pic>
        <p:nvPicPr>
          <p:cNvPr id="16" name="Picture 15"/>
          <p:cNvPicPr>
            <a:picLocks noChangeAspect="1"/>
          </p:cNvPicPr>
          <p:nvPr/>
        </p:nvPicPr>
        <p:blipFill>
          <a:blip r:embed="rId8"/>
          <a:stretch>
            <a:fillRect/>
          </a:stretch>
        </p:blipFill>
        <p:spPr>
          <a:xfrm>
            <a:off x="1532251" y="3034072"/>
            <a:ext cx="6527298" cy="3666251"/>
          </a:xfrm>
          <a:prstGeom prst="rect">
            <a:avLst/>
          </a:prstGeom>
        </p:spPr>
      </p:pic>
      <p:sp>
        <p:nvSpPr>
          <p:cNvPr id="17" name="TextBox 16"/>
          <p:cNvSpPr txBox="1"/>
          <p:nvPr/>
        </p:nvSpPr>
        <p:spPr>
          <a:xfrm>
            <a:off x="2151706" y="6972300"/>
            <a:ext cx="5562600" cy="369332"/>
          </a:xfrm>
          <a:prstGeom prst="rect">
            <a:avLst/>
          </a:prstGeom>
          <a:noFill/>
        </p:spPr>
        <p:txBody>
          <a:bodyPr wrap="square" rtlCol="0">
            <a:spAutoFit/>
          </a:bodyPr>
          <a:lstStyle/>
          <a:p>
            <a:pPr algn="ctr"/>
            <a:r>
              <a:rPr lang="en-US" dirty="0" smtClean="0"/>
              <a:t>Positive Content are more in number in social Buzz</a:t>
            </a:r>
            <a:endParaRPr lang="en-US" dirty="0"/>
          </a:p>
        </p:txBody>
      </p:sp>
      <p:sp>
        <p:nvSpPr>
          <p:cNvPr id="18" name="TextBox 17"/>
          <p:cNvSpPr txBox="1"/>
          <p:nvPr/>
        </p:nvSpPr>
        <p:spPr>
          <a:xfrm>
            <a:off x="10573694" y="6972300"/>
            <a:ext cx="5373532" cy="369332"/>
          </a:xfrm>
          <a:prstGeom prst="rect">
            <a:avLst/>
          </a:prstGeom>
          <a:noFill/>
        </p:spPr>
        <p:txBody>
          <a:bodyPr wrap="square" rtlCol="0">
            <a:spAutoFit/>
          </a:bodyPr>
          <a:lstStyle/>
          <a:p>
            <a:pPr algn="ctr"/>
            <a:r>
              <a:rPr lang="en-US" dirty="0" smtClean="0"/>
              <a:t>Photo Content are more in number in Social Buzz</a:t>
            </a:r>
            <a:endParaRPr lang="en-US" dirty="0"/>
          </a:p>
        </p:txBody>
      </p:sp>
    </p:spTree>
    <p:extLst>
      <p:ext uri="{BB962C8B-B14F-4D97-AF65-F5344CB8AC3E}">
        <p14:creationId xmlns:p14="http://schemas.microsoft.com/office/powerpoint/2010/main" val="352291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9105900"/>
            <a:ext cx="17253775" cy="721679"/>
            <a:chOff x="0" y="0"/>
            <a:chExt cx="23005033" cy="2689439"/>
          </a:xfrm>
        </p:grpSpPr>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2" name="Picture 1"/>
          <p:cNvPicPr>
            <a:picLocks noChangeAspect="1"/>
          </p:cNvPicPr>
          <p:nvPr/>
        </p:nvPicPr>
        <p:blipFill>
          <a:blip r:embed="rId7"/>
          <a:stretch>
            <a:fillRect/>
          </a:stretch>
        </p:blipFill>
        <p:spPr>
          <a:xfrm>
            <a:off x="1232218" y="2247900"/>
            <a:ext cx="16217582" cy="6324600"/>
          </a:xfrm>
          <a:prstGeom prst="rect">
            <a:avLst/>
          </a:prstGeom>
        </p:spPr>
      </p:pic>
    </p:spTree>
    <p:extLst>
      <p:ext uri="{BB962C8B-B14F-4D97-AF65-F5344CB8AC3E}">
        <p14:creationId xmlns:p14="http://schemas.microsoft.com/office/powerpoint/2010/main" val="313521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a:blip r:embed="rId7"/>
          <a:stretch>
            <a:fillRect/>
          </a:stretch>
        </p:blipFill>
        <p:spPr>
          <a:xfrm>
            <a:off x="2724115" y="3086100"/>
            <a:ext cx="15343415" cy="5238473"/>
          </a:xfrm>
          <a:prstGeom prst="rect">
            <a:avLst/>
          </a:prstGeom>
        </p:spPr>
      </p:pic>
      <p:sp>
        <p:nvSpPr>
          <p:cNvPr id="28" name="TextBox 27"/>
          <p:cNvSpPr txBox="1"/>
          <p:nvPr/>
        </p:nvSpPr>
        <p:spPr>
          <a:xfrm>
            <a:off x="5290679" y="1979674"/>
            <a:ext cx="9982200" cy="523220"/>
          </a:xfrm>
          <a:prstGeom prst="rect">
            <a:avLst/>
          </a:prstGeom>
          <a:noFill/>
        </p:spPr>
        <p:txBody>
          <a:bodyPr wrap="square" rtlCol="0">
            <a:spAutoFit/>
          </a:bodyPr>
          <a:lstStyle/>
          <a:p>
            <a:pPr algn="ctr"/>
            <a:r>
              <a:rPr lang="en-US" sz="2800" dirty="0" smtClean="0"/>
              <a:t>Number of each reaction type given to each content type </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2306</TotalTime>
  <Words>396</Words>
  <Application>Microsoft Office PowerPoint</Application>
  <PresentationFormat>Custom</PresentationFormat>
  <Paragraphs>80</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Wingdings</vt:lpstr>
      <vt:lpstr>Arial</vt:lpstr>
      <vt:lpstr>Berlin Sans FB</vt:lpstr>
      <vt:lpstr>Constantia</vt:lpstr>
      <vt:lpstr>Bodoni MT</vt:lpstr>
      <vt:lpstr>Calibri</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DINU</cp:lastModifiedBy>
  <cp:revision>23</cp:revision>
  <dcterms:created xsi:type="dcterms:W3CDTF">2006-08-16T00:00:00Z</dcterms:created>
  <dcterms:modified xsi:type="dcterms:W3CDTF">2023-03-21T07:42:15Z</dcterms:modified>
  <dc:identifier>DAEhDyfaYKE</dc:identifier>
</cp:coreProperties>
</file>