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1A1"/>
    <a:srgbClr val="5289BF"/>
    <a:srgbClr val="2A61BA"/>
    <a:srgbClr val="457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8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r="-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British Airways 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22" y="545974"/>
            <a:ext cx="8749146" cy="142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4431" y="4946042"/>
            <a:ext cx="110431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Web </a:t>
            </a:r>
            <a:r>
              <a:rPr lang="en-US" sz="3600" b="1" u="sng" dirty="0" smtClean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scraping of reviews </a:t>
            </a:r>
            <a:r>
              <a:rPr lang="en-US" sz="3600" b="1" u="sng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to </a:t>
            </a:r>
            <a:r>
              <a:rPr lang="en-US" sz="3600" b="1" u="sng" dirty="0" smtClean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gain insights</a:t>
            </a:r>
            <a:endParaRPr lang="en-US" sz="3600" b="1" u="sng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5409" y="6527409"/>
            <a:ext cx="787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pperplate Gothic Light" panose="020E0507020206020404" pitchFamily="34" charset="0"/>
              </a:rPr>
              <a:t>Forage British Airways Virtual Internship program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53600" y="5592373"/>
            <a:ext cx="214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y     : Dinesh </a:t>
            </a:r>
            <a:r>
              <a:rPr lang="en-US" sz="1400" dirty="0" err="1" smtClean="0"/>
              <a:t>Rawat</a:t>
            </a:r>
            <a:endParaRPr lang="en-US" sz="1400" dirty="0" smtClean="0"/>
          </a:p>
          <a:p>
            <a:r>
              <a:rPr lang="en-US" sz="1400" dirty="0" smtClean="0"/>
              <a:t>Date : 6/24/2023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" y="407328"/>
            <a:ext cx="11127545" cy="844697"/>
          </a:xfr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evaluate</a:t>
            </a:r>
            <a:r>
              <a:rPr lang="en-US" sz="4000" dirty="0"/>
              <a:t> </a:t>
            </a:r>
            <a:r>
              <a:rPr lang="en-GB" sz="4000" b="1" dirty="0" smtClean="0">
                <a:solidFill>
                  <a:schemeClr val="bg1">
                    <a:lumMod val="95000"/>
                  </a:schemeClr>
                </a:solidFill>
                <a:latin typeface="Copperplate Gothic Light" panose="020E0507020206020404" pitchFamily="34" charset="0"/>
              </a:rPr>
              <a:t>of </a:t>
            </a:r>
            <a:r>
              <a:rPr lang="en-GB" sz="4000" b="1" dirty="0" err="1" smtClean="0">
                <a:solidFill>
                  <a:schemeClr val="bg1">
                    <a:lumMod val="95000"/>
                  </a:schemeClr>
                </a:solidFill>
                <a:latin typeface="Copperplate Gothic Light" panose="020E0507020206020404" pitchFamily="34" charset="0"/>
              </a:rPr>
              <a:t>Predicive</a:t>
            </a:r>
            <a:r>
              <a:rPr lang="en-GB" sz="4000" b="1" dirty="0" smtClean="0">
                <a:solidFill>
                  <a:schemeClr val="bg1">
                    <a:lumMod val="95000"/>
                  </a:schemeClr>
                </a:solidFill>
                <a:latin typeface="Copperplate Gothic Light" panose="020E0507020206020404" pitchFamily="34" charset="0"/>
              </a:rPr>
              <a:t> model</a:t>
            </a:r>
            <a:endParaRPr lang="en-GB" sz="4000" b="1" dirty="0">
              <a:solidFill>
                <a:schemeClr val="bg1">
                  <a:lumMod val="95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707" y="1491176"/>
            <a:ext cx="10590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ML Algorithm used : Random forest classifier</a:t>
            </a:r>
          </a:p>
          <a:p>
            <a:r>
              <a:rPr lang="en-US" sz="1600" dirty="0"/>
              <a:t>Here's how the Random Forest algorithm works for classification problems: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algorithm selects a random subset of the features from the training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algorithm constructs a decision tree based on the selected features and their split points.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algorithm repeats the above two steps multiple times to create a collection of decision trees.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When predicting a new data point, each tree in the collection outputs a predicted class, and the class that appears most frequently across all the trees is chosen as the final prediction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72732" y="3307058"/>
            <a:ext cx="520306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Evaluation score for our 2 types of model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b="1" dirty="0" smtClean="0"/>
              <a:t>	Imbalance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Accuracy   :  0.851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Precision   :  0.526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Recall         :  0.108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F1 </a:t>
            </a:r>
            <a:r>
              <a:rPr lang="en-US" sz="1400" dirty="0" smtClean="0"/>
              <a:t>score     : 0.179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RMSE         :  0.386</a:t>
            </a:r>
          </a:p>
          <a:p>
            <a:r>
              <a:rPr lang="en-US" sz="1400" b="1" dirty="0"/>
              <a:t>	Balance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Accuracy   : 0.882</a:t>
            </a:r>
            <a:br>
              <a:rPr lang="en-US" sz="1400" dirty="0"/>
            </a:br>
            <a:r>
              <a:rPr lang="en-US" sz="1400" dirty="0"/>
              <a:t>Precision   : 0.868</a:t>
            </a:r>
            <a:br>
              <a:rPr lang="en-US" sz="1400" dirty="0"/>
            </a:br>
            <a:r>
              <a:rPr lang="en-US" sz="1400" dirty="0"/>
              <a:t>Recall         : 0.900</a:t>
            </a:r>
            <a:br>
              <a:rPr lang="en-US" sz="1400" dirty="0"/>
            </a:br>
            <a:r>
              <a:rPr lang="en-US" sz="1400" dirty="0"/>
              <a:t>F1 score     : 0.883</a:t>
            </a:r>
            <a:br>
              <a:rPr lang="en-US" sz="1400" dirty="0"/>
            </a:br>
            <a:r>
              <a:rPr lang="en-US" sz="1400" dirty="0"/>
              <a:t>RMSE          :0.344</a:t>
            </a:r>
          </a:p>
          <a:p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67443" y="5125813"/>
            <a:ext cx="10522040" cy="207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941" y="3579740"/>
            <a:ext cx="3743789" cy="15369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941" y="5155664"/>
            <a:ext cx="3743789" cy="15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 txBox="1">
            <a:spLocks/>
          </p:cNvSpPr>
          <p:nvPr/>
        </p:nvSpPr>
        <p:spPr>
          <a:xfrm>
            <a:off x="562706" y="401352"/>
            <a:ext cx="11127545" cy="8446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variable</a:t>
            </a:r>
            <a:r>
              <a:rPr lang="en-US" sz="32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 contributed to the </a:t>
            </a:r>
            <a:r>
              <a:rPr lang="en-GB" sz="3200" b="1" dirty="0" err="1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Predicive</a:t>
            </a:r>
            <a:r>
              <a:rPr lang="en-GB" sz="3200" b="1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 model</a:t>
            </a:r>
            <a:endParaRPr lang="en-GB" sz="3200" b="1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6" y="1609859"/>
            <a:ext cx="11127545" cy="44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8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Copperplate Gothic Bold</vt:lpstr>
      <vt:lpstr>Copperplate Gothic Light</vt:lpstr>
      <vt:lpstr>Office Theme</vt:lpstr>
      <vt:lpstr>TITLE</vt:lpstr>
      <vt:lpstr>evaluate of Predicive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DINU</cp:lastModifiedBy>
  <cp:revision>13</cp:revision>
  <dcterms:created xsi:type="dcterms:W3CDTF">2022-12-06T11:13:27Z</dcterms:created>
  <dcterms:modified xsi:type="dcterms:W3CDTF">2023-04-19T07:27:40Z</dcterms:modified>
</cp:coreProperties>
</file>