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4" r:id="rId17"/>
    <p:sldId id="272" r:id="rId18"/>
    <p:sldId id="275" r:id="rId19"/>
    <p:sldId id="273" r:id="rId20"/>
    <p:sldId id="276" r:id="rId21"/>
    <p:sldId id="277" r:id="rId22"/>
    <p:sldId id="278" r:id="rId23"/>
    <p:sldId id="284" r:id="rId24"/>
    <p:sldId id="279" r:id="rId25"/>
    <p:sldId id="280" r:id="rId26"/>
    <p:sldId id="281" r:id="rId27"/>
    <p:sldId id="282" r:id="rId28"/>
    <p:sldId id="283"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857" autoAdjust="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35FD8-B7AB-449D-9C72-EE1B98BE1DD3}" type="doc">
      <dgm:prSet loTypeId="urn:microsoft.com/office/officeart/2005/8/layout/StepDownProcess" loCatId="process" qsTypeId="urn:microsoft.com/office/officeart/2005/8/quickstyle/simple1" qsCatId="simple" csTypeId="urn:microsoft.com/office/officeart/2005/8/colors/colorful5" csCatId="colorful" phldr="1"/>
      <dgm:spPr/>
    </dgm:pt>
    <dgm:pt modelId="{3CFFA0EA-BE1E-4A97-9CEC-961913A37FF4}">
      <dgm:prSet phldrT="[Text]" custT="1"/>
      <dgm:spPr>
        <a:xfrm>
          <a:off x="319433" y="61131"/>
          <a:ext cx="1223545" cy="856441"/>
        </a:xfrm>
        <a:prstGeom prst="roundRect">
          <a:avLst>
            <a:gd name="adj" fmla="val 16670"/>
          </a:avLst>
        </a:prstGeom>
        <a:solidFill>
          <a:srgbClr val="01AFD1">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US" sz="1400" dirty="0">
              <a:solidFill>
                <a:srgbClr val="424242"/>
              </a:solidFill>
              <a:latin typeface="Times New Roman" panose="02020603050405020304" pitchFamily="18" charset="0"/>
              <a:ea typeface="+mn-ea"/>
              <a:cs typeface="Times New Roman" panose="02020603050405020304" pitchFamily="18" charset="0"/>
            </a:rPr>
            <a:t>Web scrapping and </a:t>
          </a:r>
        </a:p>
        <a:p>
          <a:r>
            <a:rPr lang="en-US" sz="1400" dirty="0">
              <a:solidFill>
                <a:srgbClr val="424242"/>
              </a:solidFill>
              <a:latin typeface="Times New Roman" panose="02020603050405020304" pitchFamily="18" charset="0"/>
              <a:ea typeface="+mn-ea"/>
              <a:cs typeface="Times New Roman" panose="02020603050405020304" pitchFamily="18" charset="0"/>
            </a:rPr>
            <a:t>Data Collection</a:t>
          </a:r>
        </a:p>
      </dgm:t>
    </dgm:pt>
    <dgm:pt modelId="{BB809DCB-067D-44A9-8156-B3747944E64F}" type="parTrans" cxnId="{3F42030B-10A1-4D52-A9DE-47AF4E832631}">
      <dgm:prSet/>
      <dgm:spPr/>
      <dgm:t>
        <a:bodyPr/>
        <a:lstStyle/>
        <a:p>
          <a:endParaRPr lang="en-US"/>
        </a:p>
      </dgm:t>
    </dgm:pt>
    <dgm:pt modelId="{593EED83-6ECE-42F6-B174-6E205827950A}" type="sibTrans" cxnId="{3F42030B-10A1-4D52-A9DE-47AF4E832631}">
      <dgm:prSet/>
      <dgm:spPr/>
      <dgm:t>
        <a:bodyPr/>
        <a:lstStyle/>
        <a:p>
          <a:endParaRPr lang="en-US"/>
        </a:p>
      </dgm:t>
    </dgm:pt>
    <dgm:pt modelId="{EB504981-B2EA-4BD4-B490-194026E3123A}">
      <dgm:prSet phldrT="[Text]" custT="1"/>
      <dgm:spPr>
        <a:xfrm>
          <a:off x="1946352" y="917962"/>
          <a:ext cx="1223545" cy="856441"/>
        </a:xfrm>
        <a:prstGeom prst="roundRect">
          <a:avLst>
            <a:gd name="adj" fmla="val 16670"/>
          </a:avLst>
        </a:prstGeom>
        <a:solidFill>
          <a:srgbClr val="01AFD1">
            <a:hueOff val="-2016657"/>
            <a:satOff val="-1260"/>
            <a:lumOff val="3236"/>
            <a:alphaOff val="0"/>
          </a:srgbClr>
        </a:solidFill>
        <a:ln w="25400" cap="flat" cmpd="sng" algn="ctr">
          <a:solidFill>
            <a:srgbClr val="FFFFFF">
              <a:hueOff val="0"/>
              <a:satOff val="0"/>
              <a:lumOff val="0"/>
              <a:alphaOff val="0"/>
            </a:srgbClr>
          </a:solidFill>
          <a:prstDash val="solid"/>
        </a:ln>
        <a:effectLst/>
      </dgm:spPr>
      <dgm:t>
        <a:bodyPr/>
        <a:lstStyle/>
        <a:p>
          <a:r>
            <a:rPr lang="en-US" sz="1400" dirty="0">
              <a:solidFill>
                <a:srgbClr val="424242"/>
              </a:solidFill>
              <a:latin typeface="Times New Roman" panose="02020603050405020304" pitchFamily="18" charset="0"/>
              <a:ea typeface="+mn-ea"/>
              <a:cs typeface="Times New Roman" panose="02020603050405020304" pitchFamily="18" charset="0"/>
            </a:rPr>
            <a:t>Exploratory Data Analysis</a:t>
          </a:r>
        </a:p>
      </dgm:t>
    </dgm:pt>
    <dgm:pt modelId="{983DC742-8233-4296-93C3-B2F71AD191D2}" type="parTrans" cxnId="{08C6DCD7-5FEA-4389-8590-FE8595B271B4}">
      <dgm:prSet/>
      <dgm:spPr/>
      <dgm:t>
        <a:bodyPr/>
        <a:lstStyle/>
        <a:p>
          <a:endParaRPr lang="en-US"/>
        </a:p>
      </dgm:t>
    </dgm:pt>
    <dgm:pt modelId="{7EBABCEB-B681-44BE-9641-A53C40D14955}" type="sibTrans" cxnId="{08C6DCD7-5FEA-4389-8590-FE8595B271B4}">
      <dgm:prSet/>
      <dgm:spPr/>
      <dgm:t>
        <a:bodyPr/>
        <a:lstStyle/>
        <a:p>
          <a:endParaRPr lang="en-US"/>
        </a:p>
      </dgm:t>
    </dgm:pt>
    <dgm:pt modelId="{43EFF4EE-C677-48E1-90AA-9A1D93F26A8C}">
      <dgm:prSet phldrT="[Text]"/>
      <dgm:spPr>
        <a:xfrm>
          <a:off x="3577419" y="1811514"/>
          <a:ext cx="1223545" cy="856441"/>
        </a:xfrm>
        <a:prstGeom prst="roundRect">
          <a:avLst>
            <a:gd name="adj" fmla="val 16670"/>
          </a:avLst>
        </a:prstGeom>
        <a:solidFill>
          <a:srgbClr val="01AFD1">
            <a:hueOff val="-4033314"/>
            <a:satOff val="-2520"/>
            <a:lumOff val="6471"/>
            <a:alphaOff val="0"/>
          </a:srgbClr>
        </a:solidFill>
        <a:ln w="25400" cap="flat" cmpd="sng" algn="ctr">
          <a:solidFill>
            <a:srgbClr val="FFFFFF">
              <a:hueOff val="0"/>
              <a:satOff val="0"/>
              <a:lumOff val="0"/>
              <a:alphaOff val="0"/>
            </a:srgbClr>
          </a:solidFill>
          <a:prstDash val="solid"/>
        </a:ln>
        <a:effectLst/>
      </dgm:spPr>
      <dgm:t>
        <a:bodyPr/>
        <a:lstStyle/>
        <a:p>
          <a:r>
            <a:rPr lang="en-US" dirty="0">
              <a:solidFill>
                <a:srgbClr val="424242"/>
              </a:solidFill>
              <a:latin typeface="Arial"/>
              <a:ea typeface="+mn-ea"/>
              <a:cs typeface="+mn-cs"/>
            </a:rPr>
            <a:t>Data Preprocessing </a:t>
          </a:r>
        </a:p>
      </dgm:t>
    </dgm:pt>
    <dgm:pt modelId="{0FA0372F-9C5F-49D2-B994-3AB585F5FADF}" type="parTrans" cxnId="{1B9F7952-1171-4BD2-B868-BC6B4EA3B187}">
      <dgm:prSet/>
      <dgm:spPr/>
      <dgm:t>
        <a:bodyPr/>
        <a:lstStyle/>
        <a:p>
          <a:endParaRPr lang="en-US"/>
        </a:p>
      </dgm:t>
    </dgm:pt>
    <dgm:pt modelId="{8148947B-CDB5-4340-B95E-7C4E7839A5C6}" type="sibTrans" cxnId="{1B9F7952-1171-4BD2-B868-BC6B4EA3B187}">
      <dgm:prSet/>
      <dgm:spPr/>
      <dgm:t>
        <a:bodyPr/>
        <a:lstStyle/>
        <a:p>
          <a:endParaRPr lang="en-US"/>
        </a:p>
      </dgm:t>
    </dgm:pt>
    <dgm:pt modelId="{34928779-C608-48A2-97E6-13F9409870C8}">
      <dgm:prSet phldrT="[Text]"/>
      <dgm:spPr>
        <a:xfrm>
          <a:off x="5153096" y="2842242"/>
          <a:ext cx="1223545" cy="856441"/>
        </a:xfrm>
        <a:prstGeom prst="roundRect">
          <a:avLst>
            <a:gd name="adj" fmla="val 16670"/>
          </a:avLst>
        </a:prstGeom>
        <a:solidFill>
          <a:srgbClr val="01AFD1">
            <a:hueOff val="-6049970"/>
            <a:satOff val="-3781"/>
            <a:lumOff val="9707"/>
            <a:alphaOff val="0"/>
          </a:srgbClr>
        </a:solidFill>
        <a:ln w="25400" cap="flat" cmpd="sng" algn="ctr">
          <a:solidFill>
            <a:srgbClr val="FFFFFF">
              <a:hueOff val="0"/>
              <a:satOff val="0"/>
              <a:lumOff val="0"/>
              <a:alphaOff val="0"/>
            </a:srgbClr>
          </a:solidFill>
          <a:prstDash val="solid"/>
        </a:ln>
        <a:effectLst/>
      </dgm:spPr>
      <dgm:t>
        <a:bodyPr/>
        <a:lstStyle/>
        <a:p>
          <a:r>
            <a:rPr lang="en-US" dirty="0">
              <a:solidFill>
                <a:srgbClr val="424242"/>
              </a:solidFill>
              <a:latin typeface="Arial"/>
              <a:ea typeface="+mn-ea"/>
              <a:cs typeface="+mn-cs"/>
            </a:rPr>
            <a:t>Model Selection </a:t>
          </a:r>
        </a:p>
      </dgm:t>
    </dgm:pt>
    <dgm:pt modelId="{E6BD23B8-8BE4-46EF-A0D4-DDEFD8295F8D}" type="parTrans" cxnId="{4E5E392C-8230-4BBE-B0C8-E9232916E905}">
      <dgm:prSet/>
      <dgm:spPr/>
      <dgm:t>
        <a:bodyPr/>
        <a:lstStyle/>
        <a:p>
          <a:endParaRPr lang="en-US"/>
        </a:p>
      </dgm:t>
    </dgm:pt>
    <dgm:pt modelId="{2946D999-B84D-449F-9B52-E7363F1236AF}" type="sibTrans" cxnId="{4E5E392C-8230-4BBE-B0C8-E9232916E905}">
      <dgm:prSet/>
      <dgm:spPr/>
      <dgm:t>
        <a:bodyPr/>
        <a:lstStyle/>
        <a:p>
          <a:endParaRPr lang="en-US"/>
        </a:p>
      </dgm:t>
    </dgm:pt>
    <dgm:pt modelId="{17358664-CD96-4592-8A5A-E7250545DE1A}">
      <dgm:prSet phldrT="[Text]"/>
      <dgm:spPr>
        <a:xfrm>
          <a:off x="6870606" y="3858393"/>
          <a:ext cx="1223545" cy="856441"/>
        </a:xfrm>
        <a:prstGeom prst="roundRect">
          <a:avLst>
            <a:gd name="adj" fmla="val 16670"/>
          </a:avLst>
        </a:prstGeom>
        <a:solidFill>
          <a:srgbClr val="01AFD1">
            <a:hueOff val="-8066627"/>
            <a:satOff val="-5041"/>
            <a:lumOff val="12943"/>
            <a:alphaOff val="0"/>
          </a:srgbClr>
        </a:solidFill>
        <a:ln w="25400" cap="flat" cmpd="sng" algn="ctr">
          <a:solidFill>
            <a:srgbClr val="FFFFFF">
              <a:hueOff val="0"/>
              <a:satOff val="0"/>
              <a:lumOff val="0"/>
              <a:alphaOff val="0"/>
            </a:srgbClr>
          </a:solidFill>
          <a:prstDash val="solid"/>
        </a:ln>
        <a:effectLst/>
      </dgm:spPr>
      <dgm:t>
        <a:bodyPr/>
        <a:lstStyle/>
        <a:p>
          <a:r>
            <a:rPr lang="en-US" dirty="0">
              <a:solidFill>
                <a:srgbClr val="424242"/>
              </a:solidFill>
              <a:latin typeface="Arial"/>
              <a:ea typeface="+mn-ea"/>
              <a:cs typeface="+mn-cs"/>
            </a:rPr>
            <a:t>Deployment</a:t>
          </a:r>
        </a:p>
      </dgm:t>
    </dgm:pt>
    <dgm:pt modelId="{C7BB9F95-BB2D-4F93-BC08-510CD73D8AD7}" type="parTrans" cxnId="{A7111B22-560F-47FE-AF3A-57272A69C644}">
      <dgm:prSet/>
      <dgm:spPr/>
      <dgm:t>
        <a:bodyPr/>
        <a:lstStyle/>
        <a:p>
          <a:endParaRPr lang="en-US"/>
        </a:p>
      </dgm:t>
    </dgm:pt>
    <dgm:pt modelId="{2A167928-6A41-4AA3-844F-7643461563FC}" type="sibTrans" cxnId="{A7111B22-560F-47FE-AF3A-57272A69C644}">
      <dgm:prSet/>
      <dgm:spPr/>
      <dgm:t>
        <a:bodyPr/>
        <a:lstStyle/>
        <a:p>
          <a:endParaRPr lang="en-US"/>
        </a:p>
      </dgm:t>
    </dgm:pt>
    <dgm:pt modelId="{62F8FCFC-794A-4086-BA5F-661C17F8E888}" type="pres">
      <dgm:prSet presAssocID="{DDC35FD8-B7AB-449D-9C72-EE1B98BE1DD3}" presName="rootnode" presStyleCnt="0">
        <dgm:presLayoutVars>
          <dgm:chMax/>
          <dgm:chPref/>
          <dgm:dir/>
          <dgm:animLvl val="lvl"/>
        </dgm:presLayoutVars>
      </dgm:prSet>
      <dgm:spPr/>
    </dgm:pt>
    <dgm:pt modelId="{50272FDC-C5D6-4379-B048-9CBECE534924}" type="pres">
      <dgm:prSet presAssocID="{3CFFA0EA-BE1E-4A97-9CEC-961913A37FF4}" presName="composite" presStyleCnt="0"/>
      <dgm:spPr/>
    </dgm:pt>
    <dgm:pt modelId="{3429DCA6-9E30-48BE-AE28-9A3F3FAFDD25}" type="pres">
      <dgm:prSet presAssocID="{3CFFA0EA-BE1E-4A97-9CEC-961913A37FF4}" presName="bentUpArrow1" presStyleLbl="alignImgPlace1" presStyleIdx="0" presStyleCnt="4" custScaleX="104421" custScaleY="94946" custLinFactNeighborX="-66240" custLinFactNeighborY="7541">
        <dgm:style>
          <a:lnRef idx="2">
            <a:schemeClr val="accent5"/>
          </a:lnRef>
          <a:fillRef idx="1">
            <a:schemeClr val="lt1"/>
          </a:fillRef>
          <a:effectRef idx="0">
            <a:schemeClr val="accent5"/>
          </a:effectRef>
          <a:fontRef idx="minor">
            <a:schemeClr val="dk1"/>
          </a:fontRef>
        </dgm:style>
      </dgm:prSet>
      <dgm:spPr>
        <a:xfrm rot="5400000">
          <a:off x="1142821" y="871293"/>
          <a:ext cx="690091" cy="864046"/>
        </a:xfrm>
        <a:prstGeom prst="bentUpArrow">
          <a:avLst>
            <a:gd name="adj1" fmla="val 32840"/>
            <a:gd name="adj2" fmla="val 25000"/>
            <a:gd name="adj3" fmla="val 35780"/>
          </a:avLst>
        </a:prstGeom>
        <a:solidFill>
          <a:srgbClr val="FFFFFF"/>
        </a:solidFill>
        <a:ln w="25400" cap="flat" cmpd="sng" algn="ctr">
          <a:solidFill>
            <a:srgbClr val="01AFD1"/>
          </a:solidFill>
          <a:prstDash val="solid"/>
        </a:ln>
        <a:effectLst/>
      </dgm:spPr>
    </dgm:pt>
    <dgm:pt modelId="{C2BE5D96-AF1E-44DB-AE03-58B5DC3C7BC6}" type="pres">
      <dgm:prSet presAssocID="{3CFFA0EA-BE1E-4A97-9CEC-961913A37FF4}" presName="ParentText" presStyleLbl="node1" presStyleIdx="0" presStyleCnt="5" custLinFactNeighborX="-94853" custLinFactNeighborY="3743">
        <dgm:presLayoutVars>
          <dgm:chMax val="1"/>
          <dgm:chPref val="1"/>
          <dgm:bulletEnabled val="1"/>
        </dgm:presLayoutVars>
      </dgm:prSet>
      <dgm:spPr/>
      <dgm:t>
        <a:bodyPr/>
        <a:lstStyle/>
        <a:p>
          <a:endParaRPr lang="en-US"/>
        </a:p>
      </dgm:t>
    </dgm:pt>
    <dgm:pt modelId="{494BEB4C-2176-4E3A-ACB3-0574509F8A71}" type="pres">
      <dgm:prSet presAssocID="{3CFFA0EA-BE1E-4A97-9CEC-961913A37FF4}" presName="ChildText" presStyleLbl="revTx" presStyleIdx="0" presStyleCnt="4">
        <dgm:presLayoutVars>
          <dgm:chMax val="0"/>
          <dgm:chPref val="0"/>
          <dgm:bulletEnabled val="1"/>
        </dgm:presLayoutVars>
      </dgm:prSet>
      <dgm:spPr>
        <a:xfrm>
          <a:off x="2703548" y="110756"/>
          <a:ext cx="889890" cy="692214"/>
        </a:xfrm>
        <a:prstGeom prst="rect">
          <a:avLst/>
        </a:prstGeom>
        <a:noFill/>
        <a:ln>
          <a:noFill/>
        </a:ln>
        <a:effectLst/>
      </dgm:spPr>
    </dgm:pt>
    <dgm:pt modelId="{608DCE15-8289-4BC3-B52E-9EE30BBA8EEB}" type="pres">
      <dgm:prSet presAssocID="{593EED83-6ECE-42F6-B174-6E205827950A}" presName="sibTrans" presStyleCnt="0"/>
      <dgm:spPr/>
    </dgm:pt>
    <dgm:pt modelId="{5B5BE71E-9D53-43C0-A518-8114BE410DD6}" type="pres">
      <dgm:prSet presAssocID="{EB504981-B2EA-4BD4-B490-194026E3123A}" presName="composite" presStyleCnt="0"/>
      <dgm:spPr/>
    </dgm:pt>
    <dgm:pt modelId="{1E16E17B-7ED5-4B0F-8AF9-E2528827ED51}" type="pres">
      <dgm:prSet presAssocID="{EB504981-B2EA-4BD4-B490-194026E3123A}" presName="bentUpArrow1" presStyleLbl="alignImgPlace1" presStyleIdx="1" presStyleCnt="4" custLinFactNeighborX="6695" custLinFactNeighborY="-3771">
        <dgm:style>
          <a:lnRef idx="2">
            <a:schemeClr val="accent1"/>
          </a:lnRef>
          <a:fillRef idx="1">
            <a:schemeClr val="lt1"/>
          </a:fillRef>
          <a:effectRef idx="0">
            <a:schemeClr val="accent1"/>
          </a:effectRef>
          <a:fontRef idx="minor">
            <a:schemeClr val="dk1"/>
          </a:fontRef>
        </dgm:style>
      </dgm:prSet>
      <dgm:spPr>
        <a:xfrm rot="5400000">
          <a:off x="2742415" y="1751066"/>
          <a:ext cx="726824" cy="827464"/>
        </a:xfrm>
        <a:prstGeom prst="bentUpArrow">
          <a:avLst>
            <a:gd name="adj1" fmla="val 32840"/>
            <a:gd name="adj2" fmla="val 25000"/>
            <a:gd name="adj3" fmla="val 35780"/>
          </a:avLst>
        </a:prstGeom>
        <a:solidFill>
          <a:srgbClr val="FFFFFF"/>
        </a:solidFill>
        <a:ln w="25400" cap="flat" cmpd="sng" algn="ctr">
          <a:solidFill>
            <a:srgbClr val="607D8B"/>
          </a:solidFill>
          <a:prstDash val="solid"/>
        </a:ln>
        <a:effectLst/>
      </dgm:spPr>
    </dgm:pt>
    <dgm:pt modelId="{0B83CFC2-C910-4103-B9DA-BDC2556EFFC0}" type="pres">
      <dgm:prSet presAssocID="{EB504981-B2EA-4BD4-B490-194026E3123A}" presName="ParentText" presStyleLbl="node1" presStyleIdx="1" presStyleCnt="5" custLinFactNeighborX="-44796" custLinFactNeighborY="-6400">
        <dgm:presLayoutVars>
          <dgm:chMax val="1"/>
          <dgm:chPref val="1"/>
          <dgm:bulletEnabled val="1"/>
        </dgm:presLayoutVars>
      </dgm:prSet>
      <dgm:spPr/>
      <dgm:t>
        <a:bodyPr/>
        <a:lstStyle/>
        <a:p>
          <a:endParaRPr lang="en-US"/>
        </a:p>
      </dgm:t>
    </dgm:pt>
    <dgm:pt modelId="{C979B48D-9843-42FD-BAAF-CD2C88B86139}" type="pres">
      <dgm:prSet presAssocID="{EB504981-B2EA-4BD4-B490-194026E3123A}" presName="ChildText" presStyleLbl="revTx" presStyleIdx="1" presStyleCnt="4">
        <dgm:presLayoutVars>
          <dgm:chMax val="0"/>
          <dgm:chPref val="0"/>
          <dgm:bulletEnabled val="1"/>
        </dgm:presLayoutVars>
      </dgm:prSet>
      <dgm:spPr>
        <a:xfrm>
          <a:off x="3717997" y="1054456"/>
          <a:ext cx="889890" cy="692214"/>
        </a:xfrm>
        <a:prstGeom prst="rect">
          <a:avLst/>
        </a:prstGeom>
        <a:noFill/>
        <a:ln>
          <a:noFill/>
        </a:ln>
        <a:effectLst/>
      </dgm:spPr>
    </dgm:pt>
    <dgm:pt modelId="{12BB800B-3E0F-474E-A0EA-8A7D63885231}" type="pres">
      <dgm:prSet presAssocID="{7EBABCEB-B681-44BE-9641-A53C40D14955}" presName="sibTrans" presStyleCnt="0"/>
      <dgm:spPr/>
    </dgm:pt>
    <dgm:pt modelId="{D0CF9741-CE8D-4116-883A-7E76B47DD935}" type="pres">
      <dgm:prSet presAssocID="{43EFF4EE-C677-48E1-90AA-9A1D93F26A8C}" presName="composite" presStyleCnt="0"/>
      <dgm:spPr/>
    </dgm:pt>
    <dgm:pt modelId="{C8743D30-BC42-465E-BCCB-E24212C3138B}" type="pres">
      <dgm:prSet presAssocID="{43EFF4EE-C677-48E1-90AA-9A1D93F26A8C}" presName="bentUpArrow1" presStyleLbl="alignImgPlace1" presStyleIdx="2" presStyleCnt="4" custLinFactNeighborX="72741" custLinFactNeighborY="-7481">
        <dgm:style>
          <a:lnRef idx="2">
            <a:schemeClr val="accent2"/>
          </a:lnRef>
          <a:fillRef idx="1">
            <a:schemeClr val="lt1"/>
          </a:fillRef>
          <a:effectRef idx="0">
            <a:schemeClr val="accent2"/>
          </a:effectRef>
          <a:fontRef idx="minor">
            <a:schemeClr val="dk1"/>
          </a:fontRef>
        </dgm:style>
      </dgm:prSet>
      <dgm:spPr>
        <a:xfrm rot="5400000">
          <a:off x="4303371" y="2686168"/>
          <a:ext cx="726824" cy="827464"/>
        </a:xfrm>
        <a:prstGeom prst="bentUpArrow">
          <a:avLst>
            <a:gd name="adj1" fmla="val 32840"/>
            <a:gd name="adj2" fmla="val 25000"/>
            <a:gd name="adj3" fmla="val 35780"/>
          </a:avLst>
        </a:prstGeom>
        <a:solidFill>
          <a:srgbClr val="FFFFFF"/>
        </a:solidFill>
        <a:ln w="25400" cap="flat" cmpd="sng" algn="ctr">
          <a:solidFill>
            <a:srgbClr val="673AB7"/>
          </a:solidFill>
          <a:prstDash val="solid"/>
        </a:ln>
        <a:effectLst/>
      </dgm:spPr>
    </dgm:pt>
    <dgm:pt modelId="{CA700E41-0970-4E38-B10F-CBDADC1D0FBC}" type="pres">
      <dgm:prSet presAssocID="{43EFF4EE-C677-48E1-90AA-9A1D93F26A8C}" presName="ParentText" presStyleLbl="node1" presStyleIdx="2" presStyleCnt="5" custLinFactNeighborX="5600" custLinFactNeighborY="-14400">
        <dgm:presLayoutVars>
          <dgm:chMax val="1"/>
          <dgm:chPref val="1"/>
          <dgm:bulletEnabled val="1"/>
        </dgm:presLayoutVars>
      </dgm:prSet>
      <dgm:spPr/>
      <dgm:t>
        <a:bodyPr/>
        <a:lstStyle/>
        <a:p>
          <a:endParaRPr lang="en-US"/>
        </a:p>
      </dgm:t>
    </dgm:pt>
    <dgm:pt modelId="{33035CF2-7644-4FC6-9E2D-B035C61E79E0}" type="pres">
      <dgm:prSet presAssocID="{43EFF4EE-C677-48E1-90AA-9A1D93F26A8C}" presName="ChildText" presStyleLbl="revTx" presStyleIdx="2" presStyleCnt="4">
        <dgm:presLayoutVars>
          <dgm:chMax val="0"/>
          <dgm:chPref val="0"/>
          <dgm:bulletEnabled val="1"/>
        </dgm:presLayoutVars>
      </dgm:prSet>
      <dgm:spPr>
        <a:xfrm>
          <a:off x="4732446" y="2016523"/>
          <a:ext cx="889890" cy="692214"/>
        </a:xfrm>
        <a:prstGeom prst="rect">
          <a:avLst/>
        </a:prstGeom>
        <a:noFill/>
        <a:ln>
          <a:noFill/>
        </a:ln>
        <a:effectLst/>
      </dgm:spPr>
    </dgm:pt>
    <dgm:pt modelId="{F84ADF8C-B44C-4F3A-810D-3B3AFDDF01DE}" type="pres">
      <dgm:prSet presAssocID="{8148947B-CDB5-4340-B95E-7C4E7839A5C6}" presName="sibTrans" presStyleCnt="0"/>
      <dgm:spPr/>
    </dgm:pt>
    <dgm:pt modelId="{65DC3EB7-D028-40BB-91CB-E3601DDE6CFF}" type="pres">
      <dgm:prSet presAssocID="{34928779-C608-48A2-97E6-13F9409870C8}" presName="composite" presStyleCnt="0"/>
      <dgm:spPr/>
    </dgm:pt>
    <dgm:pt modelId="{B1D22D99-FA39-4770-990A-94719E90FB24}" type="pres">
      <dgm:prSet presAssocID="{34928779-C608-48A2-97E6-13F9409870C8}" presName="bentUpArrow1" presStyleLbl="alignImgPlace1" presStyleIdx="3" presStyleCnt="4" custLinFactX="55541" custLinFactNeighborX="100000" custLinFactNeighborY="1825">
        <dgm:style>
          <a:lnRef idx="2">
            <a:schemeClr val="accent3"/>
          </a:lnRef>
          <a:fillRef idx="1">
            <a:schemeClr val="lt1"/>
          </a:fillRef>
          <a:effectRef idx="0">
            <a:schemeClr val="accent3"/>
          </a:effectRef>
          <a:fontRef idx="minor">
            <a:schemeClr val="dk1"/>
          </a:fontRef>
        </dgm:style>
      </dgm:prSet>
      <dgm:spPr>
        <a:xfrm rot="5400000">
          <a:off x="6002960" y="3715873"/>
          <a:ext cx="726824" cy="827464"/>
        </a:xfrm>
        <a:prstGeom prst="bentUpArrow">
          <a:avLst>
            <a:gd name="adj1" fmla="val 32840"/>
            <a:gd name="adj2" fmla="val 25000"/>
            <a:gd name="adj3" fmla="val 35780"/>
          </a:avLst>
        </a:prstGeom>
        <a:solidFill>
          <a:srgbClr val="FFFFFF"/>
        </a:solidFill>
        <a:ln w="25400" cap="flat" cmpd="sng" algn="ctr">
          <a:solidFill>
            <a:srgbClr val="9C26B0"/>
          </a:solidFill>
          <a:prstDash val="solid"/>
        </a:ln>
        <a:effectLst/>
      </dgm:spPr>
    </dgm:pt>
    <dgm:pt modelId="{ADAE1EA6-D699-4AFF-80AA-BFD70DAD8D00}" type="pres">
      <dgm:prSet presAssocID="{34928779-C608-48A2-97E6-13F9409870C8}" presName="ParentText" presStyleLbl="node1" presStyleIdx="3" presStyleCnt="5" custLinFactNeighborX="51469" custLinFactNeighborY="-6383">
        <dgm:presLayoutVars>
          <dgm:chMax val="1"/>
          <dgm:chPref val="1"/>
          <dgm:bulletEnabled val="1"/>
        </dgm:presLayoutVars>
      </dgm:prSet>
      <dgm:spPr/>
      <dgm:t>
        <a:bodyPr/>
        <a:lstStyle/>
        <a:p>
          <a:endParaRPr lang="en-US"/>
        </a:p>
      </dgm:t>
    </dgm:pt>
    <dgm:pt modelId="{060A3DC8-4702-4A8A-9B07-34E2A01C05DF}" type="pres">
      <dgm:prSet presAssocID="{34928779-C608-48A2-97E6-13F9409870C8}" presName="ChildText" presStyleLbl="revTx" presStyleIdx="3" presStyleCnt="4">
        <dgm:presLayoutVars>
          <dgm:chMax val="0"/>
          <dgm:chPref val="0"/>
          <dgm:bulletEnabled val="1"/>
        </dgm:presLayoutVars>
      </dgm:prSet>
      <dgm:spPr>
        <a:xfrm>
          <a:off x="5746895" y="2978590"/>
          <a:ext cx="889890" cy="692214"/>
        </a:xfrm>
        <a:prstGeom prst="rect">
          <a:avLst/>
        </a:prstGeom>
        <a:noFill/>
        <a:ln>
          <a:noFill/>
        </a:ln>
        <a:effectLst/>
      </dgm:spPr>
    </dgm:pt>
    <dgm:pt modelId="{E869275A-5D77-492A-A8FB-CA46166524F5}" type="pres">
      <dgm:prSet presAssocID="{2946D999-B84D-449F-9B52-E7363F1236AF}" presName="sibTrans" presStyleCnt="0"/>
      <dgm:spPr/>
    </dgm:pt>
    <dgm:pt modelId="{A4431188-7607-4201-932E-37DBEB45E494}" type="pres">
      <dgm:prSet presAssocID="{17358664-CD96-4592-8A5A-E7250545DE1A}" presName="composite" presStyleCnt="0"/>
      <dgm:spPr/>
    </dgm:pt>
    <dgm:pt modelId="{A0D5F006-B244-4C3E-90E0-D7B4C10F20D8}" type="pres">
      <dgm:prSet presAssocID="{17358664-CD96-4592-8A5A-E7250545DE1A}" presName="ParentText" presStyleLbl="node1" presStyleIdx="4" presStyleCnt="5" custLinFactX="8930" custLinFactNeighborX="100000" custLinFactNeighborY="-68">
        <dgm:presLayoutVars>
          <dgm:chMax val="1"/>
          <dgm:chPref val="1"/>
          <dgm:bulletEnabled val="1"/>
        </dgm:presLayoutVars>
      </dgm:prSet>
      <dgm:spPr/>
      <dgm:t>
        <a:bodyPr/>
        <a:lstStyle/>
        <a:p>
          <a:endParaRPr lang="en-US"/>
        </a:p>
      </dgm:t>
    </dgm:pt>
  </dgm:ptLst>
  <dgm:cxnLst>
    <dgm:cxn modelId="{B77084F8-B25C-4338-A7E6-9B304038852C}" type="presOf" srcId="{17358664-CD96-4592-8A5A-E7250545DE1A}" destId="{A0D5F006-B244-4C3E-90E0-D7B4C10F20D8}" srcOrd="0" destOrd="0" presId="urn:microsoft.com/office/officeart/2005/8/layout/StepDownProcess"/>
    <dgm:cxn modelId="{A7111B22-560F-47FE-AF3A-57272A69C644}" srcId="{DDC35FD8-B7AB-449D-9C72-EE1B98BE1DD3}" destId="{17358664-CD96-4592-8A5A-E7250545DE1A}" srcOrd="4" destOrd="0" parTransId="{C7BB9F95-BB2D-4F93-BC08-510CD73D8AD7}" sibTransId="{2A167928-6A41-4AA3-844F-7643461563FC}"/>
    <dgm:cxn modelId="{1B9F7952-1171-4BD2-B868-BC6B4EA3B187}" srcId="{DDC35FD8-B7AB-449D-9C72-EE1B98BE1DD3}" destId="{43EFF4EE-C677-48E1-90AA-9A1D93F26A8C}" srcOrd="2" destOrd="0" parTransId="{0FA0372F-9C5F-49D2-B994-3AB585F5FADF}" sibTransId="{8148947B-CDB5-4340-B95E-7C4E7839A5C6}"/>
    <dgm:cxn modelId="{241ACF8A-E8FF-4803-AEC5-3F91B7E48930}" type="presOf" srcId="{34928779-C608-48A2-97E6-13F9409870C8}" destId="{ADAE1EA6-D699-4AFF-80AA-BFD70DAD8D00}" srcOrd="0" destOrd="0" presId="urn:microsoft.com/office/officeart/2005/8/layout/StepDownProcess"/>
    <dgm:cxn modelId="{B7E1AB6E-7972-4A4C-B763-0A3D091B616B}" type="presOf" srcId="{EB504981-B2EA-4BD4-B490-194026E3123A}" destId="{0B83CFC2-C910-4103-B9DA-BDC2556EFFC0}" srcOrd="0" destOrd="0" presId="urn:microsoft.com/office/officeart/2005/8/layout/StepDownProcess"/>
    <dgm:cxn modelId="{7A7B8656-BFC3-4723-A7C4-5AECA9203650}" type="presOf" srcId="{43EFF4EE-C677-48E1-90AA-9A1D93F26A8C}" destId="{CA700E41-0970-4E38-B10F-CBDADC1D0FBC}" srcOrd="0" destOrd="0" presId="urn:microsoft.com/office/officeart/2005/8/layout/StepDownProcess"/>
    <dgm:cxn modelId="{3F42030B-10A1-4D52-A9DE-47AF4E832631}" srcId="{DDC35FD8-B7AB-449D-9C72-EE1B98BE1DD3}" destId="{3CFFA0EA-BE1E-4A97-9CEC-961913A37FF4}" srcOrd="0" destOrd="0" parTransId="{BB809DCB-067D-44A9-8156-B3747944E64F}" sibTransId="{593EED83-6ECE-42F6-B174-6E205827950A}"/>
    <dgm:cxn modelId="{4E5E392C-8230-4BBE-B0C8-E9232916E905}" srcId="{DDC35FD8-B7AB-449D-9C72-EE1B98BE1DD3}" destId="{34928779-C608-48A2-97E6-13F9409870C8}" srcOrd="3" destOrd="0" parTransId="{E6BD23B8-8BE4-46EF-A0D4-DDEFD8295F8D}" sibTransId="{2946D999-B84D-449F-9B52-E7363F1236AF}"/>
    <dgm:cxn modelId="{08C6DCD7-5FEA-4389-8590-FE8595B271B4}" srcId="{DDC35FD8-B7AB-449D-9C72-EE1B98BE1DD3}" destId="{EB504981-B2EA-4BD4-B490-194026E3123A}" srcOrd="1" destOrd="0" parTransId="{983DC742-8233-4296-93C3-B2F71AD191D2}" sibTransId="{7EBABCEB-B681-44BE-9641-A53C40D14955}"/>
    <dgm:cxn modelId="{26A861CF-383A-453E-ADFA-F494E5402ABC}" type="presOf" srcId="{DDC35FD8-B7AB-449D-9C72-EE1B98BE1DD3}" destId="{62F8FCFC-794A-4086-BA5F-661C17F8E888}" srcOrd="0" destOrd="0" presId="urn:microsoft.com/office/officeart/2005/8/layout/StepDownProcess"/>
    <dgm:cxn modelId="{28C2BA28-AC3C-459E-B941-A8C2B8461173}" type="presOf" srcId="{3CFFA0EA-BE1E-4A97-9CEC-961913A37FF4}" destId="{C2BE5D96-AF1E-44DB-AE03-58B5DC3C7BC6}" srcOrd="0" destOrd="0" presId="urn:microsoft.com/office/officeart/2005/8/layout/StepDownProcess"/>
    <dgm:cxn modelId="{FB3B76AE-8662-4804-B3E1-0B3FEDE341EA}" type="presParOf" srcId="{62F8FCFC-794A-4086-BA5F-661C17F8E888}" destId="{50272FDC-C5D6-4379-B048-9CBECE534924}" srcOrd="0" destOrd="0" presId="urn:microsoft.com/office/officeart/2005/8/layout/StepDownProcess"/>
    <dgm:cxn modelId="{E9E1A431-A910-4BF6-A623-4126311B29A2}" type="presParOf" srcId="{50272FDC-C5D6-4379-B048-9CBECE534924}" destId="{3429DCA6-9E30-48BE-AE28-9A3F3FAFDD25}" srcOrd="0" destOrd="0" presId="urn:microsoft.com/office/officeart/2005/8/layout/StepDownProcess"/>
    <dgm:cxn modelId="{4C663264-8DA3-40CE-9474-807ACC61D1AB}" type="presParOf" srcId="{50272FDC-C5D6-4379-B048-9CBECE534924}" destId="{C2BE5D96-AF1E-44DB-AE03-58B5DC3C7BC6}" srcOrd="1" destOrd="0" presId="urn:microsoft.com/office/officeart/2005/8/layout/StepDownProcess"/>
    <dgm:cxn modelId="{9B850F5D-A498-4837-9563-BE7B4562A3B4}" type="presParOf" srcId="{50272FDC-C5D6-4379-B048-9CBECE534924}" destId="{494BEB4C-2176-4E3A-ACB3-0574509F8A71}" srcOrd="2" destOrd="0" presId="urn:microsoft.com/office/officeart/2005/8/layout/StepDownProcess"/>
    <dgm:cxn modelId="{A1466954-193D-4EFA-A657-578BED2CD61C}" type="presParOf" srcId="{62F8FCFC-794A-4086-BA5F-661C17F8E888}" destId="{608DCE15-8289-4BC3-B52E-9EE30BBA8EEB}" srcOrd="1" destOrd="0" presId="urn:microsoft.com/office/officeart/2005/8/layout/StepDownProcess"/>
    <dgm:cxn modelId="{56951902-CCD0-47F9-A0FE-C0B06CAF08BD}" type="presParOf" srcId="{62F8FCFC-794A-4086-BA5F-661C17F8E888}" destId="{5B5BE71E-9D53-43C0-A518-8114BE410DD6}" srcOrd="2" destOrd="0" presId="urn:microsoft.com/office/officeart/2005/8/layout/StepDownProcess"/>
    <dgm:cxn modelId="{B169FD9F-9AE6-4B65-9A5E-DCAFF851222B}" type="presParOf" srcId="{5B5BE71E-9D53-43C0-A518-8114BE410DD6}" destId="{1E16E17B-7ED5-4B0F-8AF9-E2528827ED51}" srcOrd="0" destOrd="0" presId="urn:microsoft.com/office/officeart/2005/8/layout/StepDownProcess"/>
    <dgm:cxn modelId="{C7CF44F2-D6DB-456A-8494-382067BFECE7}" type="presParOf" srcId="{5B5BE71E-9D53-43C0-A518-8114BE410DD6}" destId="{0B83CFC2-C910-4103-B9DA-BDC2556EFFC0}" srcOrd="1" destOrd="0" presId="urn:microsoft.com/office/officeart/2005/8/layout/StepDownProcess"/>
    <dgm:cxn modelId="{9E68781E-0A82-4DDD-8298-98B127DC13E7}" type="presParOf" srcId="{5B5BE71E-9D53-43C0-A518-8114BE410DD6}" destId="{C979B48D-9843-42FD-BAAF-CD2C88B86139}" srcOrd="2" destOrd="0" presId="urn:microsoft.com/office/officeart/2005/8/layout/StepDownProcess"/>
    <dgm:cxn modelId="{FD1A4EF7-17A0-4719-89F7-125E49AF6425}" type="presParOf" srcId="{62F8FCFC-794A-4086-BA5F-661C17F8E888}" destId="{12BB800B-3E0F-474E-A0EA-8A7D63885231}" srcOrd="3" destOrd="0" presId="urn:microsoft.com/office/officeart/2005/8/layout/StepDownProcess"/>
    <dgm:cxn modelId="{C7DF4971-AC2E-4B14-860F-326EA0A53834}" type="presParOf" srcId="{62F8FCFC-794A-4086-BA5F-661C17F8E888}" destId="{D0CF9741-CE8D-4116-883A-7E76B47DD935}" srcOrd="4" destOrd="0" presId="urn:microsoft.com/office/officeart/2005/8/layout/StepDownProcess"/>
    <dgm:cxn modelId="{F9936452-3C7B-47F0-A9D4-4D4034A3263F}" type="presParOf" srcId="{D0CF9741-CE8D-4116-883A-7E76B47DD935}" destId="{C8743D30-BC42-465E-BCCB-E24212C3138B}" srcOrd="0" destOrd="0" presId="urn:microsoft.com/office/officeart/2005/8/layout/StepDownProcess"/>
    <dgm:cxn modelId="{D6FBD2EA-AFEC-4F6A-AD5A-236A1B7C402F}" type="presParOf" srcId="{D0CF9741-CE8D-4116-883A-7E76B47DD935}" destId="{CA700E41-0970-4E38-B10F-CBDADC1D0FBC}" srcOrd="1" destOrd="0" presId="urn:microsoft.com/office/officeart/2005/8/layout/StepDownProcess"/>
    <dgm:cxn modelId="{85A2AE97-686E-4C7A-BE8D-EA68445FC4AA}" type="presParOf" srcId="{D0CF9741-CE8D-4116-883A-7E76B47DD935}" destId="{33035CF2-7644-4FC6-9E2D-B035C61E79E0}" srcOrd="2" destOrd="0" presId="urn:microsoft.com/office/officeart/2005/8/layout/StepDownProcess"/>
    <dgm:cxn modelId="{A9298191-D96D-4654-B244-DD863DFF5DE2}" type="presParOf" srcId="{62F8FCFC-794A-4086-BA5F-661C17F8E888}" destId="{F84ADF8C-B44C-4F3A-810D-3B3AFDDF01DE}" srcOrd="5" destOrd="0" presId="urn:microsoft.com/office/officeart/2005/8/layout/StepDownProcess"/>
    <dgm:cxn modelId="{2227C102-3C83-4D23-B53C-3A1961787F67}" type="presParOf" srcId="{62F8FCFC-794A-4086-BA5F-661C17F8E888}" destId="{65DC3EB7-D028-40BB-91CB-E3601DDE6CFF}" srcOrd="6" destOrd="0" presId="urn:microsoft.com/office/officeart/2005/8/layout/StepDownProcess"/>
    <dgm:cxn modelId="{129AD678-F301-4B83-82E0-535387410175}" type="presParOf" srcId="{65DC3EB7-D028-40BB-91CB-E3601DDE6CFF}" destId="{B1D22D99-FA39-4770-990A-94719E90FB24}" srcOrd="0" destOrd="0" presId="urn:microsoft.com/office/officeart/2005/8/layout/StepDownProcess"/>
    <dgm:cxn modelId="{5D7D71AE-E141-4F9F-85E7-873976E94E98}" type="presParOf" srcId="{65DC3EB7-D028-40BB-91CB-E3601DDE6CFF}" destId="{ADAE1EA6-D699-4AFF-80AA-BFD70DAD8D00}" srcOrd="1" destOrd="0" presId="urn:microsoft.com/office/officeart/2005/8/layout/StepDownProcess"/>
    <dgm:cxn modelId="{62C57312-D741-49A7-B986-70249644C71F}" type="presParOf" srcId="{65DC3EB7-D028-40BB-91CB-E3601DDE6CFF}" destId="{060A3DC8-4702-4A8A-9B07-34E2A01C05DF}" srcOrd="2" destOrd="0" presId="urn:microsoft.com/office/officeart/2005/8/layout/StepDownProcess"/>
    <dgm:cxn modelId="{C38DF3BA-5547-4E1D-BDF2-78373EE49723}" type="presParOf" srcId="{62F8FCFC-794A-4086-BA5F-661C17F8E888}" destId="{E869275A-5D77-492A-A8FB-CA46166524F5}" srcOrd="7" destOrd="0" presId="urn:microsoft.com/office/officeart/2005/8/layout/StepDownProcess"/>
    <dgm:cxn modelId="{7B897C9A-D54A-48DB-A89F-569C79D5D7AF}" type="presParOf" srcId="{62F8FCFC-794A-4086-BA5F-661C17F8E888}" destId="{A4431188-7607-4201-932E-37DBEB45E494}" srcOrd="8" destOrd="0" presId="urn:microsoft.com/office/officeart/2005/8/layout/StepDownProcess"/>
    <dgm:cxn modelId="{04010FF1-BF51-499F-B4D0-901557989E91}" type="presParOf" srcId="{A4431188-7607-4201-932E-37DBEB45E494}" destId="{A0D5F006-B244-4C3E-90E0-D7B4C10F20D8}"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29DCA6-9E30-48BE-AE28-9A3F3FAFDD25}">
      <dsp:nvSpPr>
        <dsp:cNvPr id="0" name=""/>
        <dsp:cNvSpPr/>
      </dsp:nvSpPr>
      <dsp:spPr>
        <a:xfrm rot="5400000">
          <a:off x="2138093" y="858415"/>
          <a:ext cx="679890" cy="851274"/>
        </a:xfrm>
        <a:prstGeom prst="bentUpArrow">
          <a:avLst>
            <a:gd name="adj1" fmla="val 32840"/>
            <a:gd name="adj2" fmla="val 25000"/>
            <a:gd name="adj3" fmla="val 35780"/>
          </a:avLst>
        </a:prstGeom>
        <a:solidFill>
          <a:srgbClr val="FFFFFF"/>
        </a:solidFill>
        <a:ln w="25400" cap="flat" cmpd="sng" algn="ctr">
          <a:solidFill>
            <a:srgbClr val="01AFD1"/>
          </a:solidFill>
          <a:prstDash val="solid"/>
        </a:ln>
        <a:effectLst/>
      </dsp:spPr>
      <dsp:style>
        <a:lnRef idx="2">
          <a:schemeClr val="accent5"/>
        </a:lnRef>
        <a:fillRef idx="1">
          <a:schemeClr val="lt1"/>
        </a:fillRef>
        <a:effectRef idx="0">
          <a:schemeClr val="accent5"/>
        </a:effectRef>
        <a:fontRef idx="minor">
          <a:schemeClr val="dk1"/>
        </a:fontRef>
      </dsp:style>
    </dsp:sp>
    <dsp:sp modelId="{C2BE5D96-AF1E-44DB-AE03-58B5DC3C7BC6}">
      <dsp:nvSpPr>
        <dsp:cNvPr id="0" name=""/>
        <dsp:cNvSpPr/>
      </dsp:nvSpPr>
      <dsp:spPr>
        <a:xfrm>
          <a:off x="1326875" y="60228"/>
          <a:ext cx="1205459" cy="843782"/>
        </a:xfrm>
        <a:prstGeom prst="roundRect">
          <a:avLst>
            <a:gd name="adj" fmla="val 16670"/>
          </a:avLst>
        </a:prstGeom>
        <a:solidFill>
          <a:srgbClr val="01AFD1">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solidFill>
                <a:srgbClr val="424242"/>
              </a:solidFill>
              <a:latin typeface="Times New Roman" panose="02020603050405020304" pitchFamily="18" charset="0"/>
              <a:ea typeface="+mn-ea"/>
              <a:cs typeface="Times New Roman" panose="02020603050405020304" pitchFamily="18" charset="0"/>
            </a:rPr>
            <a:t>Web scrapping and </a:t>
          </a:r>
        </a:p>
        <a:p>
          <a:pPr lvl="0" algn="ctr" defTabSz="622300">
            <a:lnSpc>
              <a:spcPct val="90000"/>
            </a:lnSpc>
            <a:spcBef>
              <a:spcPct val="0"/>
            </a:spcBef>
            <a:spcAft>
              <a:spcPct val="35000"/>
            </a:spcAft>
          </a:pPr>
          <a:r>
            <a:rPr lang="en-US" sz="1400" kern="1200" dirty="0">
              <a:solidFill>
                <a:srgbClr val="424242"/>
              </a:solidFill>
              <a:latin typeface="Times New Roman" panose="02020603050405020304" pitchFamily="18" charset="0"/>
              <a:ea typeface="+mn-ea"/>
              <a:cs typeface="Times New Roman" panose="02020603050405020304" pitchFamily="18" charset="0"/>
            </a:rPr>
            <a:t>Data Collection</a:t>
          </a:r>
        </a:p>
      </dsp:txBody>
      <dsp:txXfrm>
        <a:off x="1368072" y="101425"/>
        <a:ext cx="1123065" cy="761388"/>
      </dsp:txXfrm>
    </dsp:sp>
    <dsp:sp modelId="{494BEB4C-2176-4E3A-ACB3-0574509F8A71}">
      <dsp:nvSpPr>
        <dsp:cNvPr id="0" name=""/>
        <dsp:cNvSpPr/>
      </dsp:nvSpPr>
      <dsp:spPr>
        <a:xfrm>
          <a:off x="3675750" y="109119"/>
          <a:ext cx="876736" cy="681982"/>
        </a:xfrm>
        <a:prstGeom prst="rect">
          <a:avLst/>
        </a:prstGeom>
        <a:noFill/>
        <a:ln>
          <a:noFill/>
        </a:ln>
        <a:effectLst/>
      </dsp:spPr>
      <dsp:style>
        <a:lnRef idx="0">
          <a:scrgbClr r="0" g="0" b="0"/>
        </a:lnRef>
        <a:fillRef idx="0">
          <a:scrgbClr r="0" g="0" b="0"/>
        </a:fillRef>
        <a:effectRef idx="0">
          <a:scrgbClr r="0" g="0" b="0"/>
        </a:effectRef>
        <a:fontRef idx="minor"/>
      </dsp:style>
    </dsp:sp>
    <dsp:sp modelId="{1E16E17B-7ED5-4B0F-8AF9-E2528827ED51}">
      <dsp:nvSpPr>
        <dsp:cNvPr id="0" name=""/>
        <dsp:cNvSpPr/>
      </dsp:nvSpPr>
      <dsp:spPr>
        <a:xfrm rot="5400000">
          <a:off x="3714042" y="1725183"/>
          <a:ext cx="716081" cy="815233"/>
        </a:xfrm>
        <a:prstGeom prst="bentUpArrow">
          <a:avLst>
            <a:gd name="adj1" fmla="val 32840"/>
            <a:gd name="adj2" fmla="val 25000"/>
            <a:gd name="adj3" fmla="val 35780"/>
          </a:avLst>
        </a:prstGeom>
        <a:solidFill>
          <a:srgbClr val="FFFFFF"/>
        </a:solidFill>
        <a:ln w="25400" cap="flat" cmpd="sng" algn="ctr">
          <a:solidFill>
            <a:srgbClr val="607D8B"/>
          </a:solidFill>
          <a:prstDash val="solid"/>
        </a:ln>
        <a:effectLst/>
      </dsp:spPr>
      <dsp:style>
        <a:lnRef idx="2">
          <a:schemeClr val="accent1"/>
        </a:lnRef>
        <a:fillRef idx="1">
          <a:schemeClr val="lt1"/>
        </a:fillRef>
        <a:effectRef idx="0">
          <a:schemeClr val="accent1"/>
        </a:effectRef>
        <a:fontRef idx="minor">
          <a:schemeClr val="dk1"/>
        </a:fontRef>
      </dsp:style>
    </dsp:sp>
    <dsp:sp modelId="{0B83CFC2-C910-4103-B9DA-BDC2556EFFC0}">
      <dsp:nvSpPr>
        <dsp:cNvPr id="0" name=""/>
        <dsp:cNvSpPr/>
      </dsp:nvSpPr>
      <dsp:spPr>
        <a:xfrm>
          <a:off x="2929747" y="904394"/>
          <a:ext cx="1205459" cy="843782"/>
        </a:xfrm>
        <a:prstGeom prst="roundRect">
          <a:avLst>
            <a:gd name="adj" fmla="val 16670"/>
          </a:avLst>
        </a:prstGeom>
        <a:solidFill>
          <a:srgbClr val="01AFD1">
            <a:hueOff val="-2016657"/>
            <a:satOff val="-1260"/>
            <a:lumOff val="3236"/>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solidFill>
                <a:srgbClr val="424242"/>
              </a:solidFill>
              <a:latin typeface="Times New Roman" panose="02020603050405020304" pitchFamily="18" charset="0"/>
              <a:ea typeface="+mn-ea"/>
              <a:cs typeface="Times New Roman" panose="02020603050405020304" pitchFamily="18" charset="0"/>
            </a:rPr>
            <a:t>Exploratory Data Analysis</a:t>
          </a:r>
        </a:p>
      </dsp:txBody>
      <dsp:txXfrm>
        <a:off x="2970944" y="945591"/>
        <a:ext cx="1123065" cy="761388"/>
      </dsp:txXfrm>
    </dsp:sp>
    <dsp:sp modelId="{C979B48D-9843-42FD-BAAF-CD2C88B86139}">
      <dsp:nvSpPr>
        <dsp:cNvPr id="0" name=""/>
        <dsp:cNvSpPr/>
      </dsp:nvSpPr>
      <dsp:spPr>
        <a:xfrm>
          <a:off x="4675204" y="1038870"/>
          <a:ext cx="876736" cy="681982"/>
        </a:xfrm>
        <a:prstGeom prst="rect">
          <a:avLst/>
        </a:prstGeom>
        <a:noFill/>
        <a:ln>
          <a:noFill/>
        </a:ln>
        <a:effectLst/>
      </dsp:spPr>
      <dsp:style>
        <a:lnRef idx="0">
          <a:scrgbClr r="0" g="0" b="0"/>
        </a:lnRef>
        <a:fillRef idx="0">
          <a:scrgbClr r="0" g="0" b="0"/>
        </a:fillRef>
        <a:effectRef idx="0">
          <a:scrgbClr r="0" g="0" b="0"/>
        </a:effectRef>
        <a:fontRef idx="minor"/>
      </dsp:style>
    </dsp:sp>
    <dsp:sp modelId="{C8743D30-BC42-465E-BCCB-E24212C3138B}">
      <dsp:nvSpPr>
        <dsp:cNvPr id="0" name=""/>
        <dsp:cNvSpPr/>
      </dsp:nvSpPr>
      <dsp:spPr>
        <a:xfrm rot="5400000">
          <a:off x="5251926" y="2646463"/>
          <a:ext cx="716081" cy="815233"/>
        </a:xfrm>
        <a:prstGeom prst="bentUpArrow">
          <a:avLst>
            <a:gd name="adj1" fmla="val 32840"/>
            <a:gd name="adj2" fmla="val 25000"/>
            <a:gd name="adj3" fmla="val 35780"/>
          </a:avLst>
        </a:prstGeom>
        <a:solidFill>
          <a:srgbClr val="FFFFFF"/>
        </a:solidFill>
        <a:ln w="25400" cap="flat" cmpd="sng" algn="ctr">
          <a:solidFill>
            <a:srgbClr val="673AB7"/>
          </a:solidFill>
          <a:prstDash val="solid"/>
        </a:ln>
        <a:effectLst/>
      </dsp:spPr>
      <dsp:style>
        <a:lnRef idx="2">
          <a:schemeClr val="accent2"/>
        </a:lnRef>
        <a:fillRef idx="1">
          <a:schemeClr val="lt1"/>
        </a:fillRef>
        <a:effectRef idx="0">
          <a:schemeClr val="accent2"/>
        </a:effectRef>
        <a:fontRef idx="minor">
          <a:schemeClr val="dk1"/>
        </a:fontRef>
      </dsp:style>
    </dsp:sp>
    <dsp:sp modelId="{CA700E41-0970-4E38-B10F-CBDADC1D0FBC}">
      <dsp:nvSpPr>
        <dsp:cNvPr id="0" name=""/>
        <dsp:cNvSpPr/>
      </dsp:nvSpPr>
      <dsp:spPr>
        <a:xfrm>
          <a:off x="4536704" y="1784738"/>
          <a:ext cx="1205459" cy="843782"/>
        </a:xfrm>
        <a:prstGeom prst="roundRect">
          <a:avLst>
            <a:gd name="adj" fmla="val 16670"/>
          </a:avLst>
        </a:prstGeom>
        <a:solidFill>
          <a:srgbClr val="01AFD1">
            <a:hueOff val="-4033314"/>
            <a:satOff val="-2520"/>
            <a:lumOff val="6471"/>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solidFill>
                <a:srgbClr val="424242"/>
              </a:solidFill>
              <a:latin typeface="Arial"/>
              <a:ea typeface="+mn-ea"/>
              <a:cs typeface="+mn-cs"/>
            </a:rPr>
            <a:t>Data Preprocessing </a:t>
          </a:r>
        </a:p>
      </dsp:txBody>
      <dsp:txXfrm>
        <a:off x="4577901" y="1825935"/>
        <a:ext cx="1123065" cy="761388"/>
      </dsp:txXfrm>
    </dsp:sp>
    <dsp:sp modelId="{33035CF2-7644-4FC6-9E2D-B035C61E79E0}">
      <dsp:nvSpPr>
        <dsp:cNvPr id="0" name=""/>
        <dsp:cNvSpPr/>
      </dsp:nvSpPr>
      <dsp:spPr>
        <a:xfrm>
          <a:off x="5674658" y="1986716"/>
          <a:ext cx="876736" cy="681982"/>
        </a:xfrm>
        <a:prstGeom prst="rect">
          <a:avLst/>
        </a:prstGeom>
        <a:noFill/>
        <a:ln>
          <a:noFill/>
        </a:ln>
        <a:effectLst/>
      </dsp:spPr>
      <dsp:style>
        <a:lnRef idx="0">
          <a:scrgbClr r="0" g="0" b="0"/>
        </a:lnRef>
        <a:fillRef idx="0">
          <a:scrgbClr r="0" g="0" b="0"/>
        </a:fillRef>
        <a:effectRef idx="0">
          <a:scrgbClr r="0" g="0" b="0"/>
        </a:effectRef>
        <a:fontRef idx="minor"/>
      </dsp:style>
    </dsp:sp>
    <dsp:sp modelId="{B1D22D99-FA39-4770-990A-94719E90FB24}">
      <dsp:nvSpPr>
        <dsp:cNvPr id="0" name=""/>
        <dsp:cNvSpPr/>
      </dsp:nvSpPr>
      <dsp:spPr>
        <a:xfrm rot="5400000">
          <a:off x="6926393" y="3660948"/>
          <a:ext cx="716081" cy="815233"/>
        </a:xfrm>
        <a:prstGeom prst="bentUpArrow">
          <a:avLst>
            <a:gd name="adj1" fmla="val 32840"/>
            <a:gd name="adj2" fmla="val 25000"/>
            <a:gd name="adj3" fmla="val 35780"/>
          </a:avLst>
        </a:prstGeom>
        <a:solidFill>
          <a:srgbClr val="FFFFFF"/>
        </a:solidFill>
        <a:ln w="25400" cap="flat" cmpd="sng" algn="ctr">
          <a:solidFill>
            <a:srgbClr val="9C26B0"/>
          </a:solidFill>
          <a:prstDash val="solid"/>
        </a:ln>
        <a:effectLst/>
      </dsp:spPr>
      <dsp:style>
        <a:lnRef idx="2">
          <a:schemeClr val="accent3"/>
        </a:lnRef>
        <a:fillRef idx="1">
          <a:schemeClr val="lt1"/>
        </a:fillRef>
        <a:effectRef idx="0">
          <a:schemeClr val="accent3"/>
        </a:effectRef>
        <a:fontRef idx="minor">
          <a:schemeClr val="dk1"/>
        </a:fontRef>
      </dsp:style>
    </dsp:sp>
    <dsp:sp modelId="{ADAE1EA6-D699-4AFF-80AA-BFD70DAD8D00}">
      <dsp:nvSpPr>
        <dsp:cNvPr id="0" name=""/>
        <dsp:cNvSpPr/>
      </dsp:nvSpPr>
      <dsp:spPr>
        <a:xfrm>
          <a:off x="6089091" y="2800230"/>
          <a:ext cx="1205459" cy="843782"/>
        </a:xfrm>
        <a:prstGeom prst="roundRect">
          <a:avLst>
            <a:gd name="adj" fmla="val 16670"/>
          </a:avLst>
        </a:prstGeom>
        <a:solidFill>
          <a:srgbClr val="01AFD1">
            <a:hueOff val="-6049970"/>
            <a:satOff val="-3781"/>
            <a:lumOff val="9707"/>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solidFill>
                <a:srgbClr val="424242"/>
              </a:solidFill>
              <a:latin typeface="Arial"/>
              <a:ea typeface="+mn-ea"/>
              <a:cs typeface="+mn-cs"/>
            </a:rPr>
            <a:t>Model Selection </a:t>
          </a:r>
        </a:p>
      </dsp:txBody>
      <dsp:txXfrm>
        <a:off x="6130288" y="2841427"/>
        <a:ext cx="1123065" cy="761388"/>
      </dsp:txXfrm>
    </dsp:sp>
    <dsp:sp modelId="{060A3DC8-4702-4A8A-9B07-34E2A01C05DF}">
      <dsp:nvSpPr>
        <dsp:cNvPr id="0" name=""/>
        <dsp:cNvSpPr/>
      </dsp:nvSpPr>
      <dsp:spPr>
        <a:xfrm>
          <a:off x="6674113" y="2934563"/>
          <a:ext cx="876736" cy="681982"/>
        </a:xfrm>
        <a:prstGeom prst="rect">
          <a:avLst/>
        </a:prstGeom>
        <a:noFill/>
        <a:ln>
          <a:noFill/>
        </a:ln>
        <a:effectLst/>
      </dsp:spPr>
      <dsp:style>
        <a:lnRef idx="0">
          <a:scrgbClr r="0" g="0" b="0"/>
        </a:lnRef>
        <a:fillRef idx="0">
          <a:scrgbClr r="0" g="0" b="0"/>
        </a:fillRef>
        <a:effectRef idx="0">
          <a:scrgbClr r="0" g="0" b="0"/>
        </a:effectRef>
        <a:fontRef idx="minor"/>
      </dsp:style>
    </dsp:sp>
    <dsp:sp modelId="{A0D5F006-B244-4C3E-90E0-D7B4C10F20D8}">
      <dsp:nvSpPr>
        <dsp:cNvPr id="0" name=""/>
        <dsp:cNvSpPr/>
      </dsp:nvSpPr>
      <dsp:spPr>
        <a:xfrm>
          <a:off x="7781214" y="3801362"/>
          <a:ext cx="1205459" cy="843782"/>
        </a:xfrm>
        <a:prstGeom prst="roundRect">
          <a:avLst>
            <a:gd name="adj" fmla="val 16670"/>
          </a:avLst>
        </a:prstGeom>
        <a:solidFill>
          <a:srgbClr val="01AFD1">
            <a:hueOff val="-8066627"/>
            <a:satOff val="-5041"/>
            <a:lumOff val="12943"/>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solidFill>
                <a:srgbClr val="424242"/>
              </a:solidFill>
              <a:latin typeface="Arial"/>
              <a:ea typeface="+mn-ea"/>
              <a:cs typeface="+mn-cs"/>
            </a:rPr>
            <a:t>Deployment</a:t>
          </a:r>
        </a:p>
      </dsp:txBody>
      <dsp:txXfrm>
        <a:off x="7822411" y="3842559"/>
        <a:ext cx="1123065" cy="76138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8/8/2021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8/8/2021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MEDICINE REVIEW AND ITS SIDE EFFECT ANLAYSIS</a:t>
            </a:r>
            <a:r>
              <a:rPr lang="en-US" dirty="0"/>
              <a:t/>
            </a:r>
            <a:br>
              <a:rPr lang="en-US" dirty="0"/>
            </a:br>
            <a:r>
              <a:rPr lang="en-US" dirty="0"/>
              <a:t>                                         </a:t>
            </a:r>
            <a:r>
              <a:rPr lang="en-US" sz="3200" b="1" dirty="0"/>
              <a:t>Mentor: Sri Vinod</a:t>
            </a:r>
            <a:endParaRPr lang="en-IN" b="1" dirty="0"/>
          </a:p>
        </p:txBody>
      </p:sp>
      <p:sp>
        <p:nvSpPr>
          <p:cNvPr id="3" name="Content Placeholder 2"/>
          <p:cNvSpPr>
            <a:spLocks noGrp="1"/>
          </p:cNvSpPr>
          <p:nvPr>
            <p:ph idx="1"/>
          </p:nvPr>
        </p:nvSpPr>
        <p:spPr/>
        <p:txBody>
          <a:bodyPr/>
          <a:lstStyle/>
          <a:p>
            <a:r>
              <a:rPr lang="en-US" b="1" dirty="0"/>
              <a:t>TEAM MEMBER: </a:t>
            </a:r>
          </a:p>
          <a:p>
            <a:pPr marL="0" indent="0">
              <a:buNone/>
            </a:pPr>
            <a:r>
              <a:rPr lang="en-US" sz="2000" b="1" dirty="0">
                <a:solidFill>
                  <a:schemeClr val="tx1"/>
                </a:solidFill>
              </a:rPr>
              <a:t>1.SAGAR </a:t>
            </a:r>
            <a:endParaRPr lang="en-IN" sz="2000" b="1" dirty="0">
              <a:solidFill>
                <a:schemeClr val="tx1"/>
              </a:solidFill>
            </a:endParaRPr>
          </a:p>
          <a:p>
            <a:pPr marL="0" indent="0">
              <a:buNone/>
            </a:pPr>
            <a:r>
              <a:rPr lang="en-US" sz="2000" b="1" dirty="0">
                <a:solidFill>
                  <a:schemeClr val="tx1"/>
                </a:solidFill>
              </a:rPr>
              <a:t>2.MANJUNATH</a:t>
            </a:r>
          </a:p>
          <a:p>
            <a:pPr marL="0" indent="0">
              <a:buNone/>
            </a:pPr>
            <a:r>
              <a:rPr lang="en-US" sz="2000" b="1" dirty="0" smtClean="0">
                <a:solidFill>
                  <a:schemeClr val="tx1"/>
                </a:solidFill>
              </a:rPr>
              <a:t>3.DINESH RAWAT</a:t>
            </a:r>
            <a:endParaRPr lang="en-US" sz="2000" b="1" dirty="0">
              <a:solidFill>
                <a:schemeClr val="tx1"/>
              </a:solidFill>
            </a:endParaRPr>
          </a:p>
          <a:p>
            <a:pPr marL="0" indent="0">
              <a:buNone/>
            </a:pPr>
            <a:r>
              <a:rPr lang="en-US" sz="2000" b="1" dirty="0">
                <a:solidFill>
                  <a:schemeClr val="tx1"/>
                </a:solidFill>
              </a:rPr>
              <a:t>4.BASAVAKIRAN</a:t>
            </a:r>
          </a:p>
          <a:p>
            <a:pPr marL="0" indent="0">
              <a:buNone/>
            </a:pPr>
            <a:r>
              <a:rPr lang="en-US" sz="2000" b="1" dirty="0">
                <a:solidFill>
                  <a:schemeClr val="tx1"/>
                </a:solidFill>
              </a:rPr>
              <a:t>5.PRAVEEN</a:t>
            </a:r>
          </a:p>
          <a:p>
            <a:pPr marL="0" indent="0">
              <a:buNone/>
            </a:pPr>
            <a:r>
              <a:rPr lang="en-US" sz="2000" b="1" dirty="0">
                <a:solidFill>
                  <a:schemeClr val="tx1"/>
                </a:solidFill>
              </a:rPr>
              <a:t>6.PRATEK</a:t>
            </a:r>
          </a:p>
        </p:txBody>
      </p:sp>
    </p:spTree>
    <p:extLst>
      <p:ext uri="{BB962C8B-B14F-4D97-AF65-F5344CB8AC3E}">
        <p14:creationId xmlns:p14="http://schemas.microsoft.com/office/powerpoint/2010/main" val="93777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478" y="632388"/>
            <a:ext cx="10981344" cy="5657315"/>
          </a:xfrm>
          <a:prstGeom prst="rect">
            <a:avLst/>
          </a:prstGeom>
        </p:spPr>
      </p:pic>
    </p:spTree>
    <p:extLst>
      <p:ext uri="{BB962C8B-B14F-4D97-AF65-F5344CB8AC3E}">
        <p14:creationId xmlns:p14="http://schemas.microsoft.com/office/powerpoint/2010/main" val="4033124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083" y="589838"/>
            <a:ext cx="11035468" cy="1508105"/>
          </a:xfrm>
          <a:prstGeom prst="rect">
            <a:avLst/>
          </a:prstGeom>
        </p:spPr>
        <p:txBody>
          <a:bodyPr wrap="square">
            <a:spAutoFit/>
          </a:bodyPr>
          <a:lstStyle/>
          <a:p>
            <a:r>
              <a:rPr lang="en-US" sz="2800" b="1" dirty="0">
                <a:solidFill>
                  <a:srgbClr val="FF0000"/>
                </a:solidFill>
                <a:latin typeface="Courier New" panose="02070309020205020404" pitchFamily="49" charset="0"/>
              </a:rPr>
              <a:t>Top 50 most occurring conditions for using drugs by the patients</a:t>
            </a: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endParaRPr lang="en-US" b="0" dirty="0">
              <a:solidFill>
                <a:srgbClr val="000000"/>
              </a:solidFill>
              <a:effectLst/>
              <a:latin typeface="Courier New" panose="02070309020205020404" pitchFamily="49" charset="0"/>
            </a:endParaRPr>
          </a:p>
        </p:txBody>
      </p:sp>
      <p:sp>
        <p:nvSpPr>
          <p:cNvPr id="3" name="AutoShape 2" descr="data:image/png;base64,iVBORw0KGgoAAAANSUhEUgAABC4AAAIzCAYAAADPt1jZAAAABHNCSVQICAgIfAhkiAAAAAlwSFlzAAALEgAACxIB0t1+/AAAADh0RVh0U29mdHdhcmUAbWF0cGxvdGxpYiB2ZXJzaW9uMy4yLjIsIGh0dHA6Ly9tYXRwbG90bGliLm9yZy+WH4yJAAAgAElEQVR4nOzde3RU5aH+8YcJ5iKZoCAFA8hNZYiBkISLRFBDWdgUREobDJxixcRTLrpIBU5I+ltopAHKeEFKCdaASCkHzeFmCPV41IDijYtUTEjQ0shNEQoIMySEkNm/P1hsGSIkM0zCBr6ftbIg87772e9MZibDw549TQzDMAQAAAAAAGBBtiu9AAAAAAAAgIuhuAAAAAAAAJZFcQEAAAAAACyL4gIAAAAAAFgWxQUAAAAAALAsigsAAAAAAGBZFBcAAAAAAMCyfC4uJk6cqK5du+rTTz81L/voo480bNgwxcTE6IEHHtD69eu9tjl27JjS09MVFxenPn36aPr06Tp9+rTXnCVLluj+++9XTEyMUlJSVFZW5jW+c+dOpaSkKCYmRvfff7+WLl3q69IBAAAAAMBVxqfiYs2aNTp16pTXZfv379f48eM1ZswYbdmyRdOmTVNmZqY+//xzc86UKVNUUVGhoqIiFRQUqLi4WLNnzzbHCwsLtWDBAs2dO1ebN29W//79lZaWJrfbLUlyu91KS0tT//79tXnzZs2dO1fz58/XW2+9dTnXHQAAAAAAWFzT+k48ePCg5s6dq+XLlysxMdG8fPXq1brzzjuVnJwsSUpMTFRiYqJWrFihmJgY7d+/X5s2bdL69evVvHlzNW/eXJMmTdKkSZOUkZGhkJAQrVixQsnJyerZs6ckacKECVqxYoXeeecdDR8+XG+//bZsNpsmTJggm82mnj17Kjk5WcuXL9fPfvYzn67wsWMn5fEYl5zTsmW4jhxx+5RLHnmBZPU1kkfetZTXEJnkkUde42aSRx55jZfXEJnkkWezNdHNNze76Hi9igvDMJSVlaXx48crMjLSa6ysrEzR0dFel0VHR6uwsNAcDwsLU5cuXczx7t27q7KyUuXl5XI4HCorK9Po0aPPW7RNUVFRKi0t1fDhw1VWVqaoqCjZbDavfeTn59dn+V4udWOcr2XLcJ+zySPPypnkkUde42aSRx55jZtJHnnkNV5eQ2SSR96l1Ku4WL58uQzD0MMPP1xrzO126/bbb/e6LCIiwuttHna73Wv83Pfnz4mIiKg151IZ5+/DF0eOuOs84qJVK7sOH3b5nE0eeVbNJI888ho3kzzyyGvcTPLII6/x8hoikzzybLYmlyw36iwu9u7dq9zcXL3++us/Oh4eHi6Xy3sRJ06cUHh4uDl+YcFwbv75cy7McLlcuuWWW8zxI0eOXHQfAAAAAADg2lTnyTm3bt2q77//XiNGjFDfvn3Vt29fSWfPQ/H000/L4XCouLjYa5uSkhI5HA5JksPhUEVFhXbv3m2OFxcXKzQ0VJ06dTLnnJ/h8Xi0c+dOdevWzRzfuXOnPB7Pj+4DAAAAAABcm+osLpKSkvTOO+9o7dq15pck/eEPf9BTTz2l4cOHa9euXVq5cqWqq6u1ceNGFRUVKSUlRZLUrl079e/fX06nU8ePH9ehQ4c0b948jRgxQiEhIZKklJQU5efna8eOHTp9+rRyc3MlSYMGDZIkDR48WDU1NcrNzdXp06e1Y8cO5efna9SoUQ1yowAAAAAAAGuo860iYWFhCgsLq3V5ixYtzE8Jyc3N1axZs5Sdna02bdpo5syZiomJMec6nU5lZ2crMTFRQUFBSkpK0rRp08zxIUOG6PDhw3ryySd17NgxRUVFKS8vz+utJHl5ecrOztbLL7+sm2++WRMnTlRSUlIgbgMAAAAAAGBR9f441PPt2rXL6/uEhAQVFBRcdH6LFi300ksvXTLz0Ucf1aOPPnrR8aioqIueZwMAAAAAAFyb6nyrCAAAAAAAwJVCcQEAAAAAACyL4gIAAAAAAFgWxQUAAAAAALAsv07OeS2xR4QpNKT2zdCqld3r+1NVZ+Q6UdlYywIAAAAAAKK4UGhIUz04eW2d8wqef0iuRlgPAAAAAAD4AW8VAQAAAAAAlkVxAQAAAAAALIviAgAAAAAAWBbFBQAAAAAAsCyKCwAAAAAAYFkUFwAAAAAAwLIoLgAAAAAAgGVRXAAAAAAAAMuiuAAAAAAAAJZFcQEAAAAAACyL4gIAAAAAAFgWxQUAAAAAALAsigsAAAAAAGBZFBcAAAAAAMCyKC4AAAAAAIBlUVwAAAAAAADLorgAAAAAAACWRXEBAAAAAAAsq87iYsGCBRo0aJDi4+PVt29fpaamqrS01Bzv2rWrevToodjYWPNr165d5rjH49ELL7yghIQExcbGKjU1VQcOHPDax0cffaRhw4YpJiZGDzzwgNavX+81fuzYMaWnpysuLk59+vTR9OnTdfr06cu97gAAAAAAwOLqLC6SkpK0cuVKbdu2TR988IHuuecePf744/J4POacV155Rdu3bze/unbtao7l5eVp3bp1WrZsmTZt2qTIyEiNGzfO3H7//v0aP368xowZoy1btmjatGnKzMzU559/bmZMmTJFFRUVKioqUkFBgYqLizV79uxA3g4AAAAAAMCC6iwuOnXqpObNm/+wgc2mw4cPy+Vy1WsHK1asUFpamjp37qxmzZpp6tSpKi8v17Zt2yRJq1ev1p133qnk5GQFBwcrMTFRiYmJWrFihaSzxcamTZuUkZGh5s2bq3Xr1po0aZJWrVqlqqoqf64zAAAAAAC4SjStz6QNGzZoypQpcrlcatKkicaOHetVZkyePFnV1dWKjIzUqFGjNHLkSEmSy+XSgQMHFB0dbc6NiIhQhw4dVFpaqt69e6usrMxrXJKio6NVWFgoSSorK1NYWJi6dOlijnfv3l2VlZUqLy+Xw+Hw6Qq3bBnu0/zztWplvyLbknf95TVEJnnkkde4meSRR17jZpJHHnmNl9cQmeSRdyn1Ki7uv/9+bd26Vd9//73WrFmjW2+91RxbsmSJYmNjZbPZ9Mknn2jKlCk6c+aMRo8eLbfbLelsWXE+u91ujrndbt1+++1e4xEREV7jdru91vbnxnx15IhbHo9hfu/LDXj4cP2OMrlQq1Z2v7cl7/rLa4hM8sgjr3EzySOPvMbNJI888hovryEyySPPZmtyyYMMfPpUkZtuukmPPPKIsrKy9NVXX0mS+vXrp9DQUAUHB+vee+/Vo48+qjfffFOSFB5+dscXvq3E5XKZY+Hh4bXGT5w44TV+YUFxbv65OQAAAAAA4Nrk88ehejwenTlzRnv27PnxQJtNhnH2iAa73a62bduquLjYHHe5XNq7d6+6desmSXI4HF7jklRSUmK+BcThcKiiokK7d+82x4uLixUaGqpOnTr5unwAAAAAAHAVqbO4WLp0qQ4fPixJOnr0qLKzsxUcHKyePXuqpKREX3zxhU6fPq0zZ87oww8/1KuvvqohQ4aY26ekpGjRokUqLy9XRUWFnE6nOnbsqPj4eEnS8OHDtWvXLq1cuVLV1dXauHGjioqKlJKSIklq166d+vfvL6fTqePHj+vQoUOaN2+eRowYoZCQkIa4TQAAAAAAgEXUeY6LTz75RC+//LJOnjyp8PBwde/eXUuWLNEtt9yiHTt2yOl06uDBgwoKClJkZKTS09M1atQoc/u0tDS5XC6NHj1alZWVio+PV25urmy2s51J+/btlZubq1mzZik7O1tt2rTRzJkzFRMTY2Y4nU5lZ2crMTFRQUFBSkpK0rRp0xrg5gAAAAAAAFZSZ3GxYMGCi44NHDhQAwcOvOT2NptNkydP1uTJky86JyEhQQUFBRcdb9GihV566aW6lgoAAAAAAK4xPp/jAgAAAAAAoLFQXAAAAAAAAMuiuAAAAAAAAJZFcQEAAAAAACyL4gIAAAAAAFgWxQUAAAAAALAsigsAAAAAAGBZFBcAAAAAAMCyKC4AAAAAAIBlUVwAAAAAAADLorgAAAAAAACWRXEBAAAAAAAsi+ICAAAAAABYFsUFAAAAAACwLIoLAAAAAABgWRQXAAAAAADAsiguAAAAAACAZVFcAAAAAAAAy6K4AAAAAAAAlkVxAQAAAAAALIviAgAAAAAAWBbFBQAAAAAAsCyKCwAAAAAAYFkUFwAAAAAAwLLqLC4WLFigQYMGKT4+Xn379lVqaqpKS0vN8Z07dyolJUUxMTG6//77tXTpUq/tT506penTp6tPnz6Ki4tTenq6vv/+e68569at0+DBg9WjRw8NGzZMH3/8sdf4vn37lJqaqtjYWCUkJOjFF1+UYRiXc70BAAAAAMBVoM7iIikpSStXrtS2bdv0wQcf6J577tHjjz8uj8cjt9uttLQ09e/fX5s3b9bcuXM1f/58vfXWW+b2M2fOVHFxsQoKClRUVKSKigplZGSY45999pmysrKUmZmprVu3asyYMRo/fry++eYbSVJNTY3GjRunyMhIbdq0ScuWLVNBQYEWL17cADcHAAAAAACwkjqLi06dOql58+Y/bGCz6fDhw3K5XHr77bdls9k0YcIEhYSEqGfPnkpOTtby5cslnT3aYs2aNZo0aZJat26t5s2bKyMjQxs2bDCLiTfeeEMDBw5UYmKigoODlZycrDvuuEOrVq2SJG3dulV79uzR1KlT1axZM3Xu3FlpaWnmPgAAAAAAwLWraX0mbdiwQVOmTJHL5VKTJk00duxYNW/eXGVlZYqKipLN9kP/ER0drfz8fEnS119/raqqKnXv3t0c79Kli8LCwlRaWqrIyEiVlZVp6NChXvuLjo5WWVmZJKmsrEwdOnRQRESE1/j+/fvldrsVHh7u0xVu2dK3+edr1cp+RbYl7/rLa4hM8sgjr3EzySOPvMbNJI888hovryEyySPvUupVXNx///3aunWrvv/+e61Zs0a33nqrJMntdstu915ARESE3G63OS6p1hy73e415/xS4lxGeXn5JfdxbszX4uLIEbc8nh/Oj+HLDXj4sMunfZ2/D3+3Je/6y2uITPLII69xM8kjj7zGzSSPPPIaL68hMskjz2ZrcsmDDOpVXJxz00036ZFHHlHv3r3VuXNnhYeH68iRI15zTpw4YZYJ5/50uVxq0aKFOcflcnnNcblcl8w4V3KcP35+PgAAAAAAuDb5/HGoHo9HZ86c0Z49e+RwOLRz5055PB5zvKSkRA6HQ5LUsWNHhYSEqLi42BzfvXu3KisrzTkOh8Nr/MIMh8OhPXv2eJUbJSUlateuHcUFAAAAAADXuDqLi6VLl+rw4cOSpKNHjyo7O1vBwcHq2bOnBg8erJqaGuXm5ur06dPasWOH8vPzNWrUKElSaGiohg8frnnz5unQoUM6fvy4nE6n7rvvPrVt21aSNHLkSL333nvauHGjqqurtXLlSn355Zf6xS9+IUnq1auXbrvtNjmdTlVUVKi8vFx5eXnmPgAAAAAAwLWrzreKfPLJJ3r55Zd18uRJhYeHq3v37lqyZIluueUWSVJeXp6ys7P18ssv6+abb9bEiROVlJRkbp+VlaWcnBwNGTJENTU1GjBggLKzs83xuLg45eTkKCcnRwcPHlSHDh2Um5trFhtBQUFauHChnnnmGSUkJCgsLEwjR45UampqoG8LAAAAAABgMXUWFwsWLLjkeFRUlF5//fWLjoeGhmrGjBmaMWPGRecMHTq01ieLnK99+/ZatGhRXUsFAAAAAADXGJ/PcQEAAAAAANBYKC4AAAAAAIBlUVwAAAAAAADLorgAAAAAAACWRXEBAAAAAAAsi+ICAAAAAABYFsUFAAAAAACwLIoLAAAAAABgWRQXAAAAAADAsiguAAAAAACAZVFcAAAAAAAAy6K4AAAAAAAAlkVxAQAAAAAALIviAgAAAAAAWBbFBQAAAAAAsCyKCwAAAAAAYFkUFwAAAAAAwLIoLgAAAAAAgGVRXAAAAAAAAMuiuAAAAAAAAJZFcQEAAAAAACyL4gIAAAAAAFgWxQUAAAAAALCsOosLp9OpIUOGKC4uTv3791dWVpaOHTvmNadr167q0aOHYmNjza9du3aZ4x6PRy+88IISEhIUGxur1NRUHThwwCvjo48+0rBhwxQTE6MHHnhA69ev9xo/duyY0tPTFRcXpz59+mj69Ok6ffr05Vx3AAAAAABgcXUWF0FBQXI6nfr000+1du1aHTx4UJmZmbXmvfLKK9q+fbv51bVrV3MsLy9P69at07Jly7Rp0yZFRkZq3Lhx8ng8kqT9+/dr/PjxGjNmjLZs2aJp06YpMzNTn3/+uZkxZcoUVVRUqKioSAUFBSouLtbs2bMDcRsAAAAAAACLqrO4eOqppxQVFaUbbrhBLVu21JgxY7R582afdrJixQqlpaWpc+fOatasmaZOnary8nJt27ZNkrR69WrdeeedSk5OVnBwsBITE5WYmKgVK1ZIOltsbNq0SRkZGWrevLlat26tSZMmadWqVaqqqvLjagMAAAAAgKtBU183+Pjjj+VwOGpdPnnyZFVXVysyMlKjRo3SyJEjJUkul0sHDhxQdHS0OTciIkIdOnRQaWmpevfurbKyMq9xSYqOjlZhYaEkqaysTGFhYerSpYs53r17d1VWVqq8vPxH13MxLVuG+3R9z9eqlf2KbEve9ZfXEJnkkUde42aSRx55jZtJHnnkNV5eQ2SSR96l+FRcrF+/Xvn5+Vq2bJnX5UuWLFFsbKxsNps++eQTTZkyRWfOnNHo0aPldrslnS0rzme3280xt9ut22+/3Ws8IiLCa9xut9fa/tyYL44cccvjMczvfbkBDx92+bSv8/fh77bkXX95DZFJHnnkNW4meeSR17iZ5JFHXuPlNUQmeeTZbE0ueZBBvT9VpLCwUE8//bRyc3N11113eY3169dPoaGhCg4O1r333qtHH31Ub775piQpPPzszl0u74W6XC5zLDw8vNb4iRMnvMYvLCjOzT83BwAAAAAAXHvqVVzk5+crOztbCxcu1N133113qM0mwzh7VIPdblfbtm1VXFxsjrtcLu3du1fdunWTJDkcDq9xSSopKTHfAuJwOFRRUaHdu3eb48XFxQoNDVWnTp3qcxUAAAAAAMBVqM7iYunSpXruuee0aNEixcfH1xovKSnRF198odOnT+vMmTP68MMP9eqrr2rIkCHmnJSUFC1atEjl5eWqqKiQ0+lUx44dzbzhw4dr165dWrlypaqrq7Vx40YVFRUpJSVFktSuXTv1799fTqdTx48f16FDhzRv3jyNGDFCISEhgbotAAAAAACAxdR5joucnBw1bdpUjzzyiNflhYWFioyM1HfffSen06mDBw8qKChIkZGRSk9P16hRo8y5aWlpcrlcGj16tCorKxUfH6/c3FzZbGd7k/bt2ys3N1ezZs1Sdna22rRpo5kzZyomJsbMcDqdys7OVmJiooKCgpSUlKRp06YF6nYAAAAAAAAWVGdxsWvXrkuODxw4UAMHDrzkHJvNpsmTJ2vy5MkXnZOQkKCCgoKLjrdo0UIvvfTSpRcLAAAAAACuKfU+OScAAAAAAEBjo7gAAAAAAACWRXEBAAAAAAAsi+ICAAAAAABYFsUFAAAAAACwLIoLAAAAAABgWRQXAAAAAADAsiguAAAAAACAZVFcAAAAAAAAy6K4AAAAAAAAlkVxAQAAAAAALIviAgAAAAAAWBbFBQAAAAAAsCyKCwAAAAAAYFkUFwAAAAAAwLIoLgAAAAAAgGVRXAAAAAAAAMuiuAAAAAAAAJZFcQEAAAAAACyL4gIAAAAAAFgWxQUAAAAAALAsigsAAAAAAGBZFBcAAAAAAMCyKC4AAAAAAIBl1VlcOJ1ODRkyRHFxcerfv7+ysrJ07Ngxrzk7d+5USkqKYmJidP/992vp0qVe46dOndL06dPVp08fxcXFKT09Xd9//73XnHXr1mnw4MHq0aOHhg0bpo8//thrfN++fUpNTVVsbKwSEhL04osvyjAMf683AAAAAAC4CtRZXAQFBcnpdOrTTz/V2rVrdfDgQWVmZprjbrdbaWlp6t+/vzZv3qy5c+dq/vz5euutt8w5M2fOVHFxsQoKClRUVKSKigplZGSY45999pmysrKUmZmprVu3asyYMRo/fry++eYbSVJNTY3GjRunyMhIbdq0ScuWLVNBQYEWL14cyNsCAAAAAABYTJ3FxVNPPaWoqCjdcMMNatmypcaMGaPNmzeb42+//bZsNpsmTJigkJAQ9ezZU8nJyVq+fLmks0dbrFmzRpMmTVLr1q3VvHlzZWRkaMOGDWYx8cYbb2jgwIFKTExUcHCwkpOTdccdd2jVqlWSpK1bt2rPnj2aOnWqmjVrps6dOystLc3cBwAAAAAAuDY19XWDjz/+WA6Hw/y+rKxMUVFRstl+6ECio6OVn58vSfr6669VVVWl7t27m+NdunRRWFiYSktLFRkZqbKyMg0dOtRrP9HR0SorKzP30aFDB0VERHiN79+/X263W+Hh4fVef8uW9Z97oVat7FdkW/Kuv7yGyCSPPPIaN5M88shr3EzyyCOv8fIaIpM88i7Fp+Ji/fr1ys/P17Jly8zL3G637HbvRURERMjtdpvjkmrNsdvtXnPOLyXOZZSXl19yH+fGfCkujhxxy+P54dwYvtyAhw+76j33fK1a2f3elrzrL68hMskjj7zGzSSPPPIaN5M88shrvLyGyCSPPJutySUPMqj3p4oUFhbq6aefVm5uru666y7z8vDwcLOAOOfEiRNmmXDuT5fLe6Eul8trzoXjF2b82D7OzwcAAAAAANeeehUX+fn5ys7O1sKFC3X33Xd7jTkcDu3cuVMej8e8rKSkxHw7SceOHRUSEqLi4mJzfPfu3aqsrDTnOBwOr/ELMxwOh/bs2eNVbpSUlKhdu3YUFwAAAAAAXMPqLC6WLl2q5557TosWLVJ8fHyt8cGDB6umpka5ubk6ffq0duzYofz8fI0aNUqSFBoaquHDh2vevHk6dOiQjh8/LqfTqfvuu09t27aVJI0cOVLvvfeeNm7cqOrqaq1cuVJffvmlfvGLX0iSevXqpdtuu01Op1MVFRUqLy9XXl6euQ8AAAAAAHBtqvMcFzk5OWratKkeeeQRr8sLCwsVGRmp8PBw5eXlKTs7Wy+//LJuvvlmTZw4UUlJSebcrKws5eTkaMiQIaqpqdGAAQOUnZ1tjsfFxSknJ0c5OTk6ePCgOnTooNzcXLPYCAoK0sKFC/XMM88oISFBYWFhGjlypFJTUwN1OwAAAAAAAAuqs7jYtWtXnSFRUVF6/fXXLzoeGhqqGTNmaMaMGRedM3To0FqfLHK+9u3ba9GiRXWuBQAAAAAAXDvqfXJOAAAAAACAxkZxAQAAAAAALIviAgAAAAAAWBbFBQAAAAAAsCyKCwAAAAAAYFkUFwAAAAAAwLIoLgAAAAAAgGVRXAAAAAAAAMuiuAAAAAAAAJZFcQEAAAAAACyL4gIAAAAAAFgWxQUAAAAAALAsigsAAAAAAGBZFBcAAAAAAMCyKC4AAAAAAIBlUVwAAAAAAADLorgAAAAAAACWRXEBAAAAAAAsi+ICAAAAAABYFsUFAAAAAACwLIoLAAAAAABgWRQXAAAAAADAsiguAAAAAACAZVFcAAAAAAAAy6pXcVFYWKjRo0crLi5OXbt2rTXetWtX9ejRQ7GxsebXrl27zHGPx6MXXnhBCQkJio2NVWpqqg4cOOCV8dFHH2nYsGGKiYnRAw88oPXr13uNHzt2TOnp6YqLi1OfPn00ffp0nT592p/rDAAAAAAArhL1Ki4iIiI0evRoZWVlXXTOK6+8ou3bt5tf5xcceXl5WrdunZYtW6ZNmzYpMjJS48aNk8fjkSTt379f48eP15gxY7RlyxZNmzZNmZmZ+vzzz82MKVOmqKKiQkVFRSooKFBxcbFmz57t7/UGAAAAAABXgXoVFwMGDNDQoUPVvn17v3ayYsUKpaWlqXPnzmrWrJmmTp2q8vJybdu2TZK0evVq3XnnnUpOTlZwcLASExOVmJioFStWSDpbbGzatEkZGRlq3ry5WrdurUmTJmnVqlWqqqrya00AAAAAAMD6mgYqaPLkyaqurlZkZKRGjRqlkSNHSpJcLpcOHDig6Ohoc25ERIQ6dOig0tJS9e7dW2VlZV7jkhQdHa3CwkJJUllZmcLCwtSlSxdzvHv37qqsrFR5ebkcDke919myZbjf17FVK/sV2Za86y+vITLJI4+8xs0kjzzyGjeTPPLIa7y8hsgkj7xLCUhxsWTJEsXGxspms+mTTz7RlClTdObMGY0ePVput1vS2bLifHa73Rxzu926/fbbvcYjIiK8xu12e63tz4354sgRtzwew/zelxvw8GGXT/s6fx/+bkve9ZfXEJnkkUde42aSRx55jZtJHnnkNV5eQ2SSR57N1uSSBxkE5FNF+vXrp9DQUAUHB+vee+/Vo48+qjfffFOSFB5+ducul/dCXS6XORYeHl5r/MSJE17jFxYU5+afmwMAAAAAAK49DfJxqDabTYZx9qgGu92utm3bqri42Bx3uVzau3evunXrJklyOBxe45JUUlJivgXE4XCooqJCu3fvNseLi4sVGhqqTp06NcRVAAAAAAAAFlCv4qKmpkZVVVWqrq6WJFVVVamqqkoej0clJSX64osvdPr0aZ05c0YffvihXn31VQ0ZMsTcPiUlRYsWLVJ5ebkqKirkdDrVsWNHxcfHS5KGDx+uXbt2aeXKlaqurtbGjRtVVFSklJQUSVK7du3Uv39/OZ1OHT9+XIcOHdK8efM0YsQIhYSEBPo2AQAAAAAAFlGvc1ysXbtWmZmZ5vc9evSQJC1dulQnT56U0+nUwYMHFRQUpMjISKWnp2vUqFHm/LS0NLlcLo0ePVqVlZWKj49Xbm6ubLazvUn79u2Vm5urWbNmKTs7W23atNHMmTMVExNjZjidTmVnZysxMVFBQUFKSkrStGnTAnIjAAAAAAAAa6pXcTFixAiNGDHiouMDBw685PY2m02TJ0/W5MmTLzonISFBBQUFFx1v0aKFXnrppboXCwAAAAAArhkNco4LAAAAAACAQKC4AAAAALfv4Q0AACAASURBVAAAlkVxAQAAAAAALIviAgAAAAAAWBbFBQAAAAAAsCyKCwAAAAAAYFkUFwAAAAAAwLIoLgAAAAAAgGVRXAAAAAAAAMuiuAAAAAAAAJZFcQEAAAAAACyL4gIAAAAAAFhW0yu9gGuNPSJMoSG1b9ZWrexe35+qOiPXicrGWhYAAAAAAFcliosACw1pqgcnr61zXsHzD8nVCOsBAAAAAOBqxltFAAAAAACAZVFcAAAAAAAAy6K4AAAAAAAAlkVxAQAAAAAALIviAgAAAAAAWBbFBQAAAAAAsCyKCwAAAAAAYFkUFwAAAAAAwLIoLgAAAAAAgGXVq7goLCzU6NGjFRcXp65du9Ya37lzp1JSUhQTE6P7779fS5cu9Ro/deqUpk+frj59+iguLk7p6en6/vvvveasW7dOgwcPVo8ePTRs2DB9/PHHXuP79u1TamqqYmNjlZCQoBdffFGGYfh6fQEAAAAAwFWkXsVFRESERo8eraysrFpjbrdbaWlp6t+/vzZv3qy5c+dq/vz5euutt8w5M2fOVHFxsQoKClRUVKSKigplZGSY45999pmysrKUmZmprVu3asyYMRo/fry++eYbSVJNTY3GjRunyMhIbdq0ScuWLVNBQYEWL158udcfAAAAAABYWL2KiwEDBmjo0KFq3759rbG3335bNptNEyZMUEhIiHr27Knk5GQtX75c0tmjLdasWaNJkyapdevWat68uTIyMrRhwwazmHjjjTc0cOBAJSYmKjg4WMnJybrjjju0atUqSdLWrVu1Z88eTZ06Vc2aNVPnzp2VlpZm7gMAAAAAAFybml5uQFlZmaKiomSz/dCBREdHKz8/X5L09ddfq6qqSt27dzfHu3TporCwMJWWlioyMlJlZWUaOnSoV250dLTKysrMfXTo0EERERFe4/v375fb7VZ4eHi919uyZf3nXqhVK7vf2wY6z0prIS/weQ2RSR555DVuJnnkkde4meSRR17j5TVEJnnkXcplFxdut1t2u/ciIiIi5Ha7zXFJtebY7XavOeeXEucyysvLL7mPc2O+FBdHjrjl8fxwbgxfbsDDh111zgl03sX24e+25Fk/ryEyySOPvMbNJI888ho3kzzyyGu8vIbIJI88m63JJQ8yuOxPFQkPDzcLiHNOnDhhlgnn/nS5vBfqcrm85lw4fmHGj+3j/HwAAAAAAHDtueziwuFwaOfOnfJ4POZlJSUlcjgckqSOHTsqJCRExcXF5vju3btVWVlpznE4HF7jF2Y4HA7t2bPHq9woKSlRu3btKC4AAAAAALiG1au4qKmpUVVVlaqrqyVJVVVVqqqqksfj0eDBg1VTU6Pc3FydPn1aO3bsUH5+vkaNGiVJCg0N1fDhwzVv3jwdOnRIx48fl9Pp1H333ae2bdtKkkaOHKn33ntPGzduVHV1tVauXKkvv/xSv/jFLyRJvXr10m233San06mKigqVl5crLy/P3AcAAAAAALg21au4WLt2rXr06KHU1FRJUo8ePdSjRw9t2bJF4eHhysvL0/vvv69evXrpySef1MSJE5WUlGRun5WVpW7dumnIkCFKTExUSEiI5syZY47HxcUpJydHOTk5io+P15IlS5Sbm2sWG0FBQVq4cKEOHDighIQEjR49WkOHDjXXAwAAAAAArk31OjnniBEjNGLEiIuOR0VF6fXXX7/oeGhoqGbMmKEZM2ZcdM7QoUNrfbLI+dq3b69FixbVZ7kAAAAAAOAacdnnuAAAAAAAAGgoFBcAAAAAAMCyKC4AAAAAAIBlUVwAAAAAAADLorgAAAAAAACWVa9PFcGVY48IU2hI7R9Tq1Z2r+9PVZ2R60RlYy0LAAAAAIBGQXFhcaEhTfXg5LV1zit4/iG5GmE9AAAAAAA0Jt4qAgAAAAAALIsjLq4zvPUEAAAAAHA1obi4zvDWEwAAAADA1YS3igAAAAAAAMviiAtcFt56AgAAAABoSBQXuCy89QQAAAAA0JB4qwgAAAAAALAsigsAAAAAAGBZFBcAAAAAAMCyKC4AAAAAAIBlUVwAAAAAAADLorgAAAAAAACWRXEBAAAAAAAsi+ICAAAAAABYFsUFAAAAAACwLIoLAAAAAABgWU2v9AKA89kjwhQaUvtu2aqV3ev7U1Vn5DpR2VjLAgAAAABcIQEpLv70pz9pwYIFCg0NNS9LTEzUCy+8IEnauXOnnn32WZWWlurmm2/WY489pkceecSce+rUKc2cOVNvvfWWzpw5o3vvvVfPPPOMbrrpJnPOunXrNG/ePB08eFAdO3ZUZmam+vXrF4jlw0JCQ5rqwclr65xX8PxDcjXCegAAAAAAV1bA3irSq1cvbd++3fw6V1q43W6lpaWpf//+2rx5s+bOnav58+frrbfeMredOXOmiouLVVBQoKKiIlVUVCgjI8Mc/+yzz5SVlaXMzExt3bpVY8aM0fjx4/XNN98EavkAAAAAAMCCGvwcF2+//bZsNpsmTJigkJAQ9ezZU8nJyVq+fLmks0dbrFmzRpMmTVLr1q3VvHlzZWRkaMOGDWYx8cYbb2jgwIFKTExUcHCwkpOTdccdd2jVqlUNvXwAAAAAAHAFBewcF8XFxbr77rsVFhamuLg4paenq3379iorK1NUVJRsth86kujoaOXn50uSvv76a1VVVal79+7meJcuXRQWFqbS0lJFRkaqrKxMQ4cO9dpfdHS0ysrKfF5ny5bhfl7D2udZuFzkXbk8K62lsTLJI4+8xs0kjzzyGjeTPPLIa7y8hsgkj7xLCUhx8cADD2jEiBGKjIzUoUOH9Pzzz2vs2LFau3at3G637HbvRUZERMjtdkuS+eeFc+x2u9eciIiIWhnl5eU+r/XIEbc8HsP83pcb8PDhus+qQJ618i52ss8L1fdkn/XN8yXzx7RqZa/X9SOPPPKsmUkeeeQ1biZ55JHXeHkNkUkeeTZbk0seZBCQ4uLOO+80/966dWvl5OSY57wIDw/XkSNHvOafOHFC4eFnF3XuT5fLpRYtWphzXC6X1xyXy3XRDOBiAn2yz/rm+ZLJJ6kAAAAAwMU1yMehNmnSRE2aNJFhGHI4HPr73/8uj8djvl2kpKREDodDktSxY0eFhISouLhY9957ryRp9+7dqqysNOc4HA4VFxd77aOkpMScD1zNAl2uUIQAAAAAuJYEpLhYv3697r77brVo0UJHjhzRc889pxYtWig2NlaS9Nxzzyk3N1ePP/64ysrKlJ+fr2eeeUaSFBoaquHDh2vevHlyOBwKCQmR0+nUfffdp7Zt20qSRo4cqbFjx2rjxo1KSEjQm2++qS+//FIvvvhiIJYPXFP4SFkAAAAA15KAFBdvvvmmnn32WVVWVioiIkK9e/fWq6++ar6VIy8vT9nZ2Xr55Zd18803a+LEiUpKSjK3z8rKUk5OjoYMGaKamhoNGDBA2dnZ5nhcXJxycnKUk5OjgwcPqkOHDsrNzTWLDQAAAAAAcG0KSHGxcOHCS45HRUXp9ddfv+h4aGioZsyYoRkzZlx0ztChQ2t9sggAAAAAALi22eqeAgAAAAAAcGVQXAAAAAAAAMuiuAAAAAAAAJbVIB+HCuDawcerAgAAALiSKC4AXBIfrwoAAADgSqK4ANCoOIIDAAAAgC8oLgA0qkAfwRHoIoRiBQAAALAWigsAV7VAFyG8NQYAAACwFooLAGhAHMEBAAAAXB6KCwBoQBzBAQAAAFweigsAuIpwTg8AAABcbyguAOAqYvVzelCsAAAAINAoLgAAAWP1YkWiXAEAALjaUFwAAK4rVi9XKEIAAAC8UVwAAGAhVi9CrJ4HAACuPRQXAABcw6x+hInVixoAAHDlUVwAAIBrhtWLEKvnAQBgRRQXAAAAF2H1I0yu1qLmcjIBANcfigsAAABIunLFii+ZVj9qxep5AHA1orgAAADAVcPqR61YPc/qxYrV8wBcGRQXAAAAwHXC6sWK1fMoVoArg+ICAAAAAOrheitWGiKTPPJ8yTuH4gIAAAAArgGBLkIaIpM88nzJO8fmw1wAAAAAAIBGdVUVFx6PRy+88IISEhIUGxur1NRUHThw4EovCwAAAAAANJCrqrjIy8vTunXrtGzZMm3atEmRkZEaN26cPB7PlV4aAAAAAABoAFfVOS5WrFihtLQ0de7cWZI0depUJSQkaNu2berdu3e9Mmy2JrUu+8nNYX5v+2PII6+hMskjj7zLz2uITPLII+/y8xoikzzyyLv8vIbIJI+8C/Pqym5iGIZRr9QrzOVyqVevXsrPz1ePHj3My4cMGaKHH35YjzzyyBVcHQAAAAAAaAhXzVtF3G63JCkiIsLrcrvdbo4BAAAAAIBry1VTXISHh0s6e+TF+VwulzkGAAAAAACuLVdNcWG329W2bVsVFxebl7lcLu3du1fdunW7gisDAAAAAAAN5aopLiQpJSVFixYtUnl5uSoqKuR0OtWxY0fFx8df6aUBAAAAAIAGcFV9qkhaWppcLpdGjx6tyspKxcfHKzc3VzbbVdW/AAAAAACAerpqPlUEAAAAAABcfzhUAQAAAAAAWBbFBQAAAAAAsCyKCwAAAAAAYFkUFwAAAAAAwLKuqk8VAaxo8+bNstls6tWr15VeSoMyDEOHDx/WT37ykyu9FABAA6upqdHnn3+ugwcP6uc//7mqqqrUpEkTBQcH+5VXWVmp8vJynTx50uvy3r17+5W3b98+FRYW6rvvvtPTTz+tr7/+WjU1NerSpYtfeQ1p3759CgoKUmRk5JVeCuA3t9utoqIiHTx4UI8//rj+/e9/yzAMtWrV6rKzr5fX0rg81+WnigwcOFBNmjSpc967777bCKtpfBUVFbrxxhsDmhnIJzOPx6NXXnlFK1eu1JEjR7Rt2zZ98MEH+vbbbzVy5MiArtsfjz32mH7729+qb9+++tvf/qY//vGPstlseuqpp/TII4/4ldkQP5NAqays1KxZs7R69WoFBQXpH//4h9555x199dVXGj9+vM95//73vzV37lzt2LGj1gtYfx9zn332mVavXq3Dhw9r4cKFKikpUWVlpd+/AA3DUEFBwY+ucdasWT7nzZ8//0cvDwkJUdu2bXXvvfcqPDzcp8xt27bpiy++kNvt9rr8iSee8Hl9gb6+Vve3v/1NcXFx6tatm0pLSzVx4kQFBQVp7ty5uuuuu/zKDPR9MJAC/ZgL9HN0Q9z/An2dd+/erWeffVbFxcWqqKjwGistLfU5z+Vy6YYbblBoaKgMw9CaNWtks9n00EMP+ZwlBf5nsm/fPo0bN07ffPONDMPQP/7xD7399tt65513NGfOHJ/z3n33XWVkZNR6vmrSpIlft9/HH3+sCRMmqFevXtq6dau2b9+urVu36i9/+Yv+8pe/+JwX6OeEzMxM/fKXv1SvXr3097//XZMnT5YkOZ1ODRkyxOe88vJyPfvss9qxY0dA7n9WtWXLlnrN86fsCvRjzuFw/Oi/JYKDgxUZGalhw4YpLS1NN9xwg1/5VlNaWqrU1FTddNNN+vbbb7V9+3a9//77+p//+R/NmzfP57xAv5ZOTU1VWlqa+vXrZ1728ccfa9GiRcrLy/M5T7r811ljxoyp1783ly5d6tf6Kioq9Nprr/3o7zl/M638Wka6To+4ePLJJxs0vyHuSIHUv39/PfTQQ3r44YflcDguO+/CJ7PHH39cO3fu9PvJ7E9/+pM2bNig9PR0TZ8+XZLUoUMHvfDCC5YoLkpLSxUbGytJeuONN5SXlye73a709HS/i4tA/EzWrFlTr3nDhw/3KXfOnDk6cOCAli1bptTUVEnSXXfdpblz5/pVXGRkZOjkyZN6+OGHA1LWrF+/Xk8//bSGDBmizZs3Szr7In7evHl+P96ys7O1fv163X333WrWrNllr/HTTz/V9u3b1aJFC91666369ttvdfToUXXv3l379u3Ts88+q7y8PEVHR9crb/78+Vq4cKG6du3qdRvW5xfkjwn09W0ogSpIFy9erJ/97GeSpLlz52rw4MG68cYbNXv2bP31r3/1eV0NcR8M5D9UAv2YC/RzdEPc/wJ9nadOnapOnTrJ6XQqLCzssvN++9vfKiMjQzExMfrzn/+s//7v/1ZQUJDKy8uVnp7uc16gfyZ/+MMf9NOf/lSTJk3S3XffLUnq27evZs+e7XOWdPb3yPjx4zVq1KiA/Dyee+45OZ1ODRo0yPxHbHR0tHbu3OlXXqCfEz744APz57BkyRI9//zzCg8P15w5c/wqLrKysnTLLbfo+eefD9h/cjTEfyJcrjFjxtQ5x9+yK9CPuczMTK1YsUK/+c1v1LZtWx04cEB//etfNWLECIWEhGjRokU6deqUfve7310ypyHLmgtdzlENM2fO1BNPPKHRo0eba4mLi9P/+3//z6+1BPq1dHFxca3bqFevXnXe/hcTiNdZffv29Wvf9fX73/9excXFGjRoUEB+dzbEa5lt27apTZs2atu2rY4ePSqn0ymbzaapU6fqpptu8j3QQMClp6cbgwYNMmbPnm386U9/8vry18mTJ40FCxYY48aNM8aMGeP15auPPvrISE9PN6Kjo43k5GRj5cqVRmVlpd9r+/Wvf2387W9/MwzDMHr16mUYhmG4XC5jwIABfuUlJiYa33zzjWEYhtG7d2/DMAyjpqbG/Lu/zpw5Y+zevdvYsmWLsXnzZvPLV/Hx8YZhGMbRo0eNPn36mJfHxsb6vbZA/EwSExO9vu666y4jKirKuOeee4yoqCjjrrvuMgYOHOjz2u69917j2LFjhmEYXj+Dcz9rX8XHxxsul8uvbX/M0KFDjW3btnmtqaqqyrj77rv9zuzTp4/xr3/9KyDrMwzDmDNnjvHnP//Z8Hg8hmEYhsfjMRYsWGA4nU6jpqbGmD17tvHrX/+63nn33HOPeZ0DIdDX95xjx44Z77//vrF69WqvL3/s3LnT6Nevn5GUlGT07NnTMAzD2Lhxo/Hkk0/6nBUXF2cYhmFUV1cb8fHxRkVFhVFdXe31ePZFQ9wHU1JSjCeeeMIoKioyPv30U68vXwX6MRfo5+iGuP8F+jrHxsYaZ86cCVhenz59jOrqasMwDGPw4MFGaWmpsXfvXiMxMdGvvED/TPr27WucPn3aK88wfnjs+Opyfj/+mHO/hw0jML+XAv2ccC7P5XIZvXr1Mmpqamqt2xexsbFGVVWVX9tezGOPPWY8/PDDxrJly4xVq1Z5ffnrX//6l/Hoo48acXFxhsPh8Pq60gL9mBsxYoRRXl7udVl5ebkxYsQIwzAMY8eOHcZPf/rTOnO6du3q9eVwOGp97+/tN3bsWOOTTz4xDMMwli1bZnTv3t2IiYkxXnvtNZ+z+vTpY96PA/GcEOjX0n369Kn1GKmqqvL7MRzo11kNoVevXsahQ4cCltcQr2WGDh1qPk5+//vfG2PGjDFSU1ONp556yq+86/KIiwt99913evPNN/Xtt9/q1ltv1YMPPqg2bdr4nbdp0yatX78+IO/5OieQrVq/fv3Ur18/HT16VKtXr9Zf/vIXzZo1Sw899JBGjhypO++806e8L7/8Uq+99pqkH5rI8PDwWg1+fZ08ebLW7V9TU6OgoCC/8iSprKxMEydO1IEDB9SkSRMZhmGu1dfmvk2bNtq8ebP++c9/mu3uuUMQ/RWIn8l7771n/v21117TV199pczMTDVr1kwnT57UH//4R91+++0+r+3MmTO13sZw6tQphYSE+JwlSS1btvT7yIAf8+233youLk7SD/e/G264QTU1NX5n3nDDDbrtttsCsj5JWr16td5//31zfU2aNFFaWpruu+8+TZkyRU888YQSExPrnVddXW3+T0UgBPr6StInn3yiJ554Qk2aNNHJkyfVrFkzVVRUqE2bNj4f9SMF9n97wsLCdPz4cX311Vfq3LmzwsLCVF1drerqap+zpIa5D+7atUuvvfaa3+cTOF+gH3OBfo5uiPtfoK9zTEyM9uzZo86dOwckz+PxqGnTpvruu+908uRJ80i7Y8eO+ZUX6J/JjTfeqFOnTnn9Xjt69Kh//0MmKT4+XmVlZQE5ylOSfvKTn2jv3r1e95vdu3f7/dot0M8JLVq00O7du/Xll18qJiZGNptNFRUVft8n27VrJ7fbrRYtWvi1/Y/5/PPPtWHDBp/fpngpDXFkSKAE+jH39ddfq127dl6XtW3bVuXl5ZKk7t2768iRI3XmlJWVmX8vLCxUYWGhJk+erPbt22vfvn168cUX9fOf/9yvNQbyqIaIiAgdOXLE698233zzjW655Ra/1hbo19Jdu3bV2rVrlZycbF62du1a3XHHHX7lBfp1lnT2iPwNGzbo22+/VWRkpO67777LepzY7XY1b948YOtriNcy3377rTp27ChJKioq0urVq3XjjTdq8ODBfuVd98XF9u3b9dhjj6lz587q0KGDduzYoQULFmjRokXmD89Xgb4jSQ1ThrRo0UKpqalKSEjQ73//ey1btkwrVqxQfHy8pk+fXu8TXAX6yezOO+/U//3f/3ndqYuKihQVFeVXniTl5ORowIAB+t3vfqdBgwbp3Xff1Zw5c3TPPff4nDVhwgQ99thjuuGGG8z3zX344Yfq1q2b3+s7J1A/k8WLF+t///d/FRoaKklq1qyZMjMz9bOf/cznX1bdu3fX66+/rv/4j/8wL1uzZo169uzpU845U6dO1YwZMzRlyhS/7yPna9u2rUpLS71u/5KSklovKHyRkpKi5cuX1+uw1fqw2Ww6cOCAOnToYF52rkSTzp7rwuPx1Dtv6NChtR4jlyPQ11c6eyh3Wlqaxo0bp969e2vLli168cUX/X4OC2RBOmjQII0dO1YnT55USkqKpLNFQdu2bf1aW0PcBwP5D5VAP+YC/RzdEPe/QF/nmTNnKisrS/369at1gmJ/irjbbrtNq1ev1t69e83DiY8ePer3i9hA/0wGDBignJwcZWdnSzr7j765c+f6VLCeLz4+XhMnTtTDDz8ckNvvV7/6ldLT0/Vf//Vf8ng8+sc//qE5c+b4/XbSQD8n/OY3v9Evf/lLSdILL7wg6exbAvz5zwNJSktL03/913/pySefrPUc6u8JPwNd7kmBLVwvdm4oyb9zOQX6Mde5c2fl5eVp3Lhx5mWLFy82y83vvvvO51Jo7ty5WrVqlex2uySpS5cuysnJ0S9/+Uu/yovq6moFBwfr2LFjOnjwoPr06SNJOnz4sM9ZSUlJyszM1NNPP21m5OTk6MEHH/Q5Swr8a+lJkyZp7Nix2rhxozp16qSvv/5a77//vhYvXuxXXqBfZ+3evVtjx46Vx+Mx31o0a9YsLV682O/nhf/8z//U3LlzNWXKFNlsl/9BoQ3xWiYoKEjV1dXas2eP7Ha7fvKTn8gwDFVWVvqVd90XF3PmzNGUKVO8/lG2fPlyzZkzRytWrPArM9B3JCnwZUhlZaXWrVunN954Q//85z/14IMPasaMGYqMjNTChQv15JNPav369fXKCvST2ZQpUzR27Fi9++67qqqq0vTp0/XWW2/5fXId6ewv01deecU8KVNERIQyMjL0q1/9SklJST5l/fznP9fAgQMlySwGevXqpfj4eL/XJwX2Z3Lq1Cm5XC5zfdLZJvvUqVM+r2vq1Kn69a9/rb///e+qqKhQamqqiouL/X58nHvBsXbt2lpj/rxvdezYsXriiSc0YcIEnTlzRoWFhZo/f74mTpz4/9n79rgas/b9q7IZhcnIITkMjfMYVCrHDiqH0SCHMDKh9E0ph3LIiBRSUU2M3six0EnRiFEm55xyDjHppJJGOZROu9bvj377efdul9nP2mu/4/v6Xp/P/ny2le7W8zxrrede97ru66bqH/BvTYrIyEgpJ5smz8/S0hL29vawt7dH165dUVBQgPDwcPzwww8AGl7Wooi0LHj79i3c3d0RFRUl1T8aMUPW1ws0nEbZ2dkBaBBfBABHR0dMmjQJ8+bN422PZYB03bp1SEhIgEAg4J5BeXk5lWYLoJgxyHKjwnrOsV6jFTH+WF9zUlISrl27hszMTIl1VUlJiWrj7e7ujlWrVqFly5bYvXs3AOD8+fMy69w0Butn4ubmhiVLlkBfXx81NTXQ1dWFtrY29u/fT2UvOjoaAKTeG7T3z9bWFhUVFXB2dkZ5eTlsbW0xe/ZsqrUFYL8mzJs3D2PGjIGKigrn9Pfo0YMLBPHFqlWrADQcYomCDSLmKK04J+vgHsA24Hr9+nWJf7969QoFBQXUh4qs55ynpycWL16Mo0ePctpVNTU1nDhsVlYWFi9ezMvmmzdvpIJJSkpKePPmDVUfWbIanJ2d4enpCXNzcwDA2LFjYWZmxvsaRWDtS+vq6iI2NhbHjh3D06dPoaWlhdjYWGrGBWs/a8uWLZgyZQqWL18OZWVl1NfXIzg4GFu2bKEOroSFheHVq1c4evSo1Jyj0alRhC8zZMgQeHt7o6SkBMbGxgCAFy9eoH379lT2PsuqIuLQ19dHWlqaBJ1SKBRixIgRMgvmNIapqSlevXoFgUDAZCABDS/7vLw8JsEQT09PnDp1Cl27doW1tTWmTp0qERWuq6uDnp4e7ty5I5O9mpoaeHp6cuKQSkpKMDMzw/bt26mj7s+fP8eRI0eQm5sLDQ0NzJ07F4MHD6ayBQCGhoa4dOkSBAIBjI2NkZCQgDZt2mD48OEyX6cIrJWpAfbPxMPDA8+ePYOrqysX2Q0JCYG2tja2bNnCu39lZWVISEjgnsf06dOhqanJ2w4ATvCnKYhOA/ji+PHjOHDgAHJzc9GxY0fMnz+fWigVYH/SIxQKsWfPHiQkJODly5dcuoS9vT1atGiB8vJy1NfXo127djLZW7t2bbM/Y1n1BKC7XgAYOXIkUlNT0apVK5iamiIqKgpt27bFiBEjeM85oOHU8tGjR9iwYQOmT5+OU6dOYePGjRgwYAB1H0WQt8wjjILw4QAAIABJREFUwH4MilPq5d2oKGLOsVyjFTH+WF+zgYEB/P39MXbsWKr+yAJRWgItVZr1exMAHj16hJycHHTs2BG6urrMDmNY4vXr12jbti2TU/5PFQUFBc3+jA8rpHElDPG0WXHQBkNOnjyJkydPMmWGiOPAgQMoLy+Xe80XQd45V15ejj/++APFxcXo0qULTExM5Eq9cXZ2hlAoxOrVqznfzc/PDyoqKh9dJ5tDUlISVq1axbEadHV1cebMGRw7dgwHDhyg6mNZWRny8/OhoaHxX13el7WfZWhoiIsXL0qsU9XV1Rg7dqxUkE5WxMfHN/uzadOmUdlk7csUFRVh+/btEAgEWLNmDb788kskJSXhyZMnWLFiBW97n33gwsLCAr/++qsETefPP/+Eo6MjkpOTqWwqYiCxDIasWLECc+bM+ahCMU0u6qe8mP30009wdHSEoaEhXF1dIRAIoKqqivv378tcjUOEuXPncsrUO3fu5JSpraysqJSpAfbP5MOHD9i6dStOnDiBmpoatGzZEj/88AOnefHfAqFQiB07dsDV1ZVac+P/oBg4ODhg5syZMDMzg4eHBwoKCvDFF1/g3bt3OHr0KG97LAOkgYGBMDU1xZAhQ5CWlgZHR0coKSlh165dGDlyJO++KQKsNir/BzYYOXIkLl++/Elu3P+3obS0lKlWAy3CwsK402IWwbPFixdzp+0fK4P4T1aX+1hATxy0AU2WAdemIBQKYWxsjMuXL8tt61NEaWkp3NzccPXqVe7+jRgxAv7+/ujQoQOVTRHTVsRqoK3GxQKWlpZITEwE0LCvaW6O/FNVbRQJU1NTHDlyREKHp6ioCHPnzkVqauo/2LP/XfjsAxehoaGIiYmBvb09unXrhhcvXmDv3r2YMWOGRN7aPw2WwZCIiIgm6ZSRkZESKTP/SSi6HNSzZ88AAH369EFBQQE8PT3x/v17rFu3DkOGDOFly8DAAFeuXEGLFi0wfvx4BAcHQ01NDT/99JOEQCYfKOqZEEI4J1GeXNbTp08jLi4OL1++ROfOnanzLUXIyMhATEwMJ4g7Y8YMarqmvr6+zM4YH7AWUQIaqIeNNRlog3yEEDx48ACFhYXo2rUrBg8eLNczZn29JSUlqK+vR+fOnfH27VsEBASgvLwcrq6uvNJiGoNFgNTY2BgnT55Eu3btMH/+fJiamkJVVRUxMTGIiYmh7tunhPT0dI5y+7H1VdY1VdFrtCLmG8t1JjAwEFpaWnKV5NbR0cHt27cBSJ98i0PWDZ4in8miRYtgZ2eHESNGcG1paWkIDw+nSj+pqamBv78/YmNjUVVVhS+++ALTp0/nqPt8kZWVhU2bNuHhw4fU5YLt7e2xZ88eAM2X4VRSUpI50PCvf/0LDg4OABrK0zb3fGnZAikpKYiKiuLG86xZszja/qcCRQdcc3JyYG1tLfMJNes5Jw5CCBITE5ssJ0tzIi8UCnHlyhUYGhrizZs3KC4uRufOndG5c2fetljhYwE4ccg6RxITE7k0ckUc8rIGSz/L19cXN27cwPLly7n9ZnBwMPT09LBmzRqZ7YhYu0BDumxzkOcAWV5flbX/IY7PPnBRX1+P8PBwblPWpUsXTJ8+HQsXLpSrigXrSiUsIb6Qi4N2A8iiFnhjJoGo8of4vwF6+iJLiIQGi4uLMX36dC7yP2zYMCoKPMD+mbDE/v37ERoaipkzZ6Jbt24oKChAdHQ0HBwcsHDhQt72UlNT4eLiAhMTE/Ts2RN5eXlITU1FUFAQl+/IBy4uLpg9ezbTk/KmRJSUlZWpRZTu3LmDVatW4cWLF1ybPKdQxcXFcHR0xJMnT/DVV1+hrKwMffr0QWhoKNU6w/p6P3Xo6uoiPT0d1dXVGDVqFNLS0iAQCLi5LQs+5gSLQ541S56Nivh61BxTi8/4U+QarYjxx3qdsbGxwZ07d9C9e3epk0pZnfZbt25BT08PAJtUFkU+E/EAvQi1tbUYM2YMrl27xtvetm3bkJaWhmXLlqFHjx7Iy8vDL7/8AgMDA6xevZq3PSsrK/Tq1Qvff/89WrduLfEz8WDLfwtiY2Ph6+uLmTNnomfPnsjNzUVsbCxWrVolUUWBD5pb61q1aoWuXbsy072gRWOqfmVlJdLS0jBhwgSZtUJYzzlxbNy4EUlJSTA0NJRistIELgD5/EgRWLIaxJlIb9++RUxMDExMTDhfMDU1FTNnzoSHh4dcff4UwdrPqq6uxtatWxEfH4/q6mq0atUK06ZNw9q1a3kxhv8uGCePb3nz5k2sXbtWIgBJY4+1/yGOz1qcU5xmbm9vz8wuq0olioqqNRWrys7Opg7UrF69GhUVFbC2tqY+IVNEOShF3T/WytQA+2eSnZ2NTZs24f79+9SnUSIcPnwYYWFhEswUc3NzuLq6UgUuQkJCEBgYCDMzM64tJSUFISEhVBuKTp06wdnZGebm5ujWrZvEIk57ssVaRGnjxo0wMjKSa46IY/Pmzfjmm29w6NAhtGnTBuXl5fD29saWLVvwyy+/8LbH6noVGWVnESAVoU2bNiguLkZmZiYGDBgAgUCA6upqXpVdxDerT548QWRkJGxtbbmTlIMHD8rFlhLfqIwbNw65ubnw8PDAmzdvZNqoiDu/4usrLRRZsk8RomWs1xkDAwNuvaeFaAMFNIjNNuXQ8XlWinwmAKTmAyGkyXeVLPj9998RERHBvW979+6NPn36wMbGhipwkZOTg5iYGLkOmMSxbNkyBAUFSbWvXLkS27dv521v9OjRTaYzGBsb4/z587ztHThwAKGhoRJjaNy4cfD09KQOXIhO0xsHu0QbFUNDQ/j7+/MOYLx58wYPHjyQKgVKI8IqDg0NDaxdu5aX8DvrOSeO06dPIyoqCr169aL6/abQp08f5OTkyMVKFBfLXLp0qVz9EfehXFxcEBwcDCMjI67twoULiI2NpbKdnp6OLl26QEtLC6WlpfD394eysjLc3d2pyy6zBEs/SygUIjY2FmvWrMGGDRtQVlaG9u3bU7E3Tp06xX1nnVKzfv16TJgwAZaWllIBYT5g7X9IgHzmGD58OHObs2fPJhERERJtkZGRxNrampedYcOGcd/79etH+vfvL/ERtcmKpmyIf3x8fHj1TwRdXV3y/v17qt9tCmZmZuTdu3cSbW/evCHjxo3jZYf1/RMhLS2NjBkzhowbN448ffqUEEJIXFwcWbx4MW9binoms2fPJs7OziQ1NZVcv35d4sMXenp6pK6uTqJNKBQSPT09qr7p6upK2aurqyO6urpU9ubNm9fkx8bGhsoeIYQYGBiQ6upqibaqqiqir69PZW/o0KFS1ywPRo4cSSoqKiTaysvLyYgRI6jssbreoUOHct/79evX5IdmzhFCyMKFC4m1tTWJiIggx48fl/jwRVBQEBk7diwxNDQkcXFxhBBCbt68SaysrKj6Nn36dJKVlSXRlpWVRaZPn05ljxBCvv/+e3Lz5k2Jtps3b5KJEydS22QFVmu0CKznGyHs1xnWEH8/iYPWJ2H9TGxsbEh0dLREW3R0NPnxxx+p7Onr60s94+rqaupnbGtrKzXn5EFzz0OeNb8p0L439fT0SH19vUSbvOM5MTGRODs7k6ysLFJdXU2ysrLI0qVLSXx8PMnMzCS2trZkxYoVvGympaURXV1doqenRwYMGED09PTIwIEDiampqUy/HxISwn1/8OABr7/9d2A950aNGkWEQqE8XZLCwYMHyffff0/i4uLItWvXyI0bN7jPPw0dHZ0m11QdHR0qe5MnTybZ2dmEEELWrVtHbGxsyKJFi3iPORGys7PJ69evCSGEfPjwgYSEhJBdu3ZJrTuygrWfRXuf/pPQ0dGRWmdYo6qqivqZEELIZ824ABpUXq9evcqcZi6qAy7CrFmzEBgYyMsO66jaoUOHQAjB4sWLubxOAFBWVoaGhgZ1hJd1LXBW5aAUFZUUKQOLw9LSkqr8q6KeCcta6ubm5khISICVlRXXdvLkSerc2k6dOuHu3bsS7KO7d+9SC0UdPnyY6vc+BlVVVZSWlkrQAeVh1fTr1w+FhYVy1cIWh7KyMqeGLkJNTQ21cCCr61VklP3evXs4f/68XIrtIri6umL48OFceggAtGzZEu7u7lT2srKy0L17d4m27t274/nz59R9LC4ulioLp6Ojg1evXlHZe/78OW7cuIHXr19LnLDSsJJYl+xjPd8A9utMTk4O2rVrh6+++gpVVVXYu3cvVFRUsGjRIqp1ljTBXKipqaF+l7J+Jq6urliwYAEuXLiAXr16IScnBxcvXqRmwHz77bfYvXs3XFxcuH6GhoZi4MCBVPa2bNkCDw8PjBgxQqpUIZ+TfREzrL6+Hrdu3ZJ4LtnZ2bzHoIhaLxQKpQQ/c3JyqPPOu3XrhtTUVAm20MWLF+V6pwQFBXEV1oAGFoyPjw+srKyQkpICX19fTJ8+nZfNgIAA2NnZ4X/+53+41LvAwECZ593+/fu5NWn+/PlNptDSgvWcmz17No4cOdKsPgoNRFXfGqde0NLqWbIaNDQ0cPnyZYnKSleuXKEWDS0qKuJ83NTUVMTHx0NVVRUWFhZU9lauXInNmzfjq6++QlBQEK5cuQIVFRWUlJRgw4YNvO2x9rOGDBmCBw8eyF3pqTFYMpxGjx6NBw8e4LvvvmPVPeZi6J994EIRNHN1dXVkZ2dL5Obm5OTwXiTEy02yEDUS5fCdOXOGupRlU2BdC9zAwABubm5S5aAMDQ152WF9/8QhLiSnqakJY2NjKidbUc+EZS316upqeHp6IioqistrfPjwIcaPHy+RgyprTqetrS0cHR0xc+ZMdO/eHS9evEB0dDRVWSRFwcLCAkuWLJESURo/fjyVvR9++AEuLi6ws7OTcuBo0iZGjx6NlStXwsPDg+ufr68vxowZQ9U/1terCLAOkI4cORKEELx69QqdOnWS60Xdp08fhIWFSdQ637t3L3r37k1tk+VG5fTp03B3d4e2tjaysrKgra2NP//8Ezo6OlTvOVZrtAiKGH+s1xlxpzgwMJBzil+9esXLKRbR82tqaqRKzBUWFlKLh7J+Jrq6uoiNjcWxY8fw9OlTaGlpITY2Fn369KGyt3btWtja2iI2NpbrHyEE+/fvp7KXlJSEa9euITMzk6uWADRs8Pg47KJNp5KSkoRAtpKSEjp27Mh7vIhEI+vq6iQEJEWHETTlyAHAyckJrq6uMDMz48ZzSkoKduzYQWUPaNAsaAzxYFenTp2k0vL+Djk5ObCzswPw70CBo6MjJk2a1KQAeWNoaGjg0KFDGDBgAOrq6qSCSSLweW8qas5dv34dd+7cQWRkpFTwjLZyDOuA/8aNGxESEgKgoaR4QUEBWrZsCW9vb94pUI6OjnBycuL2SwUFBUhOTsamTZuo+qaiooLa2lrk5uaibdu26NSpEwghqKyspLKXn5+Pvn37AgDOnj2LQ4cOQVVVFVOnTqUKXLD2s3R0dODk5ISZM2dCS0tLIgBCm0Z17do1ODs7Q0lJCRUVFVBTU8OHDx/QpUsXKpubNm3CokWLMGjQIClflXZPfOLECSxatAgAsHv3bixbtgyqqqoIDAykClx89uKcLJSkG0NRlUpYRtVu376N+Ph4lJSUIDQ0FBkZGaisrJTIB5QVopxBVrXAFVEOCmiIPD948ADl5eUS7XwnIyshOdZ6AOI6Hrdu3WJWS/1jtazFwUeMKikpSUoQlzYXWxFl51iJKInAWpzo7du3cHNzw6VLl7hrHzNmDPz9/fHll1/ytsf6eoHmywu2atUKWlpaGDt2LC/2REpKClJSUpgESCsrK7nrVVFRwd27d5GSkoJnz57B0dGRt72HDx/C3t4eAoEAXbt2RWFhIWpraxEWFkZ9upKSkoLly5c3uVER122QBZaWlli0aBGmTp3KnYIeOXIEr169oirhzHqNVsT4A9iuM/r6+rh27RqUlZVhYmIi4RRfunRJZjuieREaGirhD4g2ypMmTaJiFSnqvckS5eXlOH/+PF6+fAlNTU0YGRlRM6gMDAzg7+8vcforDyZPnozffvuNiS0A2LBhg8wCkrLi7t27OH78ODeeraysMHToUGp7Tk5OqK+vx5o1a9C1a1cUFBTA398fALBr1y48efIErq6u+P3332W2OXLkSKSmpqJVq1YwNTVFVFQU2rZtixEjRsgkOnnp0iX4+PjgxYsXqK+vbzJowfe9qag5x6KErqKhp6eHW7duAQBGjRolwWq4evUqb3uivYNoDE6dOlWKGSgrFi9ejC5duqCkpAQ9e/bEmjVrkJ+fT12hb/jw4bhx4wZevHghYYNW8JS1n9WctpKSkhI1K3zGjBkwMzNrkuEkS6CwMXx9fREZGYn+/ftLBYRp/WkWYuji+OwDF4qAIiqVfCyqxnfAJyUlwdPTE5MnT8bJkydx+/ZtPHjwAP7+/lQDk6VSs6LKQe3cuROhoaHo16+fBDOCZjIuWrQIAwcOlBKSe/DgAS8arSJU/8XrpovbELWxqqX+KaGx8/Dq1SucOXMG06dPpxJ9EwchRC4RJUXj1atX3CaARU12ltcrqsLw1VdfQVNTE0VFRSgtLcXgwYORn58PoVCIvXv3ynzaxTJA6uXlhby8PLi4uGDRokW4desWioqKYG9vT7V5qaysRF1dHVJTU7k138TERO60FlYbFR0dHdy6dQvKysqcI1tbWwtTU1Nem25AsSX7PuX5xtopFi8LKC8U9UwKCgrw6NEjqVN3eUUWWWDkyJG4fPkyNW37/9AQ7Fq5ciXS0tKaDHZlZmbi/fv3vA60HBwcMHPmTJiZmWHt2rUoLCzEF198gXfv3uHo0aO8+seiwoY4WM45RaGurg579+5FXFwcXr9+jfT0dFy6dAlFRUVUpZgNDAxw+fJl5ObmwtnZGWfOnAEhBDo6OkzvLQ2Kioqwfft2CAQCrFmzBl9++SWSkpLw5MkTKmacjY0NRowYgaKiIgCAt7c3iouLMWPGDN7vOXGw9rNYQk9PD9euXUOLFi24d3tVVRUmTZpEFfzR1dXFkSNH0K9fP2Z9NDIyQnR0NDIzM7Fnzx4cPnwY1dXVGDlyJNLT03nb++wDF6yVpBUFllE1S0tLeHl5QUdHh7NVU1MDIyMjpKWlKegKZAfrlxXQQPn65ZdfeFV1aQ4ijQvxvObq6mqMHTtW5triisDH6qeLg2/azM6dOzFr1iwpKiQf/CfqTovj+vXriI6O/qTm8OcGf39/qKmpcfmMhBCEhoaioqICK1asgL+/Px4+fCizRgnLAKmRkRFOnDgBdXV1iZLDNCcAdXV1GDp0KNLT05loyigCY8aMwZkzZ6CmpgYLCwuEh4dDXV0dY8eOpVprFbFGs4Ai1xlFOcWswPqZREdHw8vLC23btpUK9st6WBIWFsZVOGB9Oh0YGAgtLS2qzZyi+rd48WKEhYUBYMMEVGSVJnEUFxczC3aVlJSgvr4enTt3xtu3b7F9+3a8f/8ey5YtQ8+ePXnZys/Pl9IO+m9HcHAwzp8/D3t7e3h6euLWrVvIy8uDq6sr4uPjeduTl9Ug6/tQ3jHIAk+ePIGXlxcEAgG2bdsGTU1NxMfH4/r16/D19f2nu8eBEIKSkhK5fGoR5GU4NYaRkRHOnTsnUQZbXgQHB+P48eOoqamBu7s7rKyscOvWLWzduhVxcXG87X32GheNRRZFaKqM1T8JefMGxVFUVMRt4EUvVoFAgLq6Oqq+HTlyBIMHD5agRD948AAZGRlSIqWygEU5qMaora3FsGHDmNhShJBcY1RXV0NJSYnXRoi1jocIV69eRWhoKIyMjDB79myq/L5JkyZxIluiuuKicSxefo0VG0RfX19Cb0AWsKx9Dnz6TjHr622M+Ph4XLx4kbOrpKQEOzs7GBkZwc3NDc7OzjAxMZHZHt/gxMcgFAql2BBVVVVUaQkqKirQ1NREVVWV3IELRW1Uhg0bhuTkZEydOhXGxsZwdHREy5YtqSm+LNZoRYw/Ra4z69atg5eXF1q2bMk5wVevXsWoUaNktqGjo8P1T5wh1xg0/WP93ty9ezcCAgIwceJEahs3b97k1sDmgvq0zJrbt28jPDwc+/fvlzoFlXUNZN0/8fkkb+lcALCzs+M2Hx9La5b3vcmKMQUAHTt25LQPKioqOF/zzp07vAMX3bt3x/379zn2cufOnTFjxgxeekSs55wi5zDQoAcQGRkJTU1NbNy4EQA4PQkaeHl5Yfv27VBXV+fSIB88eIDJkyfL9PuNx11T5XMB+uvNyMhATEwMpxc3Y8YMas2R/v37S7F6pk2bhmnTpslsg7WfJY7Kykps2bIFCQkJTFJUAWDw4MG4dOkSzMzMYGhoCDc3N3zxxRfNsrj/DnZ2dti5cydcXV2ZsR5Zi6F/toEL1krSil7MWrZsibq6OrRo0QLt2rVDSUkJ2rZti7KyMt62tLS08PjxYwwYMIBry8jIoFanFtHaGv8NV1dXqsDF5MmT4ezsjIULF0oJ2NBGdSdPnozk5GRqtWJxKEJIjoXqbkJCgkz/jy/N98iRI8jKykJ0dDTc3d2hqqqKWbNmYcaMGTJrDSiy7nRTSE5OhpqaGq/fYVn7HFCsU6yvry/3S4X19TaGsrIyCgoKJJzVgoICrt+tWrVCfX39R20oaiM/ePBgREVF4ccff+TaEhISqPPFly1bhvXr18Pd3V0ulX9FbVQCAgK4d5ybmxv27duH8vJyLFy4kKqfLNZoRYw/Ra4zLJxikUMM0OvvNAfW7813797JFbQAIFEpi3X1JwMDA7mDA6z75+DgAKAhMDp48GAYGhrKpdGiyCpNgGL0oT7G1OHreyQmJsLDwwNmZmbo27cvCgoKMG/ePPj4+OCHH36QyYb4nDt48KDc701FzmEAqKiokDgUAxpYfbRp5pqamggICJBomzRpksxaP+Lj7tSpUzh16hRWrlyJ7t27Iz8/H4GBgdS6QampqXBxcYGJiQn69u2LvLw8zJ07F0FBQc3qQTQGa5Ydaz9LHH5+figsLERERAQnVjlo0CAEBQVRBy58fHw4P2r16tUICAhAeXm5zNp0jbF//368evUKBw8elBL3l+ed2ngfI48Y+mebKiKeL904eihSkuazyN66dYvLA2RJaRaBZd5gQkICQkJCsGTJEmzevBne3t7YuXMnnJycZI7CikM8aCMOWuoqayFDoMFZT05Ohp6enhQ9i4+oJKAYITljY2OcPHkS7dq1w/z582FqagpVVVXExMQgJiZGJhuNF/pXr16BEIL27dujrKwMSkpK6Ny5s1yLT01NDc6ePYs9e/YgKysLpqammD9/Pq8c2HPnzmHcuHFS7ampqbxO4EVofFpbWVmJd+/eYf369bC2tuZtD2gQZWpKfOndu3do164dlc1PGYq43m3btuHcuXOwt7fnhN/Cw8NhamqK1atX48KFCwgJCUFsbGyzNljrwIiQlZWFefPmQVtbG3fv3oWBgQEePnyIY8eOoVevXrxsifeNlUDxpw5FiM2yHn+s1xkRqqurUVpaKuE38E09EQqF2LFjB1xdXeXa2IqD9TNZuXIl5syZQyXY3RT+t6TlsgLr1J2IiIgm2bWRkZESAVg+UIQ+lImJCVatWiV30AsAxo8fDw8PDxgZGXFtFy5cwJYtW3gJhioKT548aXLeNdcuC2xsbGBjYwMLCwsujfHs2bOIiopCeHg4lU1WrAZzc3McP34cbdu25drevn2L6dOnIyUlhbc9KysrLFmyREJsOiUlBbt27ZI5LaapQ2MRsw74tLTdWKaoKgofu+98gvSNkZaWhqtXr0qVY+e7/wI+48CFCKyVpBWF5vIGXV1dqaihx48fx4EDB5Cbm4uOHTti/vz5UmWiZMWkSZOwfft2CQbH48ePsXz5cpw5c4bKJmt8LPpIM3EAtkJyrFV3Dx48iGfPnmHt2rVQU1NDRUUFtm3bhm+++Yb6ORNCcPHiRURFReHSpUsYNWoUunfvjoSEBFhbW8PNzU0mO80FusQXcj5ovNCqqalhwIABcuXGsu4ja4wePbrJdDZjY2OcP3+etz1FXK9QKMSePXuQkJAgoUBub2+PFi1aoLy8HPX19f9YIKisrAwnTpxATk4ONDQ0MH36dOqSxIoIVrPeqJw+fVqCci1PhQ3WUMT4Y23zxYsXcHd3x71796QqHdA4xZ/KWtIcfH19ER8fj/Hjx0sF+2k0KZp7HgYGBtTaUOJlybt27QojIyPqlM2//voLQUFBuH//vpQYKU2wf9asWfDz82OWuvOfeifJqw8l8mVYQFxUWIT6+nro6ek1eS/+DmfPnoW2tja0tbWRn58PDw8PqKiowNvbm8pfUMQzuXfvHhYsWABzc3OcPn0aU6dOxZkzZ7B3716qU2pxVkPPnj2Rl5eH1NRUXqwGEYYPH47U1FSJNMt3797B1NSUq1zCB3p6erhx44bU89XX15fZnigYA3xc540mlZq1nzVq1ChcuHABLVq04MZIVVUVzMzM5JInkDedStGIjIzkysheunQJY8aMwdWrVzFu3DiqdeazTRURQRFBC9aLI9CQN3j//n38+uuv3OC0tbWlfilaWVnBysqK6nebsrV8+XKsWrUKX3/9NXJychAQEIDp06czsc8CtMGJj0FJSUmKSkWLNm3aoLi4GJmZmRgwYAAEAgGqq6v/lkrfHPbt24fff/+dK2ekpqaGtWvXYsKECbwDF8XFxYiJiUFcXBxqa2sxY8YMrF+/nntZzJ8/H1OmTJE5cNFUrPTdu3fUwR95osDNoak+8n0WH6PhioOGbtrYsf679r8Di+ttjBYtWsDR0bFZCqS8FTdoUVtbCxMTE5w7dw62trZMbLLU3xBhx44dTQYugoODeQcu9u/fj9DQUI61V1BQAC8vL7x8+ZI6XYQlFDH+WK8zPj4+6NChA2JjY2FjY4OIiAi5UgQNDQ1x9epVqjqMfJNyAAAgAElEQVT2/wlkZGSgb9++yM7ORnZ2NtfO9/6xTssVoamy5Fu3buVdllyE1atXo6KiAtbW1kz0qlin7jQ1nrOzs6lTCJoDjT6UOIyNjSUYyPJgxIgRuHz5skTJ2ytXrmDEiBFU9nbs2IH9+/dz3zt16oRWrVph8+bNCA0N5W2vqWdSU1Mj10HWkCFDEBcXh8jISBgYGKC2thbh4eHUZbVDQkIQGBgoxWoICQnhHbgwMDCAm5sbVq9ezc05Pz8/GBoaUvWtU6dOuHv3roRo/t27d3lV7hA/bHjy5EmzLDuawAVrP4t1iirAJp2qMYqLi3Hy5EkuKGRpaSmVvsQHhw4dwu7duzF69GgMHz4cv/76K5KTk6lFrT/7wAUhBImJiU1G2Wk3u6wXR6DpwWljYyPX4GSFBQsWcPWOP3z4AFVVVdjY2FA7xPX19Th06BCio6O5iTNr1iz89NNP/1iJvI+Jx4mDNg3DysoKs2bN4lR3gQYBJdrAVFVVFd6/fy9Rh/n9+/eoqqribcvU1BR6enpYtWoVzM3NpdSGu3fvDmNjY5nsKCkpobq6WurlUlpaKpONpsAyUChi5tTW1kqxdPLy8tC7d2+ZbYnnX799+xYxMTEwMTHhhLZSU1Mxc+ZMXv0TUXuFQqEUzTcnJ4c3ZZ3l9f4n8Pz5c9y4cUOKbsjnBFggEEAgEDTpdMoDliJjANuNyuHDhxEWFoYhQ4Zwbebm5nB1daVap1mt0YoYf4paZ+7evYuzZ8+iXbt2UFJSwoABA+Dj44OFCxdSBU87deoEZ2dnmJubo1u3bhL3jYbRwPq9yUqTQqTVoqSkJBGIE0/LpcGWLVswZcoUqbLkW7Zs4VWWXIR79+7h/PnzzAKqW7ZsAQB4eHhItPOlrYtrpomzWkXgK87+d6DRhxJHx44d4eTkxISpo6mpCVdXV4n35h9//IEZM2ZIvP9ktVtSUgJNTU0QQnD16lUkJyejVatWEqkoskB0KFFTUyN1EFRYWCjXui8K9IkHRKuqqnD//n107dpVZl0xEfLy8qQCFKamplizZg3vvm3atAlubm6YOHGiVPlcGtja2sLR0REzZ85E9+7d8eLFC0RHR1OvCe7u7k0yYFavXs2LAcPazxLv37x583D69Gl8+PABixYt4lJUabFz507s3LmzyXQqmr3hnTt3sHDhQvTu3Rs9e/bkDszDw8OpqzK+evUKo0ePBvBvv2bcuHHYsGEDNm3axNveZx+48PLyQlJSEgwNDeVarMXBanEUh7yDU5HioSoqKli5ciVWrlyJ0tJSuVkIe/fuxdGjR2FnZ4cePXogLy8P4eHhqKmpkRB044OsrCxs2rQJDx8+xIcPHyR+Jss1K0K8UBysVXfHjRuHJUuWwNXVlYuMh4SENBmN/jskJib+7QZix44df2tn6dKlIIRg48aNEo6GyIGljdorIlDYGEpKStDT0+NVek/8Gl1cXBAcHCw1fz+m79AURJTquro6CXq1srIyNDQ0OGdZXtBcL/DxtUUcNOvM6dOn4e7uDm1tbWRlZUFbWxt//vkndHR0eDvEtra28PPzw9q1ayEQCHj3pTFYiIyJoIiNyvv376VO7AYNGoTy8nLetgDFrNHioB1/gOLWGUIIt6lt3bo1ysvL0aFDB+Tn51PZy8zMxKBBg1BYWCghKkcbnFfUMykuLkZRURH1qaBI3I91Wm5GRgZ2797NMRmUlZWxZMkSidN5PujQoQPTgxFWYpqHDh0CIQSLFy+WEBMVrfnypKJ8TB+KFqyYOkDDHPn2229RUlKCkpISAMC3334rcW/52BUIBKisrMSff/6JLl26oF27dqirq0NNTQ2vfokOJW7fvi3BthOtMfKk4IkzNZvSajA0NIS/v7/MAQwWrAYRvvrqK+zbt49Z+dxZs2ahTZs2iIuLQ2pqKrp06YINGzZQ3z9WLDtF+Vna2tpISkrCiRMn8M0330BDQwM+Pj7UKapAw36zcaW/MWPGcPOFL/z8/ODm5ibBCjly5Aj8/PyoAyzq6up48+YN1NXV0alTJzx9+hRffvkl73nHgXzm0NfXJ8+fP2dq08DAgHz48IHcv3+f/PDDD4QQQoRCIRk2bBi1zWHDhpG6ujqJtrq6Oplt3rx5k/t+7do1cv369SY/NKiqqiKBgYFk1qxZZNy4ccTU1JT70MDCwoI8efJEoi0zM5OYm5tT2SOEkGnTppEVK1aQc+fOkatXr0p8PiXU19eT4uJiue1UVFSQn3/+mQwePJj069ePDB48mKxbt46Ul5fztjVq1Kgm242MjKj6Jj4WWUBHR4cQ0nDv9PX1ydu3b0lVVRUxMDCgthkaGsqqe4SQhj42NX9FfecLT09PFt3iwOp6m1tXWKwzkydPJvHx8YQQQvT09AghhERGRpLAwEDetkxMTMjAgQPJt99+S0xMTORes6ZNm0aSk5Ml2pKTk8nUqVN527p+/Tq5du0a+e677yTu2c2bN0l2djZV/9auXUvi4uIk2o4fP07Wrl1LZY/1Gs16vhHCfp2xtrYm9+7dI4QQYm9vT7Zt20Z27dpFLCwsmP4dWrB+Jq9fvyYLFiwg/fr1I0OGDCGEEHLq1CmyadMmufvKAiYmJqSoqEiirbCwkBgbG1PZS05OJqtXryYlJSUsuscchYWFzG0eP35c4vP777+TvLw85n/nU8Hy5cuJg4MDsba2Jr/88gshhJBnz55Rz+GTJ0+y7B4hhJDExETi7OxMsrKySHV1NcnKyiJLly4l8fHxJDMzk9ja2pIVK1bIbC8qKoro6+sTf39/cuzYMRIQEED09fXJsWPHmPedD2pqaoirqyupqqqS25boHT5gwACJd7mpqSkZOnQoWbZsGZVd1n5WSkpKk+1//PEHtc0lS5aQCxcuSLRdvHiRLFmyhMre8OHDiVAolGirra3lfC4a/PzzzyQ2NpYQQsjOnTvJyJEjydixY3mNY3F89owLgUCAHj16MLU5cuRILF++HG/evOHyyrKzs6kinCLIm+snnm/Ior64OLZt24YrV65gzpw5CAoKwrJly3DkyBHepa9EKC0tlcpR7d27N1XpVxFycnIQExPDPB+UFSorK7lKJSzqO6uqqsLb2xubNm3iWDC0p0ms8/z09PRQVFSExMRETrRx8uTJ1PQ7Vqco4hg/fjxKSkok5mxJSQk+fPjAuxY9AGhoaDQ5fzt06EDVPy8vL6rfaw6iMn7yQhFaDyIUFBRw7DLy/09WZs6cCVNTUyxbtoyXLdYMKpZ0XNE9PHPmjFwnMeKorq6Gp6cnoqKiOMr1w4cPMX78eIkUDVnTI1mv0azGnzjKysrw9OlT9O3bl2vLzMxEfn6+RL63rFixYgXq6uoAAMuXL8eyZctQUVGBzZs3M+uzPGD9TDZv3oyOHTvi8uXLXIUIAwMDBAcHU9lbt24dpkyZIrFGXL9+HYmJifDx8eFtj3VZchE758SJE1I/o2GIEcZpyKmpqRg8eLAEc+rBgwfIyMigKjsPKEYf6lOGl5cX9u7dC4FAAHt7ewANazdtVRZLS0uW3QMABAUFISEhgWN39e7dGz4+PrCyskJKSgp8fX156cexZjXExMQgLS1NKl2Tr1aXQCDAtWvXmDAeFcWyW7FiBZf+LsKHDx8gFAqpRMVZpbKIg3U6lbq6OrKzsyXeJTk5OVBXV6fqHwB4e3tz352cnNCjRw+Ul5dT6yx+9oGL2bNn48iRI1weJguwXhwBtoNz586dUv+vqqoK69evp8pVO3fuHA4cOIBevXph165dsLW15ehsNNDW1kZcXJwETTg+Ph7a2tpU9oAGwaPc3NxPLmdfBD8/PxQUFDCr71xdXY3du3c3+YKRVYdDUXl+V69ehaOjI/r164du3bohIyMDu3btwq+//opRo0bxtqeIQKGbmxvnuItQWlqKdevW8U7vAABHR0c4OTlx+ewFBQVITk6myu8TgZUDAbAZL02hrq4Oubm5UuUjacTp1NTUUFlZCTU1NXz11VfIz8+Huro6VbqDqalps+U3acCSjiuCpqYms/vXsmVLCSe7V69eVGVfRWC9RmdnZ2PTpk24f/8+VSpfUwgICJCaC+rq6nBxcaEKXIhvuAcMGCB3OUbWVSxYP5Nr164hJSUFrVu35oLeHTp0wOvXr6nspaamwtPTU6JtyJAhWL58OZW95cuXY+vWrXB2dpYoS05rj2bd/BhYpyHv3bsXcXFxEm1aWlpwdXWlDlwA7LV55IUiRa3btm0rNT74pvIpMu0aaNDDagwlJSW8efMGQMO7RtZDo9raWri7u2Pbtm1MKkgFBwfj6NGjsLS0xLlz5zBr1iwkJiZS6+yZm5vjt99+k1unTxSA69GjB7PyzUDDJtvd3V1CG+rp06cICAhAREQEb3uEsWA0wD6dysrKCg4ODrC3t+cCwnv37sWMGTOo+9gY8gb8PvvAxfXr13Hnzh1ERkZKCQnRvshYLI6NwXJwnj59Gnfv3oW/vz/at2+P58+fY+nSpbxFf0R4//495wSrqKhAKBSif//+uHfvHpU9Nzc32NnZITY2lhPsefr0qUR+J19s2bIFHh4eGDFihNRzpmWGsMQff/zB1XcW5exqamqiuLiYyh4LFoyi8vx8fX2xfv16iYUwLi4Ovr6+SExM5G1PEYHCnJwc9OvXT6Ktb9++yM3NpbI3depU9OjRA/Hx8Xj8+DG6dOmC/fv3Q1dXl8oeaweCNWsKaMjxdnJyQkFBgVRtdRqnbtiwYUhOTsbUqVNhbGwMR0dHtGzZkuoempiYNHnyYWZmRnXywVpkDGB7/1hXVWK9Rnt4eEBDQwPbt29nUtEBaGBINc6/7ty5M169ekVtU7z8pqamJoyMjKg3payrWLB+JioqKhKVMACgvLwcbdu2pbInFAqlGI8tWrSgYsYJhULExsZizZo12LBhA5Oy5KzZYqdPn0ZUVJRcAUJxvHnzBu3bt5do++qrr+RiorLU5mEF1oxgcSQkJDT7M1nfdWFhYdx31sEuoGEcuru7Y82aNejatSsKCgrg7+/P3ZfMzEwpH7Y5sGQ1AA1spL179+Lbb7/FiRMnsG7dOowfP55qEw80rKceHh6Ijo6WEiiW9Z0lYu0CQNeuXSX0gsRBc9D29OlTKW2owYMH49mzZ7zsKEowGmAnoizC4sWLoaKiggMHDnD31tramreId1hYGKet1PjgUxw0QtSffeDCwMCA+UIZGRkJHR0dDBgwAI8fP4aTkxNUVFQQHByMgQMHUtlkOThjY2Px888/w8rKCnPmzEFYWBjmzp3Lm24tQteuXZGfn4/u3bujZ8+eSE1Nhbq6Olq1akVlT09PD0lJSfjtt99QVFSEcePGYceOHVTljERISkrCtWvXkJmZKVFpQ0lJ6ZMIXAiFQik186qqKup7yIIFIxpzGzZsYJqakJ+fL0URmzp1KhVdGFBMoFBVVRXv3r2ToAO+e/eO+nkADSc1tKrMjcHagWDNmgIaqOZjxozB8uXLYWZmhnPnzsHPz4+KVQM0nKCLTizc3Nywb98+lJeXU1XFaOrkQ57ym6zpuAD7+8cSrNfozMxMHDx4EC1btmTWRw0NDeTl5Umkgubm5lKnZz169Aj29vZQUlKClpYWCgsLsXnzZuzZs4fqvc66igXrZzJ8+HDs2rVLIvh24MABan/p66+/xvnz5yXYLhcuXKBKvWvRogV27NjBBadpBcHT09O5wKeomkNToGGIsU5D7tKlCx4/fiwh2Pv48WO5xBFZlspkBZqNjKz45ZdfJP5dWloKoVCIzp07y+wHip/oKyI10tvbGytXrsT48eObrNyhpKTEKz2NFasBaEi/E2fjEEKgp6dHXT63MROQBpMmTeIOIZqq/icK+NMclggEAlRVVUkElqurq3kHSBWVysIaQqEQO3bsgKurK3cISIubN29ygQvxg09xUAeaqdU2/g/NwtTUlPz111+EEEIWL15Mtm7dSoKDg8m8efP+4Z79GzU1NWTatGmkf//+xNvbWy5bERERnDDd6dOnyYABA0j//v0VIrhGC319fSkBG1rMnDmzyfbZs2dT23RwcCARERGEkAZxHEIIOXr0KHFycqKyJy7aamBgQGprawkhhOjq6lL3kRVsbGw4kTsR7t27Rz0/IiIiyKNHjwghhDx69IiYmJgQMzMzkpGRQd3HFStWkPXr13MiRUKhkHh6ehJXV1dqm+np6eTnn38mDg4OhBBCHj58SC0gOHToUO778OHDSX19PSGkYZzTQBHjZfjw4aSyslLCzrt376iE0FgJea1Zs4asWbOGDBo0iPsu+sydO5dYW1vLZZ8lWN6/Tx2Wlpbk9evXTG0GBAQQa2tr8uTJE1JdXU2ePHlC5syZQ/z9/anszZo1i4SEhHBzrb6+noSEhDT7Pvg7WFhYUIkl/6fw8uVLMmHCBE7Idvz48cTExIRaPDolJYUMGTKEbNmyhRw9epRs3bqVDB06tFnBur/DggULyP3796l+VwTxdbRfv35Nfvr3709lOyQkhBw6dEiu/oljz549ZPz48eTcuXMkKyuLnDt3jkycOJGEhYVR29TV1W1SNPpT8BNEeP/+PTl58iR3nSUlJeTVq1dMbNfW1hJfX1+5hCpfvHhBzp49S+Lj4yU+8uLly5fk3r175OXLl3LZWbFiBRk0aBD58ccfyerVqyXeeXxhbm7Ozf8pU6aQW7dukaysLGq/gwXERWtfvHjR7IcGDg4OJCQkRKJt586dxM7Ojsoea8FoRUC0/2CJDx8+MLX32TMuAEn6Z9euXWFkZCQXdfPNmzfo0KEDhEIh0tPTERQUBIFA8EmclAEN5c1cXV2hoqICHx8f+Pn5QSAQwN3dXYoaKgvEKfkTJkzAsGHDUF5eTp1b2xxjJSgoCIMGDaKyqaKiwtURlhd//vlnk+3Pnz+ntsm6vjNrFgxL6Ovrw9HREdOnT+dKtR4/fhxz5syRoHLKegKyb98+TJgwAUCDsJWFhQVUVVWxdetWaqaSm5sbfvrpJ4wdO5bL82vTpg0OHDhAZS8pKQmenp6YPHkyl4pQX1+PX375hYpu2rFjR7x69QqdOnVC165dcfv2bSkaMR8oYrwoKytz1PA2bdrgzZs3aNOmDRVVnzXltTHkKb8JNJzcdunSBVpaWigrK4Ofnx+UlZXh7u5OLWrF8v6xBus12s7ODqtWrcLSpUuldEFotXScnJzg4eGBKVOmcCc733//PfWJ7rNnzxAREcHZUlJSgoODA/bt20dlz93dHd7e3nBzc6NO0xQH62fSuXNnnDhxAufPn0dubi46duwIc3Nz6tSYcePGISQkBBEREbhy5Qq0tLSwc+dOar9IR0cHTk5OmDlzJrS0tCR8F1nfHXfu3OG+syhf2riUJcs05AULFuDt27dwc3PDhw8foKamhnnz5nGaWDRQhDYPSzx+/BiLFi2Curo6ioqKYG9vj0ePHiE2NlaKPUGDFi1awNXVFZMmTYK1tTXv3z98+DB8fX3Rpk0b5kxeeUuNisCC1SDC999/j+vXr8PS0hKzZs2Cra0tWrRowUsstDHq6upw7949vHz5EpMmTeIYDbKy78QFrJ88eSKVigE0pETRMM9WrlyJefPm4dy5c+jVqxdycnJQUFCAyMhI3raAhnFRUFAALS0tlJaWwt/fX24/gTUMDQ1x9epVjBw5kom9uro66OvrIz09nRmjUomQJjiznxGysrKwYMEC1NfXc5soZWVl7Nu3T0qhW1aMHj0ap06dwrNnz+Dn54fo6GjU1tbCwMCgybzq/zQMDQ0xYcIEeHh4oGXLlsjPz4erqytat25NPSFZYty4cYiOjkaHDh3g4OCAXr16QVVVFTdv3qTeiAYGBkJLS4t6YwL8Oz+yqdSJ7OxsnDlzRi7BtrKyMiQkJCA3NxcaGhqYPn06dVWByMhIdO7cGWZmZjhz5gxWrFgBQgiWLVumEAV/PpCFgqqkpCSzQJ2uri7S09MhFAphaGiIS5cucYHC5ihqsqCqqgqpqakoLCyElpYWTExMqDfylpaW8PLygo6ODoYPH46bN2+ipqYGRkZGSEtL420vODgYvXv3hqWlJY4cOYKtW7dyDsTPP//M254ixstPP/0ER0dHGBoawtXVFQKBAKqqqrh///5Hc42bw/r16zF8+HAmlNd//etfTOeBpaUlQkJC8PXXX+Pnn39GXl4eWrZsiS+//BLbt2+nssn6/rEE6zW6f//+3HfxjR8txVccpaWlnLNIm1IANIiWbd++XUKzIDs7GytXrsTx48dlstFYzI+I6ZaIg+aaFfHe/JTR3HuEz7uDNT6Wyy0OedMhRJXC5EV0dDQCAgIwa9YsKW0emo08a9jY2GDixImYO3cu994sLy/HpEmTcPHiRSZ/o6SkBBMmTEB6ejrv3x09ejR8fHzk0ij434zbt2+jvLwcY8aMoaL95+fn43/+539QWFgIQgju3r2Ls2fPIiUlBX5+frztiQunikNfX5+6asdff/2FhIQEzg+cOnUqdbqhIvwE1vDx8cHx48c5IXnx50q7bllYWCA2NpaqEktT+OwDF4sWLcLAgQOxfPlyKCsro76+HsHBwXjw4AH1ScrGjRs5pfDZs2djwYIFePjwIdauXUslPsgaJ06cwJQpUyTaqqursWnTpk+itJsiNqI2Nja4c+cOunfvLnWaIOvph8hREgmziSASq3RycsKYMWOo+qdoFBcXy8WC+ZTxqQcKgYa82Fu3bgH490uUEAIDAwPqF6o47ty5g/fv31M7EI3BYryIBKz69OmDgoICeHp64v379/j555/x3Xff8ba3cuVK/P777xg6dCi1kJcI79+/h0AgwBdffAFCCBISEqCiokIdFBF/vqNGjUJ8fDxUVVVhYWGBq1evUtlsfP/Wr1+P8vJy6vvHEqzX6IKCgmZ/Jo+2EdAwlouKijB06FC57Bw8eBBHjx7FggULuEOOgwcPYvbs2RK6Ax/TQ5B1rtPkzrN4JoreeFdWViI7O1uqKgKNhgRrEMblSxUBeU+nm0JSUhLi4uI4Ib7p06czqUDBAgYGBkhLS4OysrLE5lM01vmi8fiurKxESkoKBgwYgKCgIN72Ro0ahUuXLlExlf8PDWWw+/XrB1dXVxgaGuLmzZt4+/Ytpk2bhj/++IO3vWHDhkmwqIAGbTJzc3O5DrFYQRF+gogp2xi3bt2iqrDSXIVNJSUlajHapKQk/P7773B3d0e3bt2obIjjs08VycjIwO7du7mFR1lZGUuWLMHYsWOpba5btw4JCQkQCAScI1xeXk5V1lIRaBy0AIBWrVp9EkELAGjdujXevn2LZ8+eoXfv3mjdujVqa2tRW1tLbZOFCKtoIbW3t5erwklzOH36NOdAdO7cmakDwYp2yBKEEJSUlMiskN0czMzMsGDBAi5QCDSI/cmz4amvr8eePXsQFxeH169fIz09HZcuXUJRUREVa0dLS0tKWC0jI4NqEa+trYWJiQnOnTvHMUCGDRvG287HkJubK7cz1qdPH+67lpYWwsPD5bLHkvLq4OCA1atXY8iQIdi1axeOHj0KFRUVPH/+nEqkWEVFBbW1tcjNzUXbtm3RqVMnEEJQWVlJ3cfG9482kA40BOjt7OwwYsQIri0tLQ3h4eHYu3cvb3us12h5gxNNobS0FG5ubrh69Sq++OIL3L17F0lJSUhPT8f69et52xNtXjds2CDRLl5d6e8YIuIBiSdPnkgwTcTbacDimTR27u/cuQN1dXVOjLSsrAzDhg2jClycO3cOq1evlipfzIJVwwKsy5eOHj0aly9flmo3NjbG+fPnedtrfDo9adIkXLhwgfp0GgCSk5PxzTffSKzNmZmZSElJoSoZzBrt2rXD69evJQ6bCgsLqVOrGo9vNTU1WFpawtbWlsrejBkzEBsbKxeTVxFoSqSyKcjCTFq7dq1Mf5MmuHfv3j3s3LkTKioqXH+//PLLJkvCfgyKrNrx22+/4fjx4ygpKUFiYiJu3bqFN2/eUM0PRfgJixcvRnR0tES1p4yMDDg7O+PatWu87SmCnScSeD579qzUz2jW/s8+cKGqqorS0lKunA7QMNDl0bgQCASYOXOmRNunohorQnp6Oh48eCDlRChS0VlWKGIjyvK6FBG02L9/P0JDQzFz5kyYmZmhoKAAXl5eePnyJVXVhE8ZlZWV2LJlC3fKfffuXaSkpODZs2dUwT1FBApDQkJw/vx5LFu2jNvk9OzZEzt27KByUhYsWABnZ2csWbIEQqEQp06dws6dO6nUuAUCAQQCQZOVMWixcOFCODg4wMDAAJGRkdi2bRuUlZWxYsUKzJ8/n8rm/PnzMWfOHJibm6NFC/lfNSxPPbOysri8/8TERISHh0NNTQ0//fQTVeBiyJAh8Pb2RklJCeckvXjxQi7dEaCB3ZWYmMidhlpaWlKljz18+FDqVFtPT0+qGo+sUMQa/dtvvyEuLg5//fWX3A4i0FCVpWPHjrh8+TImTpwIoCGAHRwcTGWPhQaCOObOndskI2z+/PlULCwWz0Tcad2+fTsMDAzg5OTElePdtWsXqqurefcNAPz8/ODo6Ig5c+ZQ+1eK3ESxLl/amLXxd+1/Bx8fH4wbN447nQYaxrOvry91HwMCAqROUdXV1eHi4vJJBC4mTpyItWvXcsHCkpISbN68mTqAzXpTtnDhQsyaNQv79++nZvIqAkuXLuW+FxQU4MiRI7CysuL0uhISEjBnzpx/rH8iqKqqoqqqSkK7qrS0lLfeg6Kqdhw+fBj79u3D3LlzERoaCqAhsBIQEEA1PxThJ5ibm8PJyQn79u1DixYt8Pz5czg4OGDNmjXUNlmD9Vz47AMXFhYWWLJkCZYvX85N6uDgYIwfP57aJuvTWtbYuXMnQkND0a9fPwkHggXFnAUUxVhhJcL64cMHHDx4sElKKe0EPXz4MMLCwjBkyBCuzdzcHK6urv91gdXzKj8AACAASURBVAs/Pz8UFhYiIiKCExYbNGgQgoKCqJ6xIgKFJ06cQGRkJDQ1NbFx40YAQLdu3T5Kaf8Ypk6divr6ehw4cAB1dXUIDAzE/PnzMXnyZCp7tra28PPzw9q1a5kIVj5+/JhjbURHR2Pv3r1o27Ytli1bRh240NHRwdatW+Hj44Np06bB2tq6SUrjP4H6+nq0aNECxcXFqKio4E6+y8rKqOx5eXlh+/btUFdX58bwgwcPqJ8vAFy9ehWOjo7o168funXrhoyMDOzatQu//vorlaBh43KvhBDq4BfrNZq1gwgA165dQ0pKClq3bs292zp06IDXr19T2WsMeWn6Td37mpoa6vcw62cSFxeHCxcuSImRGhkZYeXKlbztlZSUyCUk2Rg1NTX4/fffMXDgQG5tzsjIoPbdWJUvFaUjCIVCqdSEnJwcarFZVqfT4igpKZFiYnbu3PmTEAAGGg6cPD09YW5uDgAYO3YszMzMuDKL/zTc3NzQokULGBsbo3Xr1v90dzhMmzaN+25ra4vdu3dL+JYWFhbYsWOHTLYUmSY1ZswYbN68mdOMq6+vR1BQEExMTHjZEV1vjx49qNIjmkNERAT27NmDb775BmFhYQCA3r17Izs7m8qeIvyEFStWwMXFBZ6ennBxccGiRYuwePFiXuKw4qLCHwPt/oZ12eDPPnCxfPlybN26Fc7OzqiurkarVq0wbdo0qlM3EcRPaz09PQE0TCja01rWOHbsGA4dOiShJP0pQREb0aZEWLdu3Uolwrpu3To8fPgQZmZmTCilQEPO/eDBgyXaBg0aJMWI+W/AH3/8gRMnTkBdXZ1LR9DU1ERxcTGVPUUECisqKiRYWEBDfrGoygMNrKysYGVlRf374jh48CCKi4sRExODjh07Srx0aITpamtr0bJlS5SVleHly5fci6akpIS6j8uWLYOLiwv++OMPxMbGYuLEidDX18fs2bMxbtw43veyOfprq1at0LVrV/zwww8ya1T06NED8fHxyMvL41LI5GHaaWpqIiAgQKJt0qRJcqV6+fr6Yv369ZgxYwbXFhcXB19fX95aSf369cOJEyck1tUTJ05IpKPwAes1mrWDCDTQchunO5WXl0tQavkgMDAQpqamGDJkCNLS0uDo6AglJSXs2rWLlwK7yEmsqamRCgoWFhbi22+/peof62eirKyMFy9eSDAQXrx4QR1Y0dXVbTY9RlaIb6LWrVuHjRs3Ss2PxjnusmL27Nk4cuRIszneskKUjlBXVyeRmiDSwhJPLeIDVqfT4tDQ0EBeXp5EwCY3N5dafJA1WrZsCV9fX6xevRr5+fnQ0NCgDvwADZXfvL29cf/+fXz48EHiZzSU9Vu3buHChQvMRAcVgfv37zfpW96/f5/KHiEE9+/f57TevvvuO+o1wc3NDUuWLIG+vj5qamqgq6sLbW1t7N+/n8qeKGhRXV2N0tJSieAwzbgpKyvj9gcsDnYV4ScAgL+/P+bNm4cpU6Zg3rx5vA+bxNPo3759i5iYGJiYmHAB4dTUVKl3C19kZGQgJiaGGzczZsygftd99oGLVq1aYePGjdiwYQPKysrQvn17uQdoU6e13bt3pz6tZY3a2lrmOfHyIiwsjIuif0wgjDblY8uWLZgyZYqUCOuWLVt4545fvnwZSUlJTEuGmZubIyEhQWJje/LkSe6k4b8JQqEQbdq0kWirqqqirtihiEBh3759kZycDAsLC64tNTUVAwcOpLIHNGyaUlNTUVxcDDs7O/z1118ghFCNI3EqKAt06dIFN27cwJ9//smlFIgELOWBsrIyzMzMYGZmxlUvcnV1RYcOHTB37lwsXLhQoozcx2BlZYVjx45h2rRpXPAxPj4elpaWqK6uhre3N0pLS2XKV3Z3d8eqVavQsmVL7N69GwBw/vx5Xi/S9PR06OrqAgBu3rzZ7P+jFR7Mz8+XCnRNnToVPj4+vG25urpiwYIFuHDhAlfW7eLFi7zWPkWu0awdRKDhvu/atYvLrwWAAwcOUGsdnThxgmMM7N69G8uWLYOqqioCAwN5BS5Ef//27dsSJ1EiWjMfJ1aRz+SHH37A4sWLYWdnx8238PBwagFbXV1dODk5wdraWkrXiKZ0ZHJyMry9vaXsbNu2TeY5oojypaJ0hPXr10v1Tx6wOp0Wx/jx47Fq1Sp4eXmhV69eyM7OhpeXF1de/FNB+/bt5U67AxqCXRoaGti+fbtc6eAiKEKbhzW0tLSa9C1p+v7ixQs4Ojri+fPnaN++PcrKytC7d2/8+uuvVGzKtm3b4vDhw8jIyOBKLuvq6lLra7148QLu7u64d++eFKONJjD19ddf48aNGxLr9M2bN9G7d2+q/gEN6358fDxKSkoQGhqKjIwMVFZW8mKKNLXWDxgwAEVFRVBSUuJ+Luu6L/7/XFxcEBwcDCMjI67twoULiI2Nlbl/jZGamgoXFxeYmJigb9++yMvLw9y5cxEUFCRTlcHG+OwDFzk5OVBTU0PHjh258lIlJSX48OEDevbsSWVTEae1LDF58mSpTdk/jZs3b3IOWHPqv/I4tCxFWNu2bYsvv/ySui8iiOfr1tTUwNPTE1FRUVyU8+HDh3KlLLHC2bNnoa2tDW1tbeTn58PDwwMqKirw9vamelkNHjwYUVFR+PHHH7m2hIQEatV/RQQK3dzcsGDBApw7dw7V1dXw9PTEmTNnqIQMAel69HZ2dnLVoxengrLAkiVLsHDhQggEAu4ar1y5IiEmSovc3FxER0cjISEBbdq0wapVq9C9e3fs3bsXt2/flvme3rhxA7/++qtERQ0LCwv4+/vj0KFDGDt2LLy8vGQKXBgaGkqV07O0tOSVO21nZ8ed7n5MiZtWeHDw4MF4+PChxPVmZGRQnVLo6uoiNjYWx44dw9OnT6GlpYXY2FhejAtFrtGKcBBXrVoFW1tb/Pbbb6ioqMCECRNQU1ODY8eOUdl7//492rVrh+rqajx69Ajh4eEQCATw9/fnZcfZ2RlCoRDdunXDpEmT5KoIochnsnLlSrRr1w779u3jNFamTZsGe3t7KnvR0dEAIHX/lZSUqAIXampqTc4PPhvSxkEseQW8Rairq0NCQgLWr18v1/MVB+vTaQBwcnKCh4cHpkyZwo2T77///pPQOgMaSlEGBQU1mZZLwyzMzMzEwYMHmT2ThQsXYtWqVViyZImUYKg8zBCWEPVP3Ld89OiRzBWExOHp6YkhQ4bg2LFjUFNTQ0VFBbZt24b169fjwIED1H0cNGgQpzklD3x8fNChQwfExsbCxsYGERERcqX+Ozk5YenSpfjxxx9RW1uLsLAwHDp0iFpXJikpCZ6enpg8eTKnY1RfX49ffvmFV3C0ubW+V69e3M9o1/0rV65IVdgZM2aMxAEAX4SEhCAwMFAi7TMlJQUhISFUgYvPvhzqjBkzsHnzZvTr149ry8zMxLp166gjTDY2NrCxsYGFhQVXwuns2bOIioqSW1mfBdzc3JCcnAw9PT2pk4VPpewXa5iamuLIkSMSAaWioiLMnTsXqampvGwdO3YMeXl5cHNzk6vygiKFxlhiwoQJ2L9/PzQ1NTnGSqtWrVBaWsrlo/NBVlYW5s2bB21tbdy9excGBgZ4+PAhjh07RiWMZmBggGvXrkFJSen/sXfmYTXm7x9/nzYhJktEdmObQbQolGgiW6RNtsiWCjFtg5kU5WuNqNFYi4RUlhRDppq0aFEyZacVWVq0r8/vj67z/M7pFOd8znOmY/K6rrmu5qHbp845z/P53Pf7ft/0562urg5TpkxBQkKCwPHYvHz5EoGBgcjJyUHPnj2xePFiHsklv4hqHj1TkkigSfUCgFZACKMIAYDw8HBcvHgRaWlpmDZtGhYtWsQ11aKiogKTJ09Geno6X/FUVFSQkpLC9ZlraGiAuro67t+/j8bGRqiqqhJLxcUNb29vnD9/HsbGxnTFOzQ0FIsWLeKqlpEc+sSNmJgYODk5YcmSJTh9+jSsra3pDaKWlhbfcerq6rhUQrW1tYiJiUF2djYUFBQwffp04vY+HR0dBAUF4cmTJzh+/DjOnj2LmpoaTJo0iWg0Y0uj+77BPydOnMDx48dhZmZGH8iCgoKwatUqgZMr9fX18PT0hJ2dHbHyrzkzZsxAcHCwUG0EOTk5PAW0rKws+v0sTHWak6KiIhQUFEBJSYku4IkDq1atQkVFBQwMDHgSUiTJ+3nz5sHPz4+xn5Gz7YlTuSMuk3LY5OXlITw8nE5Azpkzh6jopKamhrt373KpJKuqqqCtrU2P+fwSotz3ampq4tatW+jatSs9evTDhw9YuXIlrl27JnA8oMkryd/fn94HWlhYEPsuGRgYwM3NDSoqKvQ+sLa2Fjo6OkLtVZlEX18f27Zt4yrqxsbGYufOnS1OBeEHNTU1JCUlcd2rGhsbMWHCBL7fN5y0e8VFTk4OV9ICaJKJ5+TkEMdkulrLNNLS0mIzp/vfQlgT1ub99YWFhTh//jzPA1CQKkDzGzNFUXj48CFev36Nvn37YsyYMWJhmPr+/Xv06dMHFEUhPj4et2/fRocOHbikZIIwdOhQRERE4OrVq/j+++/Rs2dPuLu7E01LAJhr61ixYgVdNfDz88OKFSvw66+/Eq2pOU+fPoW/vz+A/9/gyMnJETvMMy2JZLeFyMrKgqIoXLlyBRISEi2OTuaXvXv3wtTUFPv3729x5G3nzp3h6OjIdzwlJSVcu3aN66B+/fp1OlHz6dMnvttOvgZCQ0PRoUMHXL9+nb4mIyODkJAQ+v8/V60WdSsLk+jo6MDLywv+/v7o06cP7t69C1dXV4GSFkBTEpM9qWPDhg04cuQIY+12RkZGMDMzQ21tLf2+ffjwIQYNGkQUb9iwYcjOzib+/n+L0tJSnvuUOFSTV69ejd69e+Py5cu4c+cOFBUVsXXrVqJWFikpKQQHB8PJyYmx9bEnUjk6OhKNvQaaDufs97OxsTFCQkLwww8/CNWy2BLdu3cXq4QFmwcPHiA6OpqntZSU1atXw8nJCRs2bOBJyJO8p0lUH21B//79sW7dOqHj9OrVC2VlZVzP2bKyMqFH2jMFRVH0e6Vjx44oLy9Hjx49kJeXx3eMLVu20Hvz27dvY/r06YxNhXzz5g3tLcjeB0pLS6OhoYE4ZmlpKaSlpbkSe5WVlaivrydKmlpbW8PW1hbTp0+nE8K3b9/Gjh07iNfYq1cvpKenc/kqpqenExfF2n3iomPHjvj06RPXC/zp0yehsu7KysoIDg5GYGAgJkyYgLq6Opw8eZK4Wss0bV3BbwlRu9q2ZsLK7zhApj0FmlNYWAhra2s8efKE7h0cPnw4jh49ytN29G8jLS2NqqoqPH/+HIqKiujatSsaGhpQW1tLHLNbt27Es9Obw1Si8OHDh/TXhw8fZmx9APPz6JmWRFpZWcHZ2RnKysrw8fHB+fPnISkpiVevXhEbFUdFRX2xGsjZLvQl2JLXCxcu0AoETslrWloal1GfqOFXaksqu/7rr7+Ivo8N060sor5Ha2pqCr1BZN+rOnbsiLi4OKFiNcfOzg7q6uqQlpamkz0yMjICJd84mTt3LtavX4+VK1dCSUmJ67PCbzJJlK9JWloanJyckJ+fT18Tppr8uUor6Z5E0Pauz6GpqYn4+HiB/Eo+B1ta3VKVkt/fX4cOHfDx40f06NFDKKPar5UePXowWrxhJ6bu3r3LiEJCXD0url+/Tk+quHLlSqt/jx+13uvXr+mvLS0tsWHDBqxfv55+Bv/+++8CTb4T5flj8ODBdPvYqFGj8Pvvv0NOTk6gxMqtW7foNTo7OzPqM6ekpIRHjx5xteBmZmYSJzaBpnYWR0dHrqkxT58+xf79+xEQECBwPENDQ9q8/NGjR1BUVMTp06fpIggJK1asgLW1NUxNTdG/f3/k5+cjKCiIuP2k3beK2Nvbo3Pnzti+fTskJSXR0NCAHTt2oLS0lKfPhx/q6uqwZMkSnD17ljHJIdPU1NTg6NGjSEhIwMePH7kqtm2VQeY8BHzO1Xbr1q1C/TsURTFmwsokGzduhKysLFxcXCAnJ4fy8nLs3LkTVVVVRB4ITPLzzz+jsrISJSUlmDx5MjZs2IDnz5/D1tYWf/75p8DxvLy8oK2tzZV9TU1NRVxcHDZu3Ei0RibaOhYtWgQFBQUMHz4cvr6+rVYoSA6inp6eyMrKwvbt22FsbIzw8HC4urpi1KhRRPGYlkRqaGggLi4OUlJS0NfXh5eXFzp37ozly5cLdYBmJxeaV2xJ2xuYkrwyQfNkQFpaGuTl5aGkpITXr1+juLgY48ePp836vnZEeY9etmwZTE1Noa+vL9Rzc/PmzUhPT0f//v25FCfNYXquPAmtTdcQ5BAlytdk/vz5UFdXx8KFC3lk+iQHtuaJi3fv3iE5ORn6+voC+4SwqaqqwqtXr3juLyQqInd3d4SGhtKVRs79Ack9mt3D3hL8jgd0d3dHcHAwevToQbvxt8TXUvkXlMjISERGRsLBwYE4yc/J53yvSJMQkZGRuHjxIv36mJmZtbmp+ty5c2mlXmseAiwWi6/3zciRI7mSPK3FIkn8cHoMshHGYzApKQnS0tIYP348Hj16hE2bNqGiogIeHh58K4QNDQ2hqamJkSNHwsXFpVWlAcke5sqVKzhy5AhsbGzg4eGBnTt3wtvbG7a2tsQjUSdMmIDExESeFtpJkya16oXRFkRERCAkJITeuxkbGxMr/9t94uLNmzdYvnw5Kioq6BYCOTk5+Pn5EUvXtbS0EBUVJbQjv6jYsWMH4uLisGjRIhw6dAibNm1CYGAgDA0NYWNj09bLw8aNG2FsbNyiq+2RI0eIYrYkhZeUlCSSlXJmoDnp0KED8RixyZMn4/bt21wbxIqKCkyfPh3x8fFEMZmirKwMJ06cgLS0NFavXg1ZWVn89ddfyM/PF3jsEtBk9HPjxg0u+Wd5eTlmzZqF2NhYgWIxmSjMy8vD8ePHkZeXh6SkpBbHBbNYLKJDD9t8lV39YLFY0NPTw4EDB4iMwjQ0NJCQkAAJCQn699m5c2eoqKgQ9c2z+y0LCwthbGyMu3fvAhCuD//s2bPYvXs35OTkuKSlLBYL0dHRRDHFlQMHDqBDhw6wtbUFi8UCRVHw8fFBTU0N7O3t+Y7j6upKG8yKokLNFEzfow8fPowrV66gvLwcc+bMgampKZEcvq6uDn/++Sdyc3Px+++/M5p8FHeYfk3Gjx+P1NRURjwUWuPGjRtISUnBb7/9JvD33rlzB87Ozjwjw0kPUZ9TJbVloistLQ25ubn47bff6IkizWHarLkt4TwoA/+viGiOOHhIBAcHY/fu3TA1NcXAgQORk5NDtxwJOz5SXODX5Jwk8SMKj0FhyczMhKenJ/Ly8pCfn9+i4pnfpE9LhIaGws/Pj56iYmFhQbSPZtPS2aGyshK6urpITEwkisl0wYlp2n3iAmgypYuOjqbNiaZNmybUIcjT0xNycnK027e4oaOjAz8/PwwePJg+sDx+/Bj79u0TC/NQVVVVJCcn8xi5qKurE5mgAcDixYtpKTzb9E5SUhJGRkYCS+GbP1g5kZGRgYGBAX755ReB+jK1tbVx/fp1rmklxcXFMDAwoA+R/xXU1NSQnJzM9TtsbGyEmpoa3c8rCKJIFM6cORM3b95kLB6b4uJiRubRm5ubY+vWrRg7dizWrl2L77//HnJycrh69SqRCsbY2BhLly5Fbm4ucnNzceDAARQVFcHAwIBYcq+lpQV3d3dMnTqV6PsBZiWvopTVT5o0CTExMVzvwbq6Oujo6AiUeNy+fTt9OGEycUFRFMLCwlp05ydJgojiHk1RFO7evYuQkBDcuXMH33//PUxMTARqJ+Lk119/JRod+7XC9Gtibm6O/fv3CyVj/hKNjY2YOHEiUWVQX18fZmZmWLRoESOjLUVBQ0MDcnJyeAyUSRQhv//+u1gUlkTN55QqnPCrWmHyGdKcuXPnwtXVlWuUZUpKClxcXBARESFwvPYG+/zBCUVRmDBhwmd9mT5HZWUloqOjaQWMjo4OsSHz12CgvG7dOowePZorGe/j44P09HQcP35c4HhBQUFwc3NDly5duO6rwiRrUlNToaioCCUlJRQXF2Pv3r2QkJCAo6Mj5OXlBY7X7j0ugCYXfSbnVqelpSEtLY3uxebcLIuDRLWsrIye3iApKYn6+nqMHDkSDx48aOOVNdGzZ0/cvXuXy9U2Li6OWM0ANE2yYI9bCgsLw8mTJ2kpvKCJi507dyI0NBQ2NjZ0n5+vry8MDAzQu3dveHl5Yf/+/XTllB+0tLRgb2+PrVu30sqf3bt3Q1tbW6C1iYrr168jNDQU79+/R1hYGFJSUlBSUkLkrqykpITk5GSujUdqaiqxVNPIyAinT59mNFEoiqQFwNw8+p9//pk2dNq8eTOXJJIER0dHODk5QUZGBkePHgUAREdHE43eZENRFNG4YU58fX3pTWdrLVP8jlPkHHX4OVk9CRISEsjPz+eaipOfny9wOxpnRZVJVYWbmxsiIiKgqalJvInjRBT3aBaLBW1tbWhra6OoqAhbt26Fu7s7ceLia0havHz5EklJSTwtmySKEKZfk3nz5mHjxo1YvXo1j4kaU4auGRkZxGPi379/j1WrVjGyDlHw+PFj2NraoqCggFZhse8HJGqB9pC0APhPSPALk8+Q5hQWFvK0o6moqODdu3eCL1REVFZWwt/fv8WkdVufR5j2GMzKysKaNWvAYrHolk0PDw8cP36cSMFHmoT/N7G3t8fSpUtx584dDB48GNnZ2SgoKMC5c+eI4h09ehT79+/HrFmzGFujq6srrfo7cOAACgoKICMjg507d+LAgQMCx/uWuBABGhoajM0DFwV9+/ZFXl4e+vfvj4EDByIqKgry8vJi48khClfbxsZGSElJobCwEBUVFXR/cXFxscCx/Pz84OfnR2/mhgwZghEjRsDS0hLh4eEYNGgQLC0tBYr5yy+/wMHBAbNnz6Y3N9ra2vjll18EXh/TnD17FqdOncLixYvp8affffcd9u/fT5S4sLCwwM8//wwrKysMGjQI2dnZ+OOPP4hNIEWRKGSiQi3KCj/n5m7UqFFEKgtONDU1ecayCmt8Z2JiguDgYJiZmRHH4JyoIaxZJedhcOPGjfDy8mpRVk/CvHnzsHbtWqxevZpOZp48eZKoFY2NmZkZgoKCeK4vWrQI58+fFyjWjRs3cPHiRaJxwy0hins00NSGFxoaitDQUJSVlcHc3Jw41ocPH3Do0KEWP8Pi4Alw48YNODo6YujQoXjx4gWGDh2K58+fQ0VFhShxwfRrwv6+5gZqwrRicN4Pq6qq8OjRI1hZWRGtT1VVFY8fP27VK6St8fDwgLa2NjZv3gw9PT3cuXMHe/fuxeTJk4nivXr1Cjt27EBGRgYqKyu5/kwc2ibElc89Q/Ly8iApKUmsfuzXrx+ioqK4fCT+/vtvkaqUBGXbtm34559/oKenx0jSmknU1dWxf/9+Lo9BT09PLgWLILi5uWHRokU8LZuurq4tPku/hISEBFJTU/Hw4UOeljR+79GfU2hzQvoZHjZsGMLDw3H16lUUFBRgzpw5MDQ0JE5Yf/r0idGkBdBkycCenhUVFYXLly+jU6dOXJMABeFb4kIEiHv/7KJFi/DkyRP0798flpaWsLOzA0VRxAdHphGFqy07Xm5uLp1UKioqIpKYvn37lqulA2iaGvHmzRsATc7GpaWlAsX87rvvcPz4cbx//56WuJGOCmKagIAAHD9+HN9//z2OHTsGoClZQ+pybmxsjLq6OgQEBNDtWRs3biSeCCGKRCETFWpRJy+ZlEQCTT4jUVFRePv2LdasWYPS0lJQFEX8Ply5ciXMzMxw+vRpnhgkyZqKigr4+fnhn3/+4TqIslgsetQsv8TFxfGYL2traxO7XNvb26Nr1644deoUbT61YMECrFmzhigeADx79qzF6y9fvhQ4lrS0NAYMGEC8luYwfY9mG3clJiZCRUUFdnZ2mDlzplDJdGdnZ1RUVLRoLknK9evXERISgg8fPgitPPv999/h7u4OQ0NDqKur4+rVqwgMDCSu1jL9mjx+/Jjo+1qj+f2wc+fOcHJyIlZvqKqqwtbWFgsXLuSZGiAOvdhPnjzB8ePHaV+trl27wtnZGSYmJkQHg61bt6Jnz544cOCA2LbGiDtbtmyBsbEx1NTUcPPmTfp+v2/fPsyZM0fgeLa2trCzs4Oenh49LSEyMhKenp5ML52Yu3fvIiIiQmz2k5w4ODhg+fLlmDJlCo/HIAnPnj1DQEAAnShgsViwsrLCqVOniOJ5e3vD19cXI0aM4Gmb4Jd/Q9XSs2dPxtRnU6dORUpKCnHyqCUkJSVRV1eHnJwcdOnSBb169QJFUaiqqiKK9y1xISKYPlQwCaf0dubMmRg/fjzKy8sxdOjQNlwVNyoqKi2aI5LCpBR+zJgx8PDwwJYtWyArK4vq6mrs2bOHjpWTk0PcDqCgoCB2D5ji4mJ8//33AAS7YX8Oc3NzoaqpnIgiUchEhVqUCUymJZGPHj3CqlWrIC8vjzdv3mDNmjXIyspCcHAw8VQbBwcHSElJYerUqejYsSNRDE4cHR3x6tUr6OjocJl9ksC0rF5SUhLr1q1r1QxSENh92I2NjTw92a9evSLqCTU3N0dgYGCrBoQkMHmP/t///ocFCxbAxcWFyE2+JR48eIDo6GiBvIY+B9PKs4KCAlqRw24TMTU1ha6uLnERgennprBs2bKFVqiNGDGC0WkL7ArqhQsXuK6Tyv6ZRkJCgm6DkZOTQ0lJCeTk5IgTU0+ePIG/vz+RmfM3moiNjYWLiwsA4PTp0zhw4ADk5OSwd+9eosSFnp4ezp49i9DQUDx+/BiKioo4c+YMxo0bx/TSienSpQtPoU1c6NOnD65du8aYx+CgQYNabNlkV/sFwofNqwAAIABJREFU5cKFCzhz5oxQ91SmW59aoqSkBA8fPsTHjx+5rpPcBxUUFGBrawt9fX2ehDDpnlZZWRk7d+7E+/fvaZVrfn4+8TnpW+JCBDB9qBA1vXv3Ru/evdt6GSKFSSn8zp07YWVlBTU1NXTr1g3FxcUYMGAAvZktKiqi54X/Fxg0aBCSkpK4bsDJyckYMmRIG66KG6YThUxXqAFm18i0JHLXrl1Yv349Fi9eTFdAVVRU8OuvvxKtD2gyKYuJieHqXxWGpKQk3Llzh5FNmKhaHZiAnSiqra3lShpJSEigZ8+eRK/JvXv3kJaWhnPnzvFsRtq6zxloatNhenpFjx49GB15zbTyrHPnzqiqqkLnzp3RvXt35OXlQV5enkeS3FY0NDTgxIkTCAkJwcePH5GamorY2Fi8efOG7/avW7du0YkLZ2dnRhMXwraOiZoRI0YgNTUVmpqaUFZWhru7Ozp16kScmOvXrx/Ky8vRvXt3hlfafqiqqkLHjh1RXl6Oly9fQl9fHxISEti8eTNxzHHjxolVoqI5a9euxaFDh+Dg4MDIPZY9krywsBDbt29HdnY2GhoaiAufnB6DNTU1Qt2z58+fD2tra1haWtItm/7+/jA3N+cy++RX5VVXV4fx48cTr6clMjMzcenSJXofaGJiIpSXWGJiItavXw8Wi4WKigp07twZlZWVUFRUJEpcZGZmYvjw4Xj16hXXs02Y18XNzQ0HDhxAt27daK+ehw8fEo+A/TZVBMyPflm4cCG0tbV5DhV///030aHiG8xRWlrK8zqT9Dc2NDQgPT0dhYWFUFRUhLKyMrHJmLgTExMDJycnLFmyBKdPn4a1tTXOnDmD3bt3Q0tLS+B4xcXF2LVrFxISEngyxCR9fi0lChsbG4VKFHp7e+O7775jrELN9BpVVFRw7949nikWGhoaRJNZOMerTpgwgXZ2V1VVJTaomjt3LgIDAxlLXBgYGCAwMBBdunRhJN79+/dx+fJlurXD0NBQqHY0plmzZg2RK3hLeHt7t/pn4tLayH493r9/D19fX2RmZqKqqopYshoZGYnIyEg4ODigZ8+eQq+P83PB/rqhoQGTJk0imoqxceNG6OrqwtDQELt27UJ8fDxkZGTQvXt3nDhxQuj1CouXlxeio6OxZs0auLi4ICUlBbm5ubCzs8Ply5f5imFoaAhNTU2MHDkSLi4urSYGSfZaycnJjJmEAk1eAPPnz+dK0N+7dw9hYWFERq/sVq9hw4ahoKAALi4uKCsrw6+//oqxY8cKHO/atWu4du0aNmzYwKPKFGZClTijpaXV4lS1qVOnEo3Unj59Onx9ffH06VOEhITgxIkTqKyshI6ODtEUC11dXZiamsLIyEisin+6urr0QZOiKLx79w7S0tI8SS9BvX4SEhJgY2MDNTU1pKSkIC0tDSkpKTh27BidzBWEgwcPQldXF8rKykhISIC1tTVYLBZ8fHwwadIkgePx43cjiEfPzp07oaGhQezF0JyoqChs3LgR06ZNw8CBA5Gbm4uoqCgcOnSIyydFEExMTKCnp4d169bRU1oOHjwIBQUFLF26lJF1M0FGRgaCg4NRWFiI3r17w9jYGMrKykSx2n3iQhSjX5g+VHxDeNLS0uDk5IT8/Hz6Gtvl+5ux1ZdJTEyEv78/cnJy0LNnT1hYWBDJo4GmFoL8/HysXr0ajo6O2LdvH44dO4Z58+YR3WhFkShctmwZ0tLS0K9fP0Yq1Eyv0cjICAcOHOCSRL569Qr29vYIDQ0VON706dMRGBgIBQUF+lD2+vVrWFpaEht/hoaG4tatW7CxseE5OJJstO/du4fz589j5cqVjMT72hDWSE6ciYiIgIuLC+bOnYtr167h/v37ePjwIfbt20esCGFvYluqFJHc883MzODg4IAJEybQn5HExER4eXkJbJYKNClqKIpChw4dUFtbi1OnTqG8vBwrV64Ui6q6rq4uzp07hz59+tA/b2NjIzQ1NfkeWZmZmQlPT0/k5eUhPz8fioqKPH+HdK81fvx49O3bFwsXLoShoaHQCdJJkyYhKiqKS6ZeXV0NXV1dgUYaiwrOQxnnofS/vIdpbRxlS2M0+SEgIAD79+8HAHh6ekJXVxcxMTHw9fUl+gyHhIQgJCQEGRkZmDRpEt3q1dZFLH4TiwsWLBAorrGxMaytraGnp0e/BtXV1dDT02sxwfQlpk6dimvXrqFr166wsLCArq4uOnXqhEuXLuHSpUsCx2MaBwcH3L59G2pqajz7QJKpX0ZGRrCxseHaO0dGRsLHx4fv16w5ampqSExMhJSUFJ1Qqq6uxuzZs4lUaVeuXMHs2bMZbUkLCwvDtm3boKenRythIiMj4e7uTmRg3u5bRUQx+oXpPqv2RH19PeLi4jBx4kRGPziurq7Q0dEhNmpzdXWlx5tu2bKl1b/H5AhDcaG0tBSamprQ1NTkut58jBW/JCYmIiQkBL1794akpCT09PQwYsQIODo6EiUumDZkApg3/GR6jUxLImfNmoUtW7Zg+/btAJpGDXp4eAg1VWTr1q0AmrxkmNhoNzQ0ICUlBTdv3mQkHtNKO6bhNJK7ceMG7O3tAZAbyXG2KvXt2xc6OjpiY/J39OhRHDt2DCoqKggPDwfQJLVvzaCUH5hugbG1tcWGDRuwZMkS1NXV4dixY7TyjATO55uMjAwj/ihMUlFRwZNoaGhoEOhQ9uOPP+LkyZMAmg6hTLZ3xMbG4tq1awgODoanpyf09fWxcOFC4n70+vp6np9NSkoKtbW1TCxXaMRhEs6/BVshVl9fz6MWy87OJk7eLl26FNra2pCUlKQnfwwYMIBrDLUgGBsbw9jYGC9fvkRwcDDc3Nzg6uqK+fPnt2m7MDshUVdXB0dHR+zZs4eRqYE5OTn0oZv9DJaVlUVNTQ1RvLKyMnTt2hU1NTXIysrCyZMnIS0tjX379gm9ViaQlpbG7NmzGYuXm5vLo6zQ1dUVanqgjIwMGhoaICUlha5du+L9+/fo0qUL0cREoKlV9X//+x/mz5+PhQsXMuJ96O3tjSNHjvBMcdu1a9e3xAUJohj9wvShoj0hJSWFTZs2tZhlF4bc3FxcvnyZuMevPQuTpk2b1qJSSE9Pj+/KGyfV1dW0rLJDhw6oqalB//798fTpU6L1iSJRyLR8nuk1shNk7EQDm127dtFfC3KgX79+PVxcXOge9ClTpkBPTw9r164lWh/A/EZ7+/btMDY2xrx584Q25/yc0k6YxEVhYSHevHnDSM8zp5Gcn5+fUEZyL168gKWlJRobG+ln0v/+9z+cOnWKNt4VhPv370NBQQH9+/enr+Xm5uLjx49EPcFv3ryhD5zsDbG0tDQaGhoEjsWGaVM0HR0deHl5wd/fH3369MHdu3fh6upK1C7HJjIyEhcvXqT7nc3MzIh9ILZs2YJFixYRtSG0xPDhw3H79m0umXRUVBRx+x1py1lryMnJYfHixVi8eDEePnyIS5cuYc2aNejbty/Mzc1haGgokIfQoEGDEB0dzVUNjYmJYcwsVliUlJTaegn/GuzWq4aGBq42LLbPD+dzTlCav55MjIgeMmQInJycYGVlBWdnZ5w+fVosfM6kpaWRmJjIpf4Whl69eiE3N5fL/+vFixctKqn4QU5ODoWFhXjy5AlGjRoFaWlp1NTUoLGxkSgeE748nDBdiOzVqxfS09O5kqvp6elCGfKPGTMGsbGx0NPTg6amJhwcHCArK0s8JvrOnTv4+++/cenSJcyfPx/jxo3DwoULoa+vT1xMfv/+PbS1tbmuaWtr4/3790Tx2n3iQhSjX5g+VLQ3hg0bhuzsbEYVKiNGjMDr16+J52tzZuT/i6qKz9FS0ob0wQI0VTiePXuGYcOGYciQIQgKChLK+VpcE4Wc//bn1kgC06MKZWRksHv3bvzyyy/Izc1Fz549hW5JYHqj/fHjR2zatIkRw0WmlXZFRUVwcHBAfHw8ZGVlkZ6ejoiICKSmpuK3334jismkkdyuXbswf/58bN68GRISEmhsbISXlxd27dpFpPrZvn07fHx8uK5RFAUXFxeEhYUJHE9JSQmPHj3CqFGj6GuZmZkC369TU1Npn5LPSclJ7wUtKc9ICQ4Oxu7du2FqaoqffvoJOTk52Lp1K0pKSmBqaipwvPr6eixbtgyDBw+Gubk5DAwMhDIodnBwgKWlJe7cuYOamhq4uLjg5s2bxP4b58+fh4qKCkaNGoVHjx7B1tYWkpKSOHToEH788UfidQJNz5QhQ4agZ8+e+PDhA4KCguDl5YWdO3dCX1+frxhWVlawt7fHwoULMXjwYGRnZ+PixYt0a0FbcP36ddrArvmEIU7ERSXGFGfPngXQdJ8hVUP8m6SkpCAkJAQ3b96EoqIirY4TB6ZPn47r168TVbabY2Jigk2bNsHJyQmNjY1IT0/H3r17iZICQFPrhJmZGWpra+Ho6AigybSRdO/v7e2N6OhobNq0iU76Dxw4EJ6ensRrZJIVK1bA2toapqam9PjcoKAg4jHsAODu7k7vx52dnbF//36Ul5d/Vhn+OVgsFnR0dKCjo4MPHz4gJCQEXl5e8PDwwIIFC7BkyRKBn8sTJ05scYrbxIkTydbYHj0uOKVn5eXluHz5MqOjX74hHGfOnEFQUBBWrlwJJSUlLpUE6YYzMDAQwcHBWL16NU92kyRmQ0MDHjx4gLdv32L27Nm0G/J/aVQZ+8YXFhbG0zKQm5uLhoYGnlF0/HDz5k3IyclBS0sLiYmJsLa2Rl1dHdzc3GBsbCxwPKYMmVRUVGhlyciRI1s9IPObcGTaKEqUlJaWQlpamkt9UFlZifr6eqF6x5msKG/cuBGrV69mpKIsjOloS9jb20NKSgqOjo6YNWsWkpOT8fHjRyxevJjYI4RJIzn2VCXO+1NNTQ2mTJlCZCzJ+VnhhPT3euXKFRw5cgQ2Njbw8PDAzp074e3tDVtbW4Gcxzl74lv7/AnymXv9+jVff48kyTd37ly4urpyFU1SUlLg4uKCiIgIgeMBTQrSy5cvIzg4GAUFBZgzZw7Mzc2JEwMvX75EYGAg7W20ePFijBkzhijWTz/9hKCgIPTo0QNWVlYYPHgwOnXqhOTkZPqgKijJycm4cOECIiMjMXr0aJibm9OVwVu3bsHNzQ1xcXF8x4uNjUVAQAA9mtHCwgKTJ08mWhsTzJ07F9evXweAVs37hPFj+4ZwHDt2DKGhoSgsLMTMmTPp1j5xwt7eHn/++SfGjRuHfv36ce1rBC3CNTY2wsfHB/7+/igvL4esrCzMzc3h7OxMXFCIj4+HtLQ0vQ/PyMhAZWUlUYKYCV8eAwMDOvnOaXLaHNLPXEREBEJCQmhTcGNjY0bbUZjkxYsXuHDhAq5du4bevXujX79+uHv3LhwdHQUyrnd3d0dISAimTZtGT3H766+/YGJiwlWw5PfM3S4VF803akyPfvmGcLCVKeweeTbCHPLYbubNM5skMfPy8rBu3Tq8fv0aFEVh9uzZiImJQWRkJPbu3Uu0vq8JFosFNTU1ogx2Y2Mjvv/+e1quyX6g1NXVEffbM6U+4HTFZqI/nmlVBCdMSyJtbW3h6OjI5fL89OlT7N+/HwEBAURrZLqi3Lt3b6xduxb6+vo8yUdBk8xMK+0SExMRGRmJjh070s+OHj168EzNEYTly5fTiTxPT08ATQc1ktaOTp06oaioiEvSW1RURPyZk5eXx7t377iS/e/evSOe+GJoaIjGxkb4+fmhoaEBBw8ehIWFhcDj0jhbDJn4/LW0cWXXetgmu6TPpcLCQp4pNioqKnj37h3xert27Yrly5dj+fLlSEtLw86dO2FiYoJRo0Zh+fLlmDdvnkB7myFDhgg1EpmTkpIS9OjRA/X19UhNTcWhQ4cgLS1NnBiYOXMmPnz4AAMDA1y6dAnDhw/n+vMZM2YIPN5YW1ubR9LclrCTFoD4j38VBR8+fMChQ4eQkZHB40UkDsma27dvw9LSEnPmzIGcnFxbL6dFZGRkhPKq4kRCQgIbNmzAhg0b8PHjR3Tp0kXoYl3z6SHCFCaY8OXhbI/dsGED8VpaY/bs2YwnKjIyMuhkSO/evWFiYkL8e6ypqcGNGzdw4cIFPHr0CPr6+jh69Cjd3pKRkYFVq1YJlLh48uQJRo8ejffv39PtIaNHj+Z6RgvyXGqXiQvS7D6/MH2oaG+I4sDHZEx3d3f89NNPsLOzo7PCGhoaxCZt4go7Gz9o0CBYWVkxEpPFYsHY2JjrgCEtLc1YD6YwcB5ime6PZxqmJZFPnz7lqaSOGTNGKHNEPz8/+Pr6cv1ef/rpJ7i4uBAlLh4/foxhw4bh5cuXePnyJX2dJMmsoKAAW1tbxpR2kpKSPP455eXlQo1uZdJIbsaMGbCxscHmzZvRr18/5Ofnw8vLi28ZfXO0tLSwfft27N27F126dEFZWRl27NjBJQXll/r6enh6esLOzg5GRkZE6xEVojwc9evXD1FRUVyV9L///pu4nZFNeXk5rl27hqCgIBQUFNDSXm9vb8TFxQmUXGdyQ9yxY0eUlpbi2bNnGDJkCDp27Ii6ujrU1dURxVuxYgXmzZv32eTblyYdsKuewOfVNfwqaj5XoeVEHA7dXwPOzs6oqKggNlUXNeIw+eJLMNnafOTIEZiYmKBPnz7o0aMHY3GZgglfHs4kj6BTV/ihqqoKr1694knEkarJw8LCsHXrVujp6WH48OEoKCjA0qVLiSd2aGlpoVu3bjAzM8PRo0fRrVs3rj8fO3aswIadTJ+522XigpNNmzbh0KFDPNft7e1x4MABopji3mfVXjh27BidPW3uTM2GxWLB1tZWoLgPHjyAt7c3JCUl6U3Kd999h9LSUuEWLKZYWVkx1hrDYrEwYMAAfPjwgefA+A3+uXr1Ki2JZE+7YUvwSJCWlkZ1dTXX5pD9GpPCdEWZyYdfZmYmo0o7dXV1+Pj4cCm6/Pz8hJ5Mw5SR3ObNm/G///0P69evR01NDTp06IAFCxYQ+WUATco1a2traGpqolu3biguLsa4cePg7u4ucCwpKSkEBweLhZldc0RpiGhraws7Ozvo6enR/c6RkZG0ukZQ0tPTcfHiRdy8eRNDhgzBkiVLMHfuXHTs2BEAMG/ePPz00098x2N6Q6ynpwdLS0tUVFTQ3j5Pnjwh/h039wdKSkqChISEQCqq2bNn0y1P7KSDMIoazgptQUEBAgMDYWRkRCcLr1y5gkWLFvG9vvbOgwcPEB0dLbZqhq8FpvZv9+7dg6+vLzQ1NWklpTgUndgw7cvDNHfu3IGzszPKy8u5rgujJvf29oa3tzdjEzs8PT2/qDojaRFnknafuPj7779bvE4yk5gN04eK9sjLly+RlJSEjx8/cplDClINTU5OphMXrfVxkyQuOnXqhOrqaq4bdlFREeTl5QWK87XAdGvM8uXLYW9vj/Xr1/N4mAhrCNleYEISycmYMWNw6tQprs/X6dOnifvZAdFVlJmA6QqAk5MTVqxYgevXr6OiogIzZ85EbW2tUA94pmTS9fX1CA4Oxi+//ILt27ejuLgY3bp1EyopJS8vj8DAQDx8+BCvX7+GkpKSUO8VTU1NxMfH88iGxQkvLy9oa2tzOcKnpqYiLi4OGzduFDienp4ezp49i9DQUDx+/BiKioo4c+YM8USaFStWYPbs2fD3929RFdG9e3csXryY73hMb4i3bduGK1euQFpaGvPnzwfQpA6xtrYWOBYArFy5ElZWVtDQ0MC5c+ewZ88eSEhI4Oeff4aFhQVfMdijdwFmVBCcFdoVK1bg6NGjXO13M2bMIE5MtUd69OjxrW1bSJjcvwUEBCA7OxshISHw8PCAm5sb5s2bBxMTEwwbNkxEPwH/KCsrIzg4GIGBgZgwYQLq6upw8uRJoZ5NTLJ3715YW1tj0aJFjCmImJ7YMW7cOFRXV0NWVhYUReHKlSuQkJCg79niQLs05wT+33F8zZo1OHHiBNfh+NWrVzh69CiioqKIYmtoaCAxMREsFos2iKmrq8OUKVOQkJDAyPr/y9y4cQOOjo4YOnQoXrx4gaFDh+L58+dQUVEReZsPP2zfvh01NTVwc3ODtrY2EhMT4erqChkZGcb6gcUJKysrjBgxgm6NSU5ORmlpKRYsWEDUd8tpmsfelAjTK94eWbZsGZYtW4YZM2bQ95hbt27h4sWLOHnypMDxnj17hqVLl6Jv3760o35BQQHOnTtH5KkANBlzbt68ucWKMufIwf8KtbW1iI6ORk5ODhQUFDB9+nShpjqsWrUKFRUVMDAw4NnkCCphZdqMlGnc3d0RGhqK6dOn8xjIiYtJtra2Nm7cuMFV/S0vL8esWbMQGxvbhitroqSkpMXk+adPn4gMdlVUVJCSksKVWG5sbISamlqLxqxfgm14yRSchrPz58/Htm3b0KVLF2zatInYEJdJWvr9NTQ0QF1dnej31x6JjIxEZGQkHBwc0LNnz7ZezlcJ0/s3No2Njfj777/h5+eHpKQkZGVlMbjq/yatmVoLg62tLRYuXMjVphkbG4sLFy7wTP7ih8WLF8PZ2RnKysrw9vbG+fPnISkpCSMjI2zatInJpRPTbhUXnMYiS5cupb9msVhQUFAQajwN0/PP2xu///473N3dYWhoCHV1dVy9ehWBgYFCmZYxiYODA2xsbDBhwgTU1tZCVVUVQ4cOxenTp9t6aSKB6daYb/29wsO0JHLYsGEIDw/H1atX6WkEhoaGQvWxMl1RZppLly4hISGBR9VFYsyal5eH/v37c93zhYVJmbSysjIePnwoVOXJ1dWVVhB+btQaSU/1kydP8OOPP+L169dcXgPCVFsfP37c4mSR1q5/iaqqKp5EVKdOnXjUMIJw//59XL58Ge/fv4evry8yMzNRVVVFZBqrq6vb4qZYT0+Pb0d9TpgeYTdjxgxMmjQJ5ubmmDZtGo8njKDU19dDRkYGxcXFePv2Le1LRFppbG3cqIyMDK0oEmTNSkpKuHLlCpdvy7Vr10TafvRfg520vHr1Ks+ffSty8IeoWptTUlJw48YNpKenY8iQIcRxrl+/jpCQEHz48AFhYWFISUlBSUkJcXGjoKAAWVlZPPdlcRgZrKqqSvz84YSz9b1Pnz6ws7NrcWIHCS9evKCnUIWFheHkyZPo3Lkzli9f/i1x0dawzRo5x00xBeehorq6Wuz6rMSdgoICWorKPlCYmppCV1dXLD44Xbp0wdmzZ5GZmUlXV1VVVYXeiIkrTLfGPH78uMVe66ioKL43dfyOgyQ1PNLS0mqxXWzq1KmIjo4misnkIUUUksiePXti1apVxN/PSV1dHZYsWYKzZ88K7Oz/b+Dl5YXz58/DwMAAd+7cgZmZGcLCwohn3evr62PChAkwNTXF9OnTGRmLzKRMWkVFBba2tjA1NeVpz+J3QydKcaYolHSLFy9u8SBvYWFBdJBXUlJCcnIyl3Fvamoq8UE0IiICLi4umDt3Lr2exsZGHD58mCh51tLr09jYSLQ24PMbYs6NM7+KmIiICAQFBcHFxQWSkpIwMTGBqakp+vTpQ7Q+RUVFJCUl4fnz5/R9vqysjLjn/vDhw3RxRF5eHiUlJQCaWmw+fPiAgQMHwtfXl8d3pjWcnJxgY2ODixcv0r+/rKysVv22WqK1ZEpzxOFQJgqYmO71b1BTU4OioiKuz6C4tL0yuX979+4dLl++TCcaZs2aBT8/P+JixNmzZ3Hq1CksXrwYvr6+AJqSKvv37ydKXAQFBcHNzQ1dunThUimyWCyizwinGSkpnJ9hVVVVWiHR3ONNkPU1b31vaWLHkydPiNbb2NgIKSkpFBYWoqKigk6yFBcXE8UTBe22VQTg3lx36NCB0divXr3CuXPnGJl/3t7Q1tbGzZs30blzZ8yYMQMnT56EvLw8pkyZwjWNoq3Izc3FgAED2noZ/xpMt8a0JpdjtzzwQ/OMNaepGvv/AfKqzPjx41t8r6mrq/OdNOEkIiIC27dvx5w5c3Dt2jXcv38fDx8+xL59+wTenInyvsUkWlpaiIqKEivzLja6uro4fPgwRo8eTb/vUlJSEBAQ0KJZ85fIy8tDcHAwrly5gurqahgYGMDExESoygqTMmlOnxFOWCyWWCmgPnz4gDdv3kBRUZFn5K2gtPQZrq2thba2dqueR58jJCQEBw8ehJWVFQYNGoTs7Gz88ccf2LRpE1F1y8DAAG5ublBRUaHvK7W1tdDR0RGopZStfgkLC+MZe5ibm4uGhgYirxV+xt2xWCyB71/19fWIjIzEpUuXcO/ePWhpacHc3BxTp04VKE5ERAScnJwgLS2NEydOQFVVFTdv3sSFCxfg5+cnUCygyUz35cuX+OWXX9CpUydUVlZiz549GDx4MExMTODq6opPnz5xjc3+Enl5eQgPD6enl8yZMwf9+/fn+/tb+9xyIm6f4fZEfn4+nJyckJ6ezpM4FBdFCJP7tx9//BFjxoyBsbEx5syZI7RPg76+Pnx8fPD999/T98CGhgZMmjSJ6B49bdo0ODk5YdasWUKti83SpUuRlpYmlBnp1/YZNjY2xtKlS5Gbm4vc3FwcOHAARUVFMDAwQFxcXFsvD0A7T1wAzG2uRV0Bbk9s3LgRurq6MDQ0xK5duxAfHw8ZGRl0795dLFQro0ePhqKiIiZNmoTJkydj4sSJRD3EXwtlZWWwsbFBRkYGamtrISsrS7fGkIx7bOlA8enTJ0yfPp3oYRUeHo7w8HDY29ujf//+yMvLw8GDB4nmZbOrYX/88QfPCNjs7Gw8e/asRdnql2DqkMJGnJMCbDw9PSEnJ8c1F11c4HwPTpgwAffu3QOLxYKGhgbRe5BNY2MjYmNjERISgqioKIwYMQLBwcFEsdhJj5ZUF+KyKWaKoqIiODs7014RLBYLWlpa2LNnD7p37y5QrGXLloHFYiE1NZVnqs3r168xcOBAIh9ku2eLAAAgAElEQVQYoMlNPSAggPZrsLCwIJ4UpqamhpSUFAD/n7SlKAoaGhoCKUJaS1yw217NzMzErj2hsbERf/31F3x8fPDs2TN06dIFXbt2hYeHh0AKtOrqagCArKwsgKbEF0VRREkvHR0d3Lp1iysZXFVVhZkzZyImJgYlJSWYOXMmEhMTBY79DXKYVCoyzbp16yAlJQUbGxssW7YMAQEB9JhpUYzSJIHJ/Rvbc44pOItV7K+FSVyIwsuJbUZ65coV1NfXi5UZqShITEyEk5MTZGRkcPToUQwbNgyhoaH4888/8ccff7T18gC041YRNkZGRjh9+rTQm+vm1YnmpoNs/msbTlGwf/9+Onvt4OCAU6dOoby8HCtXrmzjlTWRmJiIxMRExMXFwdPTE/n5+fjhhx8wefJksWhlYRqmWmPY4+Zqamp4WkWKiooErrixOXToEEJDQ+mH8NChQ+Hh4QFjY2OBExfsh2VDQwPXg1NCQgI9e/bErl27iNb45s0behoB+34gLS2NhoYGonhM3bdESVpaGtLS0nDhwgUoKSlx3QfbWgKsoKCAd+/eoVevXujbty/u37/PM6+cBAkJCejo6EBGRgYVFRWIj48njtXWv6PP8erVK+zYsQMZGRmorKzk+jOSZ5yrqytYLBbCw8Pp5OO+ffvg6uqKw4cPCxSLPYL2/v37XG0d7IO8oPcETszNzXnGcJKipKSER48eYdSoUfS1zMxMgafusD1FBg0axJNsZYLCwkK8efOGEW+agoICBAUFITQ0FNLS0li4cCGOHz8OeXl5BAQEwMnJSSDDQHbCgo0wyqTq6mqUlZVxJS7Ky8vp5EjXrl1RV1f32RjXr1/H3LlzAXy+zeO/2trBNEy3UzFNeno6bt26ha5du4LFYmHUqFFwd3fHypUrxSZxwWRrM5NJC6DpnpWUlMR1n05OTib2zJg6dSpSUlIYTWoNGjQI9vb22Lx5M21GOn/+/P+sGSnb9JgTAwMDHjVfW9LuExdMba7ZnhnA5yvA3/gynP3hMjIyWLduXRuuhhc5OTno6elBT08PxcXFuHTpEo4fP45//vnnP5m4YPPjjz+iT58+AldA2WzYsAEURcHV1ZWrL5p9oNDU1CSKW1JSwlOVZrFYdI+yILB77bdv3w43Nzei9bQEU4cUNuKcFGCjoaFBHyLFjTlz5uDevXswMDCAmZkZVqxYASkpKRgbGxPHLCwsREhICEJDQ1FSUoI5c+bg4sWLxPE4N3PCUllZCX9//xZHq5K8X7Zu3YqePXviwIEDjIx1S0xMxJ07d7iSj3v27CHqc2bfWwYOHMjoZis7Oxtdu3ZF9+7dUV1djRMnTkBSUhKrVq0i8jSxtLTE+vXrYWNjg/r6eoSHh8Pb21vg8dxsrKys0NDQgAcPHuDt27eYPXs2ampqwGKxiNZXVFQEBwcHxMfHQ1ZWFunp6YiIiEBqaip+++03geOtWrUK9+7dw+TJk7Fjxw5MnTqV6761YsUKeHl5CRyXKXR1dWFraws7Ozv07dsXBQUFOHLkCC31vn///hd9C3x9fenERWsJN9J+ewBISEhAfHw8j6EwiSHu18DRo0dx7NgxqKio0KNrR4wYgWfPnrXxypqgKIo2T+7YsSPKy8vRo0cP5OXltfHKeCHdv3G29o4cObJV3yWShLWtrS02bNiAJUuWoK6uDseOHcOZM2ewe/duvmNwesYoKCjA1tYW+vr6PB4Swk6nYsKMdNWqVVi9ejWXwXFCQgJOnjwpFmry1hA3ZW+7T1yIYnPNZAW4vfA1mVDdu3cP8fHxiI2NRV5eHtTU1GBnZ4fJkye39dJEQnV1Nfbs2YPLly+jpqYGMjIyWLBgAZydndGxY0e+47ArEAMGDGA0I66hoQEHBwc4OztDSUkJBQUF2Lt3L3EiBABP0iIpKQkSEhLE62b6kML0fYtzkgMnHTp0IJ4sIi5jLFvCzs6O/nrx4sUYNWoUysrKeOah88uqVauQmJgIZWVl2NraYubMmQJ9NlojMzMTly5dwps3b9CnTx+YmJhg9OjRAsfZtm0b/vnnH+jp6Qk1opXNkydP4O/vz4gJKdBUFWwp+ShMC56SkhI97YVNbm4uPn78iPHjxwscz97eHh4eHujevTsOHjyIuLg4SEpK4t27d9i+fbvA8QwNDdHY2Ag/Pz80NDTg4MGDsLCwoA++gpKXl4d169bh9evXoCgKs2fPRkxMDCIjI7F3716B43l4eEBBQQF3796le8Y1NDSIkws//PAD3NzcPpusJTU+ZoLffvsNu3btwrp161BbWwsZGRnMmzcPW7duBdBkVvol9Q+n0bswoyZb4ty5c9i9eze0tbURGxsLbW1txMfHt2h0/V+BaaUi0wwePBj//PMPxo4di1GjRuH333+HnJwcz6G5LRF2/8bp6cJ0UURHRwdeXl7w9/dHnz59cPfuXbi6ukJLS4vvGM1bSoYPH45Xr17h1atX9DVSk2umzUj/+ecfHrsANTU1bN68mSheu4X6BuOoqalRZWVlXNdKS0spVVXVNlqR+DNt2rQv/qerq9vWy6QoiqJGjBhB6evrUzdv3qTq6uraejkiZ+vWrZSRkREVExNDvXjxgoqJiaFMTU2pbdu2EcesrKykMjMzqaSkJK7/SPj48SNlaWlJjRgxgho5ciQ1cuRIytLSkvrw4QPx+iwtLanExESKoigqICCAGjNmDKWsrEz5+/sTxwwJCaEMDAyosWPHUj/99JNQsZiG83fX/L+xY8dS27Zt47mn8UNFRQUVHh5OnThxggoPD6fKy8tFsPq2Z+/evdSLFy8YjfnXX39Ro0ePpjZs2EDt37+f2rhxIzVmzBjqzp07AsdSU1Oj3r17x9jaDAwMqI8fPzIWLywsjLKxsaFevnxJ1dTUUC9fvqTWr19PXb9+nTjm3LlzqZycHK5r2dnZ1Ny5c4niqaurUw0NDRRFUdTUqVOp3Nxc6sOHD5SWlhbxGplk7dq11IEDB6j6+npKTU2NoiiKKikpoaZNm0YUb9KkSVRlZSVFUU0/O5v/4j6mrq6OCggIoKqqqqjGxkbqw4cPVGNjI2PxmfiszJgxg4qNjaUoiqJf31u3blG//fab0LHFlXnz5lFZWVkURf3/e/Dhw4fUggUL2nJZNPfu3aPu379PURRFZWVlUTNmzKAmT55MRUdHt/HK/h8m92+PHj0S6PrXzg8//EAtXLiQCgoKoioqKoSON2HCBKqmpobrWk1NDTVhwgShY7cn2r05pyhYv3496uvreSrAkpKSAo3C+oZ4cu7cOcTHxyMpKQn9+vXD5MmTMXnyZKipqYmdpIoJNDU1ce3aNa4qQmFhIebNm0dkoHTnzh04OzujvLyc6zqLxRLKA6awsBCFhYXo3bs3evfuTRwH+P8+PxkZGcyfPx/btm1Dly5dsGnTJvz5559CxWaKyspKREdH09V4HR0d4mr6pUuXEBoaChsbG/qe5evrCwMDA/Tu3RteXl4YN24cXF1d+Y6ZlZWFNWvWgMViQUlJCa9fv0ZjYyOOHz+OH374gWid7QkjIyPY2NhwtUtERkbCx8cHly9fFiiWrq4ubt68yZhC4tq1a7h27Ro2bNjAY4RIMgawJSNSqpk/FCCYHLm16UWkBm7q6upISkpCfn4+li9fTlfUW5tA9CWYHrmsqamJ2NhYSEtLc5nekf68U6ZMwe3bt9GhQwc6Xnl5OQwMDBAVFcVXDLZx6JcQh1YHpo39amtrsW/fPgQHB6O6uhqysrIwNjamje8EhfN9xjZ2bWxshJaWllBeOuLMlStXcOTIEdjY2MDDwwM7d+6klYqkyqT2BpP7NyYmwrWm7myOOIyTZdqM1MLCAgYGBjA1NaWvXbp0CVevXkVAQABj/85/nXbZKiLKni0A2LFjBxwcHDBr1iw69sSJE7Fv3z6yBbdjioqKiD0VRMWSJUuwZMkSup84JiYGdnZ2qKurE4txrUwjIyOD7777juvad999RzyKc+/evbC2tsaiRYsY6Y9nIyUlBRaLBSkp4W9r9fX1kJGRQXFxMd6+fUv7DbDnZJNSWlrK4zFA8oBuKSng4eFBnBTw8/ODn58ffQgdMmQIRowYAUtLS4SHh2PQoEGwtLQUKKabmxsWLVoEW1tbelytj48PXF1dERQUJPAaxQ1XV1c6kfO5AxrpoSw3N5dnlJquri5++eUXgWOtXbsWhw4dgoODA5EpW3OcnJwAAHfv3uUxoiZ5borCl0VeXp42YGXz7t07oklIQNNe4ejRo3jz5g3dFlhYWEj3uAtK8/vAl65/iU6dOqG6uporeV5UVAR5eXmieOrq6vDx8cHPP/9MX/Pz8yNuUautrcWff/6JH374Af369UNBQQEyMzOhr6/PdwxRJkKUlZXx8OFDxsbWHzx4EMnJyTh48CAGDBiA3NxcHD58GAcPHoSzs7PA8eTl5VFSUgJ5eXn06tULT58+xXfffYfa2lpG1iuOMN1OJQrKy8sRFRWFt2/fYs2aNUJNthEFTO7fWqpz19bWCtSKwTZpbykue58gbBGLKZg2I7Wzs4OlpSViYmIwePBgZGdn4++//8apU6cY/XeYRNg2aVHQLhMXouzZAoDu3bvj1KlTjFaA2xNMVypEQXZ2NuLi4hAXF4d79+5BQkLiP+txsXLlSri7u2Pr1q3o2LEjqqqqsHv3buIpL+/fv8eqVasYW9+nT5/g7OxMVwFZLBamTp2KPXv2EPfIKyoqIikpCc+fP6d7EsvKyogVNWlpaXByckJ+fj59TZgHNNNJgbdv3/Jsbrp27Yo3b94AaOrlLS0tFSjms2fPEBAQQG9SWCwWrKysxPohLQiiFiv26tUL6enpdI830ORiz++GuPkGsbCwEOfPn+dJBJPMj2d65jyTRqRstLS0sH37duzduxddunRBWVkZduzYgSlTphDF27ZtG9zc3CAtLY09e/YAAOLj4wW+77NVl/X19TwKzOzsbOJKo7a2Njw8PGh/nsbGRhw6dAjTpk0jiufk5IQVK1bg+vXrqKiowMyZM1FbW4sLFy7wHYMzgbBt2za4urrCxMSEvhYSEiI2yX4VFRXY2trC1NQUSkpKXAk+Em+tP//8EwEBAfTrOWTIEAwbNgzLli0jSlxoaWnhzp07MDY2xpw5c2BpaQkpKSno6OgIHOtrwsjICEZGRm29jBZ59OgRVq1aBXl5ebx58wZr1qxBVlYWgoODBZ6GJCqY2L+xR0zX1tbCwsKC689ev34tkO8S088OphFlYVtVVRXBwcG4cOECnj59CiUlJQQHB4vVaNWVK1fCysoKGhoaOHfuHPbs2QMJCQn8/PPPPK99W/GtVeQbYseePXuQkJCATZs2cVUqNDQ0iB74TDNt2jS8f/8eysrKmDRpEiZPnoyxY8cyUskUF5ofet6+fQsWi0VXfSiKgqKiItFDaM2aNbC3t6fl4cKybds2vHnzBlu2bMHAgQORk5OD3bt3Q1FRER4eHkQxIyIi4OTkBGlpaZw4cQKqqqq4efMmLly4AD8/P4HjzZ8/H+rq6li4cCGPykRJSUngeCoqKrh37x5XIqWurg4aGhotSjm/xIoVKzBw4EBs2bIFsrKytKHXixcvcObMGeTk5MDS0lIgwzkjIyMcOHAAgwcPpq+9evUK9vb2CA0NFXiNTFJZWcmo2kcUBAUFYf/+/TAzM0P//v2Rn5+PoKAg/Pzzz1i4cOEXv5/fdhJxGdvHNCUlJbC2tkZGRga6deuG4uJijBs3Dj4+PsQqBCZgj05PTU2FqqoqfZ09cnnlypX48ccfBY5bVlYGGxsbZGRkoLa2FrKyshg6dChOnz5NrDKpra1FdHQ0PUZx+vTpxO1oEyZMQGJiItdzsqGhARMnTuRbZi5Kmqub2LBYLKLnnIaGBmJjY7mKLbW1tdDW1iZqsWxOWFgYysvLYWRkRKx+/FpgSqnINMuWLcOsWbOwePFiqKurIzk5GeXl5Zg9ezbPSMm2QldXF4WFhS3u3zj53HucnWD19fXlmvLHOWKaVHkmbnCOU/3cfUkUyXZxYOLEiYiJiRHrNulviQsAGRkZCAkJwdu3b9G7d2+YmJhg7Nixbb2sdouuri5XpQJomv++bNkyxp26SYiKisKECRMYcecXV0R56PH19cWlS5ewcOFCHvdtksrWlClTcPXqVXTr1o2+VlRUhPnz5yM2NlbgeGyqq6sBALKysgAglAR0/PjxSE1NZSy5xXRSIC8vD1ZWVsjNzaUPeQMGDICvry8GDBiAtLQ0FBYWYubMmZ+Nk5ycTH+dlZWF8+fPw9LSkvbN8Pf3h7m5eZtn7lVUVDB//nwsXLiQkQQaW40jKysLiqJw5coVSEpKYt68eULFjYiIoJ9NioqKYjWZqqSkBA8fPsTHjx+5rovD5Cc2FEXh4cOHeP36NZSUlIRqA/hcbzbJIYrpkctsMjMz6USDqqqq2CTUp02bBi8vL669VUZGBjZu3Eg8TYTJ8a9Ms2rVKowdOxYbN26kiwCHDx9GWloaTp8+3car+zpITk7Gli1bUFBQQF8Tp1YCDQ0NJCQkQEJCghFfGVHA5F4uLCyM0RHTAHDjxg2u85c4PePaI2z/nOLiYsycOZNOsrbmb9IWtPvERVhYGLZu3Qo9PT267zIyMhLu7u5Cbzq/QYaoKxXfaFuYrmxNmjQJd+7c4RrtVVlZiZ9++gkJCQnE62QSc3Nz7N+//7OjAAXB39+/1aTAqFGj6L/XfPTW52hoaEB6ejoKCwuhqKgIZWVlSEpKCrQufpIA4rDpTEhIQFBQECIjIzFq1CiYm5tj9uzZdJJKUBYvXgxnZ2coKyvD29sb58+fh6SkJIyMjLBp0yaimLdv38bAgQMxfPhw+tqTJ0+Ql5fHZdj5b8cCgMTERKxfvx4sFgsVFRXo3LkzKisriVVYXwNs2bCwpqGtIQ69xPyah5OMOj5x4gSOHz8OMzMzeq8VFBSEVatWYc2aNQLHaz7+NT09Hbdu3SIe/8qGoii8f/9e6JGWz549g6WlJe1DVFBQAIqicPr0ab6l4ceOHcPatWsBfP61EefR08Iwc+ZM6OnpwcDAgGd054ABA9poVf/P9OnTERgYCAUFBTpx8fr1a1haWopNdZpJ7t+/DwUFBcZGTJ8+fRq+vr4wNTXluidYWVkRtyIzTUFBAbKysngUP+KUoGeSuXPnwsXFBc+fP0d8fDy8vb1RVlYGPT09sTl/tfvEhb6+PrZu3crVJxgTE4Ndu3b9J288XwPfKhXiSU1NDYqKirh6+8VBrrlx40bIycnh119/RadOnVBZWQkPDw+UlpYST/GpqanB0aNHkZCQgI8fP3L9zCQHs8DAQAQHB2P16tU8ig1BkgtsvpYEgbhTVFSEy5cv49KlS/j48SPmz58PMzMzrgM+P2hoaCAuLg5SUlLQ19eHl5cXOnfuzDV9QlD09fVx5swZLn+kwsJCWFhYCPxsYjIWAJiYmEBPTw/r1q2jJdIHDx6EgoICli5dKnA8UZGQkID4+HiezzCJeSNn1Rdo+v35+PjA0NCQqArJRC8x0wax7DYWNmlpaZCXl6cNgIuLizF+/HicPXuWr3jNCQsLw+XLl2kFkaGhIXGByMrKCiNGjICdnR00NTWRnJyM0tJSLFiwgOgzV1VVhV27dtFqqfT0dERGRuLZs2ewtrYmWmN5eTliYmK4Jj8JIqlfs2YNjh8/DoD3tWHDYrFE4tUmDqiqqiIlJUUg88d/E09PT2RlZWH79u0wNjZGeHg4XF1dMWrUKLFJJllYWGDRokWYPn260MblBgYG8PHx4Uoa5eTkYP369QgLCxM4nq6uLg4ePAhlZWX6WkZGBuzs7PieXCRKgoKC4Obmhi5dunC1lpIW2b4GmG6TFgXtPnGhoqKClJQULjllY2Mj1NTUxEYW0954/vw5VqxYIVSl4hvMkZ+fD0dHRzx48IDHkFDYgzETU2PYbt6vXr2ieziHDBmCP/74A3369CGKuWPHDsTFxWHRokU4dOgQNm3ahMDAQBgaGsLGxkbgeK0lGsQluVBZWQl/f39kZGTwVBYE2RTzUyFksViwtbUlX6wIePToEbZt24asrCxISUlBVVUVLi4ufLuKsw/vhYWFMDY2psdcko7KBFqXZpLEZDIW0CQnTUxMhJSUFC0tra6uxuzZs4kTNUy78587dw67d++GtrY2YmP/j71zj4cq///4C4mEVORW23Wr3Ui5RZFI2RQVSjf9pMuGisqlVEpoC6l2lbY7qu2O0GVLaivdSLdt2a2E3BLKDnIZ5/dHjzlrjPqaM4c5cZ6PR48Hx3jPOzNzzue8P+/363UTpqamSE1Nxfjx47F9+3ZKMZvy7t07LFy4EPHx8UL/Lh2Wy43HTeh2ttm+fTtkZGQEBIBramqwevVqoePRDd32rwEBAcjNzcWKFSuwcOFCpKWlkYKLiYmJQsc7evRos0W8Y8eOYe7cuULHq66uFug6aO94eHiQG1lMpLa2Fv7+/oiLiwPw6dpmaWmJ7du3M2JcCQB27tyJc+fOgcvlYvr06XB0dOTrmBCG1rCY5onb8+ByuWQhUtyYm5vDx8cHkyZNEncqbQqdY9KtQYd0FWmMsbExbt26xac0fvv2bRgbG4sxq47NoEGDcOnSJVy/fh1FRUWUdipY6CMoKAg9e/bEmTNn4OTkhKNHj2LXrl1C2dg1hm7XGDU1NcTHx5Ozzurq6tDW1hZ6zKExycnJOHLkCPr374/du3fD2dkZRkZGlC2NMzMzKefSFqxbtw7Pnj2DpaWlSNotDx48IAsXn2srZErhorq6GomJiTh16hRevHgBGxsbBAYGQkNDA3v37sXy5ctx4cKFFsX65ptvEBsbi9zcXNIusqysTCQBUGVlZeTm5grsbvXs2VOssYBPFntcLhedOnWCoqIiSkpKoKCggPLyckrxWkOdPzo6GpGRkTAxMYGBgQH27NmDK1euiKR70xRFRUXk5eVR+l06LJcba2RQtd39HGfPnsWNGzcEXIHMzMwYUbig2/712rVriI+Ph5KSEnkjpa6ujuLiYkrxwsPDmy1c7Nq1S+jCBZfLhaGhIdLT0xlzQ9wWbN68GQsXLsSwYcMEbpqY0NHQuXNnbN26FWvWrEFubi6UlZUZ0YXaGE9PT6xYsQLXrl3DmTNnMGnSJBgaGmLWrFkYP368UOskui2mJ0yYgLi4OD7XmPPnz2PChAmU4tFNRUVFqxQtmCo2y6PpyKyysrKYMmmeDlm4aLwTqK6uDg8PD5ibm5MzVteuXeOz7GJpe+Tl5Rnl1d2R4c0OKyoqQkJCAt999x2CgoLg4uJCSZyTbn974JMi/8iRI2np4AA+iS3yhC+lpKRQX1+PoUOH4vHjxyLHZiK3bt3ChQsXRK6o89qaAVBuJ28L/P39kZSUBA0NDTg6OmLatGl8hVEfHx+hbGW9vb3JwltkZCQA4Pr160LZxDXFysoKPj4+CAgIQP/+/ZGdnY2AgID/KZDa2rEAQFtbGzdv3oSlpSWMjIzg5eUFWVlZykKnW7ZswbJly0h1fuDT7t769espxQM+LahNTEwA/GddO378eGzcuBGbN28WOl7THcCqqiqcO3dO6LEiHnRbLr948QKDBg0SOH779m1KVt2SkpJ48+YNnwDwmzdvGNO2T7f9a319vcDmyMePHyk7djTXzJydnU2poC4lJQV1dXV8/PixQxUuIiMjkZWVBQkJCb6bKaa8B3koKSlBSUkJ9+/fR2FhIZ9bEBOQlJSEpaUlLC0tkZeXBw8PD3h4eKBnz56YM2cOXFxcWqTvRLfFdE1NDfz9/XHy5Eny/uvZs2ewsrLi6yCjuyjbUsaNG8fnMiIqGRkZ8PX15St2M0lsFhB0FOQhIyMDDQ0N2Nrail3/sUMWLpruBGppaaGkpITc6dDS0kJWVpY4UmPBpwXIoUOHBJSGXVxcRNpFZ6EGQRDkgq5Lly7gcDjo2bMn5Z1Guv3t6e7gAD5Vv/Py8tCnTx/07dsXKSkpUFJSEmoR+zUJqykoKKBbt27iTqPN4HA42Lt372f1RaSkpPDbb7+1OB6v7b8xNjY2Iimwu7u7w8/PD1OnTiUXEpMnT6b0fqEzFvCpC6uhoQEA4Ovri7CwMHA4nC+OK3yJv//+G1FRUQD+uymRl5cX2JUSBt7YmJKSEnr16oW///4b3bp1Q21tLaV4TTUG5OTkoKWlRdly2c3NDS4uLuQsMfCpyNBYXFcYHB0dsWnTJr733M8//4yoqChKbdy2trZYsmQJFi1aRI5sHjx4UOyLVh5eXl5wc3ODoaEhamtroaenR9q/UkFbWxsnT57k64aIi4vDiBEjhIrDE3EF0OxrSVUDxtPTExs2bIC3tzdtIs9M5/Tp0zhz5gyGDBki7lSahQ6dmrYiJycHp06dQlxcHOTl5eHj44M+ffrgwIEDePjwIXkO+hKrVq2Cq6srjIyM+Cymg4KCKOXUuXNnvvNV//79+Qql4qDxWk1FRQXu7u6wsrISEOulcu3ctGkTxo4dC0dHR8basdvZ2eHEiROYPn06ed6PjY2FjY0NampqEBgYiLKyMjg7O4stxw6vccHCPMLCwnDp0iUsXLgQvXv3xps3b3Do0CFYWVnBy8tL3Ol1OGbNmgU/Pz8MHz4cS5YswaBBgyAvL4/4+HhKwn50u8Zs27YNd+7cgaenJ18Hx6hRoyh3cBw7dgyqqqqwtLTEpUuXsGrVKhAEAU9PT/z4448tivE1CaudOHECubm58PLyYox9YmtC9/z569evoaioiB49eqC6uhoHDx6ElJQUFi5cKPIOaVlZGfLz86GpqSlyNxGdseikNdT5N2zYgBEjRsDe3h67d+/G8ePHSU0OujQuRKW6uhqZmZkoLi6GhoYG1NTUICEhQanzKTU1FV5eXpg4cSJcXV2xdu1aFBYW4ueff6akDcXlcrF//34BMc3Fi6QbwVIAACAASURBVBeLLPJHJ3TZv758+RLz5s3DwIED8ejRI4waNQrPnj3DiRMnhLqZun//PgiCwJIlS/g60CQlJaGsrIx+/fpRyo/XzdTcbihTdmvpxszMDMnJyYx6vzXG2NgYN27cEEmnprVJSkrCiRMnkJGRAQsLC8yePZtvFL6yshJjxozBo0ePWhSPTotpJvK5tVpjqK7bRo4cifT0dEavsebPnw8vLy8+XZmnT58iNDQU0dHRuHPnDgICAnDp0iWx5cgWLlgYh4mJCaKjozFgwADy2KtXrzB//nxS9I6l7bh//z6kpaUxcuRIZGZmwsPDA5WVlQgODuZz42kpdLvGWFhY8HVwAJ8cAJycnCgLBTaluLgYHA6nxWKNTWG6sJqFhQXevn0LaWlpgRva9qie/TmRscYif8Jgb2+P4OBgDB06FD/99BNu374NKSkp6OrqYuPGjXSkzDiePHnC1xXn4OBAWUSvLdT5ExISwOFwYGdnR7n9n06Ki4vh6uqKrKwscvdy8ODBiIyMhJqaGuWYixYtwqtXrzBu3DiEhISIpFlDN1wul9Qisra2Rk1NDSQkJCgV95pqttBBeXk54uPj8fr1aygrK8Pe3p6ywDPPSYQuvnRe4umjtDdiYmJQWloKDw8Pxo2HACCFicvLy/HDDz+QGy+fu76IAzMzM8yYMQMzZ878rMUv1YI9i3DMmjULYWFhjO6Yas6wgsvlwsDAAA8fPkRDQwP09PQoi47TATPLmCwdGi6XK6B63KdPH3C5XDFl1LFpvCgaOnSoyDsJa9euhbOzM86cOSPgGkOFyspKAfEgFRUVkdrMeRQXF6OwsBAjRozgs5IUBrqE1Vqqsk3FXnX58uVC/87XDJ3z5wCQl5dHah38/vvviI6OhpycHKZNm9YuCxcJCQnw8/ODpaUlBg8ejPz8fMybNw9BQUGURgmWLVsGf39/UpRt7NixsLS0JEethKWurg5z585FTEwMWaQQZWwH+HSeOXLkCJ49eyaS8w6P4OBgDBo0CNHR0ZCXlweHw0FgYCC2bNlCWZD0ypUrePPmDXR1dZGZmYnXr19j2LBhlGLRTV5eHpYuXYqCggIQBAFra2vcuHEDV69eRUhIiNDxrK2toaamhtGjR2PMmDEwNjaGoqKiSDl2796dthZodXV1cLlc5OTkCNiIUzlHt9fixJc4fPgw3r59i6ioKEYW1OnWqWkNUlJSUFhYiMePHwuct6ZNmwYAQhUtRLWYtrGxIa1TP6enADDj9aWDxus2W1tbrFixAosWLRLoqqNyTmgNNDU1cf78efK9AQCJiYnkxmBFRUWL9FBaE7ZwwcI47OzssG/fPj7ngQMHDsDe3l6MWbHQBc81RhR/+8ZoaWkhMjKSr4Nj7969+P777ynnWFZWBi8vL6SmpkJWVhaPHj3ChQsXkJ6ejg0bNggViy5htZa2MFJpG6Yisvo10lrz5zyBrby8PEhISJCFVw6HQz1ZBhMREYGIiAi+jqsbN25gy5YtlAoXPHV+nnCZqOr80tLSKCgooLUl18fHB69evYKZmRktC7f09HRcuXKFnHWWl5fnK94Iy8qVK/Ho0SNERUVh+PDhOHLkCJycnODj44NZs2aJnK+oBAUFYfz48fDw8ICRkRGAT2ODW7dupRTv7t27uHv3Lm7fvo3w8HC8efMG33//PcaMGQNPT88WxeDZWP4vGi/iW0pmZibc3d2Rn59P2snyzj1URzsePnyI2NhYlJSUYO/evfjzzz9RXV1Nm3gg02B6QZ1unZrW4OzZs9i0aRMUFBT4dBUkJCSEfl9/yWK6pTQuRjP99aWD5tZtq1at4vueSeKcPj4+cHNzw4kTJ8iNxefPn5PaHxkZGWI3r2BHRVgYh5OTEzIyMtCjRw9oaGigoKAAZWVlGDlyJF91lgnaAO2Vxq2OjW/2msKEk+2LFy/g7OwMCQkJgQ4OKrPdALB69Wp06tQJ3t7emDRpEh48eIDS0lLMmTOHUsfJhQsXcPnyZUYJq/Hm1gGgoKDgs49jkk2XqLTW/LmTkxOMjY1RWFgIAAgMDERxcTEcHBxotd9kCs21kzY0NEBfX58xLdLh4eGQl5en3LXRFH19fSQnJ9MmYmtqaorExES+eOXl5bCxsaE0Euni4oKwsDC+nen09HSsXLlSQDhWHBgZGeHmzZuQlpbmG8nS09OjJB7amPLycpw+fRr79+8Hh8Np8XXJwsLifz5GQkKC0u6vk5MTBg4ciJUrV8LS0hLJyckICQnBmDFjKFksXrhwAf7+/pgyZQrOnz+Phw8f8s2es4iHjx8/AvjPQvLdu3cgCEJkhy66MDc3h4+PDy22nlZWVtiwYQNpMf3gwQPSYpqKU9OHDx+aPZ9WVFSI3D3FQp28vDwkJSWRa8TJkycLdMGLE7bjgoVxjBo1CqNGjRJ3Gh2affv2kV/TvShat24dpk6dytf6eu/ePSQkJFBSp+Z1cFy/fh1FRUUid3AAn3bzrl69ii5dupBFm549e6K0tJRSPF6F/ffffxf4mbiKP9bW1uRNZnMtm0yz6aID3nvu0qVLtM6fr1u3DgEBAZCWlsa2bdsAfBJLpGJD+TVgbGyMW7du8dng3b59m0/0TRjevXuHnTt34smTJwLtzFRbhjMyMpCRkUHuHIla9FZXV6e1g8PExASrV6+Gn58fKULN282kwsGDBwU+w3p6eoiNjaUjXZGRk5PDx48f+droy8rKoKSkRCnevXv3kJqaips3byIvLw/6+vrw8PAQ6jNHlwZSc2RlZWH//v2QlZUFQRBQVFSEr68vHBwcKN1ERkZGYt++fdDV1UVSUhIAYMiQIfjnn3/oTp1RVFdXIzs7W+C8wJTW+qbdV03HVsVNRUUFLUULgH6LaXNz82YL3ZaWlpS0pljooU+fPli6dKm40/gsbOGChXEwwR6yo9O49ZTu2dqUlBT4+/vzHdPR0cHKlSspx5SXl8eUKVNETY1ESkpK4CaFw+FAQUGBUjy6iz9cLhcHDhzA2bNnUVpaivT0dNy8eROFhYWYOXNmi2LwFr9A+5knbSnq6uq0tl0PHTpUwD51+vTp7XYER11dHR4eHjA3N0fv3r2Rn5+Pa9euwcHBgc9OrqXncl9fX1RWVtJqE0d3AXz9+vXYsGEDXFxcBG5OqHQlrVmzBl5eXrC2tiYLDqamplizZg2l/HgxPnz4QIu+D4/GOj+iYGpqiuDgYAQEBAD41KGzc+dOmJubU4r3f//3f+jXrx9WrlyJ8ePHM855QlJSktTMkZeXx/v37yEvL4+3b99SildYWAhdXV0A/73W0tLS7Vr769KlS1i3bp3A+5kpBfWvQaNh3LhxSEtLo2WciG6L6eYa/nk22+2RxtfGxsjIyEBTUxNjx44VacONLhITE3Hu3DmUlJQgISEBaWlpeP/+PSwtLcWdGgC2cMHCwtIMrSkEWV9fLyCC2KlTJ6Eufp+7ADSFahHMwMAAu3fv5ptFPHLkCOUbIbqLPxEREbh+/To8PT3JIlDfvn0RHh7e4sJF446DLl26NGuP+fLlS3oSZhiN2655OzsNDQ34+eefKReZeO2VxcXF2LhxI3JyclBfX0/ZiYbJZGVlQUtLCyUlJSgpKQHwSWsmMzOTfIwwLgCPHz/G9evXaV200V0A53K5SEtLw6VLl8j/myhdSd26dcP+/ftRUlJCav2I0l6ekZEBHx8fvHnzhjwmSn506vwAgJeXF9zc3GBoaIja2lro6elh4MCBlEWZN2zYgNTUVKxfvx579+7FmDFjMGbMGOjr67dYHHHt2rUtelxLhQcbM2TIEKSnp8PIyAg6OjoICgqCnJwc+vbtK3Qs4JNo3l9//cWnn/Dnn38yZvSwNdi2bRtWrVqFqVOnMtKVq6lGQ3FxMU6dOiV2TZnG6yMVFRW4u7vDyspKwFVE2HOkiYkJkpOTYW9vj8mTJ2PBggXo1KmT0O5yvM9dXV2dwGcwNzeXz1GwPXHv3j1yDF5dXR2FhYUoKyuDtrY28vLysHnzZhw4cABaWlpiyzEmJgaHDh3CnDlzsHfvXgCfrlVhYWFs4YKFpTFfk6ZCR6CpoBBPXKzx9wC116Nfv364fv0630nwxo0bQi3oeLZjX0IU+zQfHx84OzsjMTERlZWV+OGHH1BbW4sTJ05QjknnDn98fDyOHTsGdXV1bNq0CQDInW8quLm5ITo6mk889M2bN3BxccGNGzcoxWQydLdd37lzB25ubqQ93saNG1FSUoJ9+/bxjV21F2JiYmiN17NnT9rtDk1MTJrVihg3bhyuX78udDyeVautrS2tquoqKiq0zMNv2rQJZmZmtHWtBAcHQ0VFBbdu3SJbzUeNGoVdu3ZRiqegoICYmBj8+eefyMnJgYqKCvT09CiP38ydOxdz584lLVZv3LgBDw8P1NXVidWqj8f69evJr318fODv74/c3Fyy40RYFixYgGXLlsHNzQ319fVISkpCREQEn4h5e6OyspLRNp3NddSZmZlhx44dtGnrUKHp+mjw4MHIzs5GdnY2eYzK+TYwMJD82t3dHd988w1pMU0HEhIS0NfXb/Hmy9fG8OHDYWxsDFdXV3JNvXfvXlRWVuLYsWMIDQ3Ftm3baL++CsPRo0exf/9+DBo0iFy7DBgwgO+9I3YIFhYG8ODBA/Lre/fuffYfS9uTmJhIuLq6Ei9evCBqamqIFy9eEO7u7kRSUhKleFevXiV0dHSILVu2EL/99hvx008/ESNGjCCuXr1Kc+aiUVNTQ1y+fJnYt28fERsbS3A4HMqxkpKSCD09PWLjxo3EyJEjCYIgiCdPnhBOTk6U4hkaGhINDQ0EQRCEgYEBQRAEUVtbSxgZGVGK5+vrS6xatYr8vqSkhJg4cSIRGRlJKR7T0dPTI7/m/f0aGhrIr4XFzs6OuHLlCkEQBKGvr08QBEFUV1cTY8aMETHTjsGVK1cIX19foqSkhLaYI0aMaPY47/URlpEjR5KfOSYyYsQIgsvl0hZv9OjRRFVVFUEQBN/novFnR9xkZ2cTR48eJVxdXQldXV1CX1+fcHd3F3darcbZs2cJGxsbYvjw4cT48eOJqKgocafUqmzYsIG4fv26uNMQioaGBvIa356ora0lZsyYQXz8+JG2mHv37qUt1teAsbExUVdXx3estraWMDY2JgiCIDgcDuU1CF00fn7e1/X19YShoaG4UhKA7bhgYQStqanAIho7d+7EuXPnSH2HgQMHIjg4GPb29rC2thY63vjx4/HLL7/g6NGjuH37NjQ1NRERESGykOG7d+9QWFgINTU1kXcw8/PzoampiYkTJ4oUhwfdO/yDBw/GlStX+PJLSUmhbAEbGBiIBQsWYNeuXXBxcYGLiwssLCwYLdAkCnS3Xefk5JAdRLydLFlZWdTU1IiebAeA17IcHx8v8DNhu7p4bdL19fUCI2WvX7+m7JJjYmKCp0+fYvjw4ZR+v7UZMmQICgoKaBsdoEPnpzVHMczNzVFSUgIdHR2MHj0aS5YswfDhw2kVUBUVuoUl7ezsaNvd/hrw8fGBo6MjYmJiBK7pVN4zrc3Hjx9x4sQJ9OzZU9yp0E5rWEz/+OOPtMX6GpCUlER+fj5fdzHPLhn4pHUhbo2Pfv364f79+3z3YQ8ePGDU+A5buGBhJE+ePMHZs2dRVFQEVVVVODg4MHbB2N55//69QFuhhIQE3r9/TzmmqakpZfX8ppSVlcHX15e0nZSQkICJiQm2bdvWrG5DS5g4cSJGjx6NWbNmwdzcXOSLNd3Cal5eXliwYAGSk5NRU1MDf39/XLp0ifSSFxZpaWlERETA0dERSUlJMDAwgK+vL6VYXwN0t1336tULubm5+Oabb8hjL1++JO1mWb4MneK1vDZpLpfL1zLNs7zdsmULpbiqqqpYsmQJrKysBG6imCAobWtrixUrVmDRokUC+VG5UaZb54du/P39YWhoiK5du9ISr6amBpGRkbhz5w5KS0v5RiOpCC3SLSxJ9+jT10BAQADKy8sp25q3Ns2NNXft2hVbt24VU0ati52dHQ4fPizSGMyXBE0bwxRxUzqxsbHB4sWLsXjxYmhoaCA/Px8HDx6Era0tgE/OXFQt2enC3d0dy5cvx9y5c1FXV4d9+/YhOjqaUe9pCYJoRtaVhUWMJCQkwM/PD5aWluTc/tWrVxEUFER+wFnajmXLlqG+vh6+vr7Q1NREfn4+QkJCICUl1WKRzNZkxYoV+PjxI3x9fdGnTx/k5eUhNDQUnTt3xs8//0wpZk5ODk6dOoW4uDhISUnBwcEBM2bMoGyhOXXqVGzduhXfffcdDA0Ncf/+fTx79gz+/v44d+4cpZivXr3C8ePHkZOTA2VlZcyZMwfa2tot/v24uLhmY8bGxsLT05MUUJ02bRql/JjOuXPncOTIEXLefv78+Zg/fz6lWIcOHUJiYiJ8fHywbNkyHDhwACEhIZg0aZKAXgxL27Bx40bKegLN8bnXUUJCgnbXICoMHTq02eNUb5SLi4vh7OyMmpoaFBcXo0+fPqTOT1ORP3FSWlqKgoICaGhoiLTTvXnzZty+fRuzZ8/Gzp074enpiePHj2PatGlwc3MTOp65uTkWLVrUrLBkU3HqljBy5MhmtTsMDAxaLKb9tTFy5EhcvHiRsQXgppadXbt2Rb9+/WgrpjENJycnZGRkoFevXpQtpltqz9weHbnq6+uxf/9+xMXFoaioCGpqapg2bRoWL16MTp06gcPhoKGhAYqKimLN8+7du4iKiiLXlvPnz2eMMCfAFi5YGIiVlRX8/Pz4lIpv3LiBLVu24PLly2LMrGPSWF2ed6EyNjZGaGgoI1oiDQ0NkZyczNfC/OHDB1haWoq8oKuvr8fVq1dx+vRp3Lt3DyYmJpg1axbGjRsnVJy4uDj88ssvcHNzQ3BwMAIDA8kdfjptXIXBwsLifz5GQkKiXe580E1DQwN2796NqKgocDgcyMrKYtasWfD19aVddLK9kJ6eDj09PQBfdjGi2lbPIjq1tbW4ceMGXr9+DRUVFUyYMIExN2UVFRXw9fVFSkoKgE/nqnHjxmHbtm2UFv5mZmY4cuQI+vfvTxYDMjMzERoaioMHDwodj1egFhXe5sCvv/4q0Fr/+vVr/PPPP82OWLUHJk6ciISEBMjIyIg7FRZ82c2NCV1nLB0DtnDBwjh0dXWRlpbG157f0NAAfX190nmEpe0pLi5GcXExVFVVoaqqKu50SMaPH4/4+Hg+K8WKigpMnz6dlpvuhoYGXLt2Dbt378Y///wDBQUFKCoqIjg4WChHEDp3+GfPng0TExOYmJhAW1ubUXPdHY36+nqcPHkSDg4OkJGRQWlpKRQUFPgcWlgEabyDTHe3AIvoHD16FPPmzRM4fuzYsRY7PdjY2CAhIQHAl1vEqZyn161bh8LCQqxduxZ9+/ZFTk4Otm7dCjU1NQQHBwsdr7GzmZGREW7duoVOnTqRTkHC4u/vj/HjxwttFdkUXqdP40If8N/ok4uLC4YNGybSczCVCxcu4M6dO/D09GTEJklzvH//Hk+fPkVpaSnf8fbaqUgnBQUFn/0ZVS0iFuH50uvQGKa8JmzhgoVxuLu7w9HREWPHjiWP3bx5EydOnMDu3bvFmBkLE0lMTMTFixfh5eVFjrKEh4fjhx9+wOTJkynHzc/Px6lTp3Du3DlIS0vD0dER9vb2UFJSwtGjRxEdHY1r167R+D9pOceOHUNqairu3bsHCQkJjBo1CqNHj8aYMWOEspVtjrKyMsraIEymNS2X9fT0kJ6eLlJ+LCyi8urVK9y/f19Ao4HKbmjjz0tjhOkkSEhIgI2NDYAvt4hTaQsfO3Ys4uPj0b17d/JYWVkZpk6dSuodCcOUKVMQGRmJPn36wNHREYsWLYKSkhI8PT1x+/ZtoeNxOBw4OjpCXV2dFmFJukefvgZ4Bc3mztVMKGjevXsXy5Ytg4SEBCorK9G1a1dUVVVBTU2t3XYqcjgcpKSkoKioCIsXL8a7d+9AEAQlQXS6r8NMpDXXHXTRXF686wfPtpVJmwisOCcLI2jcgqaurg4PDw+Ym5uTGhfXrl2Dg4ODGDNkoYuIiAjMnDlTpDnppidagiD4iggEQeDq1auUCxcLFy7EvXv3MGbMGGzevBnjxo3jez5nZ2fs2rWrxfHoFlabO3cu5s6dCy6Xi8ePH+PGjRvYsWMHAgMDKV1camtrERoaijNnzuDjx4+QlZWFvb09fHx82k3nAM+THACioqJoHeHQ0dHB06dPhdIYYWGhk4sXL8Lb2xsDBw7Ey5cvMXDgQLx48QK6urqUChfN7WllZ2cLpc/AK1oAnzouunXrJvCYiooKoXMDPnU6ycrK8h2TlZVFfX09pXizZ89GVlYW+vTpgwULFsDDwwMEQcDT05NSPLqFJVetWoWqqirIycmRx6qqqlBfXy/2mfjWggnaMV8iLCwMixYtwtKlS8nxoh07dojsasZU/vrrLyxcuBBKSkooLCzE4sWL8fz5c5w5c4aSnljT4k5xcTF2797drrpVGq87mPp+/tqKbGzHBQsjaImAHVNE0FhEY86cOXjy5AnMzMwwa9YsSu4iLd3xo2qtu337djg6On7RWvDDhw/NLsSbozWE1V6/fo3bt2/j1q1bSEtLQ58+fWBiYsLnAtBStm3bRrbkfvPNN8jNzcXPP/+MUaNGtWt3EbqIiIjAqVOnMGPGDGhqavKN7rSnRVhrQme3APCfpXFHwcbGBgsXLsS0adPI88rx48fx9u1boW6+v7QrCADz5s3DunXrhM6Pjg6OxqxYsQLy8vJYv3495OTkUFVVheDgYHz48IEW0eji4mJwOBwMHDiQ0u/TLSw5b948eHt7Q0dHhzz26NEjhIWF4ejRo7Q8B4tw6Ovr4+7du3wjRR8/foS1tbXYujFbEycnJ0yaNAlz5swhzzEcDgfW1tb4448/aHmOd+/eYeHChe1Wt4VFdNiOCxZGEBMTI+4UWNqI48eP4+XLlzh16hS8vb0hJyeHmTNnwsHBAcrKyi2KQbUg0VJWr179Px/TkqIFbwFdX18vsJh+/fo15ZlBCwsLcLlcmJiYYMqUKdiyZQtfy7SwXL58GUePHiXzGTBgAL799ls4OTm1y8JFRESEwA3xx48fsWHDBoSGhgod79y5c+jUqZNAO7yEhARbuGgBdHcLAPRbGjOd/Px80nWLV/iZMWMGLCwshCpcREdHgyAILFmyBPv37yeP8zQVqNr1NbdH1tDQQCkWAPj5+WHx4sUwNDSEkpIS3r9/jwEDBuDXX3+lHLMxomo5qaioiHRObsrff/8t0NGlra2Nf/75h7bnYCJ//vknTp8+jcLCQqirq8PBwQFaWlriTgsA0LlzZ3C5XHTq1AmKioooKSmBgoICysvLxZ1aq/D3338jKioKwH/jO/Ly8gKWv6KgqKiIvLw82uIxjfz8fDx//lzgb8auE1oOW7hgYWFpcwYOHIi1a9di9erV+P3337F//35ERETAwsIC8+fPF0r0ksncu3cPAMDlcsmvgf9uArZs2UIpbvfu3fH69WuUlpaitLQUZWVlIi2SKysrBYpGKioqtC5ImMTFixfx6NEjhIaGonv37nj16hWWL1/e4sJZU9rj7lpbsmfPHgQFBZHdAvHx8WS3AFUuXLiAU6dOwd/fnxZLY6bTtWtXVFdXo2vXrujRowfy8vKgpKQEDocjVBxeUfjSpUu0/K3Wrl0LAKirqyO/5pGbm4sBAwZQiqumpob4+Hg8fvwYRUVFUFdXh7a2NiWr0dbA09MTQUFBtAlLSktL4+PHj3yjIjU1Ne3atSglJQUrVqyAubk5Bg8ejNzcXMyZMwc7d+5skStWa6OtrY2bN2/C0tISRkZG8PLygqys7GfFhr92FBUVUVpayjcKU1BQQPm62bTbtKqqCufOncPgwYNFypOpnDp1CgEBAVBQUOD7HLMbHMLBjoqwsLCIBYIg8Mcff+DkyZO4efMmxowZgz59+iAuLg6Ojo7w8vISd4q00RrCah8+fEBqair5r6GhAWPGjEFQUJDQsRYuXIjhw4djxYoV5EL4559/RkZGBg4fPkxr3kyguroa69evx8OHDzF79mzs27cPc+bMgaenp8g78+1V3LQ1aewkxWu5rqurg4WFBSWhxcbQZWnMdFasWAELCwtMmzYNW7ZsQWpqKjp37owePXrgwIEDlGJyuVzk5OSgrKyMr2NCGItaXrGisVAn8GmxrqKigpkzZ4o80sPEzxzdwpJLly6FlpYWXwfS7t278ejRI77OmPaEnZ0d3NzcYGlpSR67evUqdu/e/UWx17aipKQEDQ0NUFVVxYcPHxAWFgYOhwMPDw/KnUlMJjw8HM+fP8fGjRthb2+PpKQkbNq0Cd999x2lzrimBR45OTloaWlh48aNlEe0mIy5uTl8fHwwadIkcafyVcMWLlhYWNqU4uJinD59GmfPnkVdXR0cHBxI9XUAyMvLw9SpU1nr2xbA4XBw584d3Lp1CxcuXEBVVRX+/PNPoeO8ePECzs7OkJCQIJ1ZCILA4cOHaROXYxp1dXVwdHTEX3/9hblz52L9+vWUY1VXVyMkJASxsbGoqalB586dMX36dPj6+qJLly40Zt0+MTU1xaVLl9C1a1dMnDgRBw8ehJKSEsaOHdusNoyw0GVpzGRqa2tBEARkZGRQW1uLQ4cOgcPhwMXFhdJNfWZmJtzd3ZGfn8+nLA9Qu/H+9ddf8eOPPwr9e5/j48eP2LZtG2M/c1/S7aAy6vjPP/9g3rx50NDQQP/+/fH69Wvk5+fj2LFjGDRokCipMhZ9fX3cv3+fr5jc0NAAQ0NDSha1LKJRW1sLf39/xMXFAfhUlLO0tMT27dvbjYh3a8K6j9EDW7hgYWFpU4YNGwZ9fX3MmjULEyZMQKdOghNrq1atQnh4uBiyax3mz5//2Z9REZz95ZdfcPv2bTx7r4FQAwAAIABJREFU9gzq6uowNjbGmDFjYGxsTFlhnsPh4Pr162TbtZmZGeTl5SnFYjrFxcXw8PAAl8vFrFmzEBISAjs7O3h7e1PquFi3bh0yMzPh4eGB3r17482bN4iIiMDgwYMpdcB0NFqjWwBgtqUx03FycsLAgQOxcuVKWFpaIjk5GSEhIRgzZgylHcPXr1+ja9eufG3mJSUlqKqqomTh3BE/c+/evUN8fDwpPDtt2jRaxlCYirW1NYKCgqCrq0see/jwIdatW4eLFy+KMbP/6IiaBeXl5cjLy4OysjJlna6OyOrVqzF79mxGF8vT09OhpqYGTU1NlJWVITQ0FJKSkvD29oaSkpK40wPAFi5YWFjamFevXlGea/4SHz58EFg8CHNR5e0i/C+oLEiaCnO+ffsWly5dgr29PSXxyxUrVmD06NHkeA2LcBgZGeGHH36An58fOnfujLy8PHh4eKBLly44duwYpXjnz5/ns/gtLi6Gra0tn7YJS/PQ3S0A8Fsa80ZDmrbtf87th+VTV8Aff/wBWVlZcnzn33//hYODAy5fvix0PAcHBwQHB2PIkCHksaysLKxbtw5nzpwROh7TP3NfcosSZtSmI3Pq1Cls374dM2bMQJ8+ffDmzRucOnUKq1atgqOjo7jT+6JmwddmMdkSzp07h8mTJ0NGRoaWeJWVlThy5AiePXsmsHZrLw6Cjdd+HA4HsbGxsLKy4jtvAdTds+jGxsYGv/zyC/r164f169cjNzcXnTt3Rrdu3bB9+3ZxpweAFedkYWFpY96/f4+8vDy+G+7c3FyUlpZi5MiRQsfLyMiAr68vnxI1r61ZmJbmlviQUxVRau6iNHnyZJw6dUroWEDLchUGLpeLhISEZhcQP/30E63PxQTWrl2LqVOnkt/36dMHv/32GzZv3kwpHu/C3phu3brRtsBrz9TV1cHHxwfbtm0D8OlvuXTpUpHjfv/99wgICPiipfH169dFfp72iqSkJCl0KS8vj/fv30NeXp6yYOrr16/5ihYAMHjwYOTk5FCKx/TPXHMW76KM2gCfrp1Pnz5FaWkp3/H2urs/c+ZMyMvL4+zZs0hJSYGamho2btwIa2trcacGAIiMjERYWFiH0SzYvXs3tmzZAmtra8yYMUPA5UZYfHx88OrVK5iZmUFWVpamLJlF0yLq4MGDkZ2djezsbPIYkwR2CwsLSX2WlJQUxMbGQk5ODhMnThRvYo1gCxcsLCxtysaNG7F7926+YwRBwN/fHwkJCULH27RpE8aOHQtHR0e+XQ9haeuWcUNDQ7i7u1P+/atXr+LkyZOkTdzMmTMxYcIESrHWr1+PlJQUGBgYtNsFRGMaFy14yMjIIDg4mFI8FxcXBAUFwc/PD126dEF1dTW2bt0KFxcXUVNt90hLS+Pu3buQlpamLWZdXR1iY2P/5y5WSyyNOypDhgxBeno6jIyMoKOjg6CgIMjJyVEa6wA+Ce9VVFTwjbJVVFRQLjQw/TOXmZnJ931xcTHCw8Mpn6Pv3r2LZcuWQUJCApWVlejatSuqqqqgpqbWbgsXwKdxEaYUKppSUVHRYYoWAJCcnIzU1FScPXsWc+fORb9+/eDg4ABbW1tKYwT37t1DcnJyuz4Px8TEiDsFoZCSkkJdXR1ycnKgoKCAXr16gSAIVFdXizs1ErZwwcLC0qbk5+fjm2++4TvWt29fFBQUUIqXm5uL2NhYkd0g2porV66ga9eulH73zJkz2Lp1K2bMmIHx48cjJycHfn5+eP/+PWbMmCF0vKtXryI+Pr5Dzaump6fj6dOnAnaRVFo2o6OjUVxcjNjYWCgpKeH9+/cgCAJqamp8C5f22D5MBxMmTEBiYiJsbW1piSctLQ1paWmwk7DUaSxW6+PjA39/f+Tm5lJ2RzIwMEBYWBg2btwIKSkpcLlchIeHCzXvbWFhwbc7WVRU1OxnztnZmVKOrYmqqirWr18PBwcHPpeMlhIWFoZFixZh6dKlMDAwwIMHD7Bjxw4+zZD2xpUrV9C3b18+e8ysrCzk5eVR+hvSzbhx45CWlsZozQK6GT16NEaPHo2KigokJCTg9OnT2L59Ox4/fix0LHV19a9u3dbe0dHRQWBgIEpKSkjnrTdv3qB79+7iTawRbOGChYWlTVFSUsLbt2/5Zvzevn0LBQUFSvGGDBmCgoKCL7aEU+HOnTtITU1FaWkp3w0QldGJpgvu6upqVFRUYMOGDZRyO3LkCPbu3cu3YBo/fjz8/f0pFS569OjRrkXemhIREYG9e/diyJAhArPJVFi+fDldqXVIqqqq4Ofnh1OnTqF37958rwPVUSVnZ2eEhIRg7dq1tHZzMImWFnupFCQbuwlpamri4MGDQsdojJeXF/7v//4PY8eOJcU05eXlceTIkRbH+No/ZxISEigpKaH0u69fv8aiRYsAgLweubq6wtraGvPmzaMtRyYRFhYmoHWgpKSEFStWMKJwoaKiAnd3d0ZrFrQWFRUVePfuHd6/f0+5S3P9+vXYsGEDXFxcoKyszPezjrSJwiQCAgKwfft2KCkpwdXVFQDw9OlTTJkyRcyZ/QdbuGBhYWlTTExMsHHjRoSEhEBBQQH//vsvNm/ejLFjx7Y4RmPhM1tbW6xYsQKLFi0S2H2iKoJ27NgxbN26Faamprh58yZMTU2RmpqK8ePHU4rXdMHdtWtXfPfdd5SFNYuLi6Gnp8d3TFdXl/L8uYeHB4KCguDp6dkhChgnTpxAdHQ0n1q9KEyfPp2WOB2Vzp07w8bGhtaYUVFRpPWyiooKXzGkvXS+NC2Ifo6WaioUFRVBTU0NwJeLIlRuKtTV1XH+/HmkpKSgoKAAmpqaMDc3F2pU5Gv6nDUVe66qqkJiYiIlHSfg02eEy+WiU6dOUFRURElJCRQUFFBeXk5HuoykpKQEqqqqfMdUVVUpX+fo5s8//2S8ZgGd1NbW4vfff8fp06eRlpYGQ0NDeHt7Ux5/4nK5SEtLw6VLl8i/GRV9Mhb6UFdXR1hYGN8xpo1rsYULFhaWNmXVqlVwdXWFkZERunfvjvLycowYMUIoC7vmhM9WrVrF970oF7/o6GhERkbCxMQEBgYG2LNnD65cuYKbN29Sikf3grt3795ISUmBhYUFeeyPP/6g3HXSv39/hIeHN6vu3x4XEHV1dZRvID5HXl4ekpKS8PbtW/j7+yMnJwf19fUYOHAgrc/THmkNAdivfXe+JTQuwNy9exenT5+Gm5sb2dEQGRkJBweHFseztrbGw4cPATRfFBH1pkJWVrbDaAI0FVDu2rUrtLS04OnpSSmetrY2bt68CUtLSxgZGcHLywuysrIYOnQoHekyEmVlZeTm5vKNlubk5DCmuP616ReIiomJCeTk5DBt2jQEBQWJ7Gi2ceNG2Nvbw9bWtkNoa30N/P777xg4cCAGDhyIvLw8+Pn5QUpKCoGBgYxxsGPtUFlYWNocgiDw9OlTcudNVHVqumlsk8izAmxoaICJiQlSU1PFnN0nTYqVK1fC0tKStIm7evUqwsPDKbXQ2tjYYOjQoZgyZQq6dOnC9zNDQ0O60mYMgYGBGDVqFG1K2Xfu3IGbmxv5XsnIyEBaWhr27duHffv20fIcLCxfYvLkyTh8+LCAPaiLiwuSkpJaFIMn9At80iL6HJqamkLn19DQgP379+Ps2bMoLS1Feno6bt68icLCQsycOVPoeB2NkpISNDQ0QFVVFR8+fEBYWBg4HA48PDxIF4D2xvbt2/HgwQMEBASgf//+yM7ORkBAAHR1deHl5SXu9DocN27cgKmpKW26FLq6ukhPT2+3HSpfIz/88AMOHz4MdXV1rFy5EpKSkpCRkUFZWRn27t0r7vQAsB0XLCwsYkBCQgLDhw/H8OHDxZ1Ks/DE3pSUlNCrVy/8/fff6NatG2pra8WdGgDA0tISMTExOHfuHDIzM6Gmpobo6GiMGDGCUrw3b94gLi6OtD9s73z48AHe3t44efKkwGwyld3/sLAwhIaGwtLSkhxP0tLSwvPnz2nJt73zuZEHGRkZaGhowNbWlrJwZ01NDcrKyvh0atrj/HRRUVGz9qBFRUUtjsErWgDUihNf4pdffsH169fh6elJavv07dsX4eHh7bpwUVxcjMLCQsrnZh6NxyC7deuGwMBAUVNjPO7u7vDz88PUqVPJ88PkyZPbvX4EUzEzMwNBEHjy5AkKCgqgoaEBbW1tyoUHExMTPH36lLHrwI5ISUkJ1NXVQRAEUlNTceXKFcjIyMDMzEzcqZGwhQsWFpY2paqqClFRUXjy5AkqKyv5ftZUiKslRERENHtcRkYGmpqaGDt2LOTl5YWKaWJiguTkZNjb22Py5MlYsGABOnXqxKiT94gRI0ReDPPQ0dFBTk4OBgwYQEs8piMtLU3rzGZOTg7Z6cJbxMnKyqKmpoa252jP2NnZ4cSJE5g+fTo0NTWRn5+P2NhY2NjYoKamBoGBgSgrKxPKLeLNmzfw9vbG48ePBdxF2uP4k7a2NoKDg7F27Vo+e1AtLS3KMS9evIizZ8+iqKgIqqqqsLe3p/y5iY+Px7Fjx6Curo5NmzYB+DTy9qXOjq+ZsrIyeHl5ITU1FbKysnj06BEuXLiA9PR0yqLMT5484Xs9HBwc2vVNn6ysLMLDw7F+/Xrk5+dDU1MTPXr0EHdaHZbi4mK4uroiMzMTPXr0QHl5OQYPHozIyEhSG0cYVFVVsWTJElhZWQnok7HFKfEgLS2N6upqvHjxAmpqalBUVASXy2XMph3AFi5YWFjamHXr1uHZs2ewtLSkbAfamHv37iEjIwM9evSAuro6CgsLUVZWBm1tbeTl5WHz5s04cOCAUAv4xrtZ7u7u+Oabb8DhcGBnZydyvnRB5yLWwMAAS5cuhYODg0AHwrRp0+hIl1HQranQq1cvgVnsly9fUlrMdUTu37+PPXv28L1/J06ciNDQUERHR2Ps2LEICAgQqnARFBSEnj174syZM3BycsLRo0exa9cuWFlZtcL/QPwEBgaSVpm8jrFvvvmGcnvv4cOHsXfvXsyYMQOWlpbIz89HQEAAioqK4OLiInS8yspKgc8Dl8sVqcuLy+Xi8ePHKCoqgrW1NWpqaiAhIYHOnTtTjkkXwcHBUFFRwa1bt0hdj1GjRmHXrl2U4iUkJMDPzw+WlpYYPHgw8vPzMW/ePAQFBdFmI8xUevTowRYsGEBwcDAGDRqE6OhoyMvLg8PhIDAwEFu2bBHQdGkJmZmZ+Pbbb/Hq1Su8evWKPM6OjoiP0aNHY+XKlXj//j25GZOdnc0s22WChYWFpQ3R19cn3r59S1u8kJAQYvfu3URDQwNBEATR0NBA7NmzhwgNDSW4XC6xdetWYt68ebQ9HxM4f/48oaWlRXh6ehJhYWHEypUrCW1tbSI+Pp5SPHNz82b/WVhY0Jx5++TgwYPE9OnTiTt37hB6enpERkYGMXv2bCI6OlrcqX0VjBw5kuByuXzH6uvriZEjRxIEQRBcLpcYMWKEUDFHjRpFfPjwgSAIgtDT0yMIgiBKSkoIGxsbGjJmJlwul0hLSyOSkpKI9PR0or6+nnIsc3Nz4tGjR3zHHj9+TIwbN45SvHnz5hGXL18mCIIgDAwMCIIgiMuXLxMuLi6U4uXm5hLW1tbEiBEjCB0dHTKet7c3pXh0M3r0aKKqqoogiP/+vwTx33tRWCZOnEhcv36d79j169eJiRMnUk+ShUUIRo8eTVRWVvId43A4hLGxsZgyYqGbiooKIjw8nPjll1+I6upqgiAIIjk5mYiKihJzZv/BdlywsLC0KQoKCgKz2KIQGxuLP/74g6zSS0hIYNGiRTAzM4OXlxeWLVsGc3NzoWISBIGEhIRmx1lauls/dOhQWq0KGxMREYGIiAi+0ZUbN25gy5YtlHbfrl27JvTvfM3U1NQgMjISd+7cQWlpKd8oARWrTGdnZ1RWVmLZsmXgcDhwdnbGrFmzMG/ePDrTbrdoamri/PnzfN09iYmJpBZFRUWF0KrzBEGQI2JdunQBh8NBz549kZeXR1/iDENSUhK6urooKSkR6JwSln///VdANHnYsGHgcDiU4nl5eWHBggVITk5GTU0N/P39cenSJRw4cIBSvKCgIIwfPx4eHh4wMjIC8KmjYevWrZTi0Y2UlJSAiCGHw4GCggKleCUlJTA1NeU7ZmpqipKSEso5srAIg6SkJOrq6viO1dbW0ibWySJ+FBQUsHLlSr5jjd3rmABbuGBhYWlTlixZgp07d8LLy4uWC56kpCTy8/PRt29f8lh+fj5ZNJCRkUFDQ4NQMQMCAnDhwgUYGRlRHmehotfRUlp7EZuXlwcpKal2KWIIANu2bcPt27cxe/Zs7Ny5E56enjh+/DjlsRhJSUksX74cy5cvR2lpKRQUFBjRrv614OPjAzc3N5w4cYLUuHj+/DmpX5ORkSGUrSfwyeL32bNnGD58OL777jvs2bMH8vLyIt/QM5Xq6mps2bKFFNl99OgRrl69in/++Qeurq5Cx5swYQLi4uL4xuPOnz+PCRMmUMpPR0cHZ86cwfHjx2FoaIi6ujocPHiQsqPU48ePERERASkpKfJc361bN3z48IFSPLoxMDDA7t27+Wy6jxw5glGjRlGKZ2xsjFu3bmHs2LHksdu3b8PY2FjkXFlYWoKJiQlWr14NPz8/0nJ569atAmsRlq+bxMREnDt3DiUlJUhISEBaWhrf6Ii4YQsXLCwsbcq+ffvw9u1b/PbbbwJzq1R2u21sbLB48WIsXrwYGhoayM/Px8GDB8nOg9u3bwttF3fx4kWcPHkS/fv3FzofHq1pI0r3Inbt2rWwt7eHvr4+Ll68iNWrVwMAQkNDMXnyZFpyZhLJyck4cuQI+vfvj927d8PZ2RlGRkYIDQ0VOXbPnj1pyLBjYWpqigsXLiApKQlFRUUYN24cQkNDSd94c3NzobumVq1aBS6XS37t4eGByspKBAcH054/EwgJCUFBQQGOHj2KhQsXAvjUIbFz505KhQteV8TJkydJEc1nz57BysoKa9euJR/Xkg60uro6zJ07FzExMVi/fr3QuTSHnJwcPn78CGlpafJYWVkZlJSUaIkvKj4+PnB2dkZiYiIqKyvxww8/oLa2FidOnGhxjMbC0+rq6vDw8IC5uTn5ely7dk3ogt7XDJM0TDoia9asgZeXF6ytrclioampKdasWSPmzFjoIiYmBocOHcKcOXNIfaRu3bohLCyMLVywsLB0TJYvX05rvNWrV0NRUREHDhxAUVER1NTUMG3aNCxevBgAoKenh0OHDgkVU1pamk9okQ64XC5ycnIErBl59pn/i9ZcxN68eRP+/v4APu0Kbt++HfLy8ggJCWmXhYt///2XLEpJSUmhvr4eQ4cOxePHj1sc43MWnk2hUozriPTp0wdLly6lLV7jwuHQoUNx+fJl2mIzkWvXriE+Ph5KSkpkJ5u6ujqKi4spxevcuTNsbGzI7/v370+5kCstLY2CggJaW8pNTU0RHByMgIAAAEBDQwN27twpdIGrtVBVVUV8fDyuX7+OnJwcqKioYMKECUJ18N27d4/vey0tLZSUlJCddVpaWsjKyqI1byaxY8cOWFhYQEdHB3fu3IGrqyskJCSwe/dujB49WtzpdTi6deuG/fv3o6SkBIWFhVBXV2eWaCOLyBw9ehT79+/HoEGDsG/fPgDAgAEDkJ2dLebM/oMtXLCwsLQp06dPpzVep06d4Orq+tldRWGtUAFg1qxZOH78OJycnERND8An9Wx3d3dyhIUgCPKmt6UaF625iK2uriZ1AF69egUrKytISkoKzDq2FzQ0NJCXl4c+ffqgb9++SElJgZKSEmRkZFoco3EBLj8/H8ePH4ednR3ZQhsXF4fZs2e3RvrtgsTEREyZMgUAEBcX99nHiepq8+HDBwGdmvY4AlVfXy9wrvv48aNQ7+nG0O28Y2dnh8OHD2PJkiW0xPPy8oKbmxsMDQ1RW1sLPT09DBw4EIcPH6YlPh107twZEydOpPz7MTExNGbz9REfH092D0VGRsLT0xNycnLYsWMHW7gQIyoqKmzBop1SXl6OQYMGAWCuuwtbuGBhYWlz8vLykJSUhLdv38Lf3x85OTmor6/HwIEDxZ0agP8sVo8dOyYwE09FuyI4OBimpqZYuXIlLC0tkZycjJCQEIwZM6bFMVpzEdujRw+8fPkSf//9N3R0dCApKYmqqirGXrhEZfbs2cjKykKfPn2wYMECeHh4gCAIeHp6tjhG4wKcs7MzIiMjoaOjQx6bOHEiwsPDac27PbF3716ycPE5Kz0JCQnKhYuMjAz4+PjgzZs35DFewZCKIC7T0dbWxsmTJzF37lzyWFxcHEaMGEE5JkEQePr0KQoKCqChoQFtbW3K54SMjAxkZGSQOiaN41A5pyooKCAmJgZ//vkn2dGgp6fHGKFAOgSeOzr//vsvFBUVUVNTg+fPn+PgwYOQlpamZaSPhYVFkH79+uH+/ft8HYsPHjzAgAEDxJgVP2zhgoWFpU25c+cO3NzcoK+vj7S0NPj7+6OkpAT79u0jW9P+F7q6unj48CGAL7t3UL1BGTVqFGURtebIysrC/v37ISsrC4IgoKioCF9fXzg4OGDSpEm0PQ9V/u///g/29vYAQN5sP3jwgKy8tzca39z98MMPGDlyJDgcDuXC2ZMnT5p1YHjy5IlIebZnEhMTya9bw9Vm06ZNMDMzg6OjI+Tk5GiPzzS8vb0xb948XLx4EVVVVVi4cCGePXsmlKZCY4qLi+Hq6orMzEz06NED5eXl+Pbbb7F3716oqakJHY/ucyqPYcOGYdiwYbTHFRU6BJ47OvLy8iguLkZWVha+++47SEtLo6amRmixbRYWlpbh7u6O5cuXY+7cuairq8O+ffsQHR3NGLcmAJAgGg9bs7CwsLQy9vb2cHV1haWlJQwMDPDgwQN8/PgRlpaWuHXrVotipKWlQV9fHwBw//79zz6uNQUyhcHIyAg3b96EtLQ0xo0bh7i4OMjLy8PAwAAZGRniTg8AkJOTAykpKfTu3RsAkJ2djbq6OgwePFjMmTEfGxsbLFiwgM+BITY2FocOHUJCQoIYM+u4jBw5Eunp6YzZgW8LysvLER8fj9evX0NZWRn29vZQV1enFGvFihWQlZWFv78/5OXlweFwEBgYiOrq6s92yLQ2jUVBvwQTOhpGjRqFEydOiCTw3NHZtWsXzp07h9raWnh7e8POzg5paWn46aefcPbsWXGnx8LSLrl79y6ioqKQk5MDZWVlzJ8/nzHCnADbccHCwtLG5OTkkCdBXqeErKwsampqWhyDV7QAmFOc+BJDhgxBeno6jIyMoKOjg6CgIMjJyfFZuIqbprmwC+6Ww7PzbOzA0NjOk+XLVFZW4siRI3j27JlAWz1VW+EhQ4agoKCALMS1dzgcDrp37w5nZ2eB41R0ftLT03HlyhWyW0VeXh7+/v6U7VB5uaSkpKCoqAiLFy/Gu3fvQBBEu5yXbw2B546Gh4cHDAwMIC0tTYpYd+7cGd7e3mLOjIWl/WJkZAQjIyNxp/FZ2MIFCwtLm9KrVy/k5ubyLepevnxJqf2YB+9GselNjzDz8a05ftLYAtDHxwf+/v7Izc0lFfFZvm5MTU1x8eJFJCYmNmvnyfJlfHx88OrVK5iZmUFWVpaWmLa2tlixYgUWLVokcGPcUiefrwkDAwNYWVkhNDSUzyJ07Nix5HlNGCQlJVFXV8d3rLa2lnIHy19//YWFCxdCSUkJhYWFWLx4MZ4/f44zZ860uIODCZ0ULYVugeeOSlMRzuHDh4spExaW9klBQUGLHscUUWt2VISFhaVNOXToEBITE+Hj44Nly5bhwIEDCAkJwaRJkygt8k6dOoWAgAAoKCjwzbJLSEgIZUX5tY2fsLC0F/T19ZGcnIxu3brRFnPo0KHNHm+v4pw6OjqkOOyePXvILouRI0dSGkdbu3YtSkpK4OfnRzrlbN26FT179qRUQHBycsKkSZMwZ84cckSQw+HA2toaf/zxh9DxgE8CmE+ePCGtGYcPHy5WQWEnJyfy+QmCQEZGBnr37k2LwHNHYdOmTdi0aROAL48GfU1FLBYWJtN4o44nYM0rDTR2wWPKdZPtuGBhYWlTnJ2dUVlZiWXLloHD4cDZ2RmzZs3CvHnzKMWLjIxEWFiYyCKXrT1+Ul1djezsbIGukPa4+8vCIgzq6uq0a1FkZmbSGo/pSElJ4cCBA/D29sbcuXNx8OBBKCsrU76RX7NmDby8vGBtbU3GMDU1xZo1ayjF+/vvvxEVFQXgvxFBeXl5gfNhS3nz5g1cXV3x6tUrdO/eHeXl5RgwYAD27Nkjtk6npuKjrSFG2t5h91JZWNoWYTb4mADbccHCwiI2SktLoaCggM6dO1OOoaenh/T0dBqz+uSo0RwyMjLQ0NCAsrKyUPEuXbqEdevWCSzSmVTFZmERF/fu3cNvv/0GFxcXgc8WU9pTmQ5v1I0gCAQHB+PatWs4ePAg7O3tKY2K8CgpKSE7GkTRopgwYQKOHz8OFRUVGBoa4v79+ygoKMCCBQtw+fJloeO5uLhAQ0MDa9euRdeuXVFZWYlt27YhNzcXR44coZwnHdTX1yM8PBweHh6QkZERay4sLCwsLSU5ORnjx48XOJ6SkgJzc3MxZCQIW7hgYWH5qlm9ejVmz57N1zEhKrzWucanx8Ytc0ZGRggNDW1xAcPc3ByLFi3C1KlT0aVLF76fSUlJ0ZY3C8vXSGpqKnx8fPDu3TuBllVhCnv79u3DkiVLAOCLwqjLli0TLWEG0nQk5Ndff8Xhw4fB4XDw7NkzMWb2ifDwcDx//hwbN26Evb09kpKSsGnTJnz33XeUXg99fX3cunWLTxOluroapqamSEtLozN1SvCKMywsLCxfC4213hrDpPMZOyrCwsLSplhYWDTbvszrZrC1tYWtre0XYzS+KVFRUYFdoQCVAAAgAElEQVS7uzusrKwEZomp3qCEhYXh8uXLWLlyJTnfvXPnTlhYWOD777/HTz/9hJ9++gnbt29vUbzKykrMnTuXUi4szKa+vh4nT56Eg4MDu7tKEd7NrK2trUjinA8ePCALF/fu3Wv2MeLUQGhNZsyYwff9jz/+CFVVVcbYRi5btozPlWTs2LGwtLQkXy9h6dWrF/7991++98u///4rcA0QF0ZGRkhNTRUQl2RpOdnZ2di8eTOePHmCqqoqvp+xnYosLPTTXC9DRUUFo66bbMcFCwtLmxIREYETJ05g+vTp0NTURH5+PmJjY+Hg4ICamhqcOXMG7u7uArZ+jWmJiKeEhARlETRLS0vExcXx2QhWVFTAzs4OV69eRXFxMezt7XHr1q0WxfP398f48eNhZmZGKR8WZtMa40odCV1dXaSnp9O6OKqurhbobmIRP+/fv0dubi6UlZWFHgNqrH5/+/ZtnD17FsuWLSOvI3v27IGdnR0cHBzoTltogoKCcO7cOUyYMAG9e/fme2+3x46f1mD27NlQVlaGvb09n/A2wIpks7DQCW9DkTcW2JiysjKMGzcOO3bsEFN2/LAdFywsLG3K/fv3sWfPHj5bs4kTJyI0NBTR0dEYO3YsAgICvli4iImJadUcP3z4IHBMQkIC79+/B/Bpt08YUTkfHx84OjoiJiZGYE6cVUf/+tHR0cHTp0+hra0t7lS+SkxMTPD06VParA65XC4MDQ2Rnp4ukn4O00lMTMSUKVMAAHFxcZ99nDC20K2NkpISlJSUKP1u42493p7bokWL+B6TkZHBiMJFVlYWhg0bhoKCAr6CC5N2LplOVlYWoqKi2vVnmIWFCSxfvhwEQWDTpk18hVUJCQmoqKjAyMhIjNnxwxYuWFhY2pRnz55BS0uL79j3339PzmGPGjUKxcXF4kiNxNDQEN7e3lizZg00NDSQn5+P0NBQUiU+KytLqJbkgIAAlJeX49tvv22tlFnEiK6uLtzd3TFjxgxoamryOWQw6aaRqaiqqmLJkiWw+v/27j0qynL9//hnQDxbpqIIqJmmeChTQbSdWYRpFu4UpWwlYWnbDBV3YelWv5WaJZ43LcncSdrW8oTmOSVd2xJRwDxnZYqKiARZgAqK/P5oObv5qe1SmPtheL/+mrln1qxPa004z/Vc93X36HFNYe9m7k67u7urYcOGunjxoktf9MTFxdkLF3PmzLnue2w2m8t8B8vT9PuyLq5XBL6+vsrPz1edOnVMRwFcWp8+fSRJjRs3LtV5cWWBrSIAnCokJEQvvPCCw4/p1atX64MPPtDatWt17tw5PfbYY0pKSjKWMTc3V6+88oqSkpLsd8i6dOmimJgY1a1bV0eOHFFeXt4f/gPfvn17bdiwQV5eXmUZG4YEBQVdd91ms5Wriy1TbrT161a2e61fv16bNm1SdHS0fH19byUeACf5bXdKSkqKPvvsMw0fPvyagianDQGlLzU1VV5eXvLx8VFubq5iYmLk5uam6Ojom+6UK20ULgA41fbt2zVs2DC1adPGvjf50KFDio2N1YMPPqitW7cqLS1Nr7zyiumoysrKUlZWlho0aKAGDRrc9Oc8+uijWrNmDcMbASfx8/OTdP3WfAb7uYZz585p//79ysnJcVh3lQ6TiujqiV6SrjnV6+oax4gDZSMkJET//Oc/deedd2rcuHE6ceKEKleurNtvv/0PD6MvaxQuADjdqVOntHbtWp05c0ZeXl56/PHH1ahRI9Oxysz69euVlJSkqKgo1a1b13QclKHc3Fxamy3g945uc5XBfmPGjPlD73PFOTo7d+5UZGSkbDabCgoKVKNGDZ0/f15eXl50OZVjGRkZf+h9Pj4+ZZwEqHj8/f3tx0n/5S9/UUJCgqpXr65HH31UO3bsMJzuV8y4AOA0ly5d0sMPP6zExEQNHTrUdJzftWzZMiUlJSknJ8fhzs/NtK7//e9/lyQtX778mte4c1T+FRUVKSYmRsuXL9fFixdVtWpVhYaGavTo0S49Y8HKXKU4geubNm2aBg8erKFDhyogIEC7d+/WzJkzr9lSgPLltwWJxMREPfLII9e8Z+vWrRQugDLg7u6uS5cuKT09XbVq1VL9+vVVUlKiCxcumI5mR+ECgNN4eHjIw8PjumdFW8ns2bO1ZMkShYSEKDExUWFhYVqzZo169+59U593s/v0UT7MnDnTfuHUuHFjnThxQnPmzNHMmTP12muvmY5XIe3evfuGrwUEBDgxSdlxxU6KP+r48eP2E0Wu/nvy0ksvqVevXnr22WdNRkMpiY6OVlpa2jXrr7322u92VAG4Oe3atdPEiROVnZ2thx56SNKvHdJ33HGH2WC/QeECgFNFRERo6tSpGjNmjDw8PEzHua7Vq1dr/vz5atu2rVavXq1//OMf6tGjhz7++OM//VmXLl3StGnTtGjRImZcuKhNmzbp448/tg+Mu+uuu3T33Xdr4MCBFC4Mud7Az6v75OlyKv8qV66s4uJiVapUSbfddpuys7NVq1Yt/fTTT6ajoZRc7wbHL7/8wpGyQBl58803NX36dNWuXVsvvfSSJGn//v3206usgMIFAKf66KOPlJWVpWXLlsnT09PhR4hV9ib/9NNPDke2lpSUyN/fXy+//PKf/iwPDw+dPn3a4YhMuJaCggLVq1fPYc3T01MFBQWGEuGbb75xeJ6VlaUZM2aoe/fuhhKVrcLCQs2dO/e629us8ne1NN1zzz3avn27goOD1blzZ7366quqWrWqfSgryq+goCDZbDYVFhZes1UkNzfXficYQOlq2LChpk2b5rDWq1cv9erVy1Cia1G4AOBUw4cPNx3hf/L09NTZs2dVv359eXt7Ky0t7ZZa5fr27asFCxboxRdfLMWUsIq2bdtq7ty5GjFihL0QFxcXp9atWxtOhqsaNGigcePGqV+/fgoODjYdp9S9++67+uqrrzRgwADNmjVLUVFRWrx4scuesDFp0iRduXJF0q9bB6ZNm6b8/Pw/PLAU1jV8+HCVlJTojTfeUGRkpH3dZrPJ09NTnTt3NpgOcG1paWlKSEhQdna24uLidPDgQV24cEH+/v6mo0micAHAyfr06WM6wv/0+OOPKzk5WSEhIQoLC1NERIQqVaqk0NDQm/q8PXv2aM+ePfrkk0/k4+Pj0GXC/Ivyb8yYMYqIiNDy5cvtR/yWlJRowYIFpqPhN2w2m7Kzs03HKBOJiYmKj49X06ZN9d577ykiIkKdO3dWTEyM6WhlIicnx95dcfvtt2vixImSru20Qflz9TdC48aNLXOxBFQE69ev14QJE/TEE0/Y58hcuXJFc+bMscxvVQoXAJzu5MmTWrdunc6ePasJEyYoPT1dly9fVrNmzUxHkySNHDnS/viZZ55Rq1atlJeXp65du97U5wUGBiowMLC04sFimjdvro0bN2rbtm06c+aMGjZsqG7duqlmzZqmo1VYq1atcnh+/vx5rV27Vu3btzeUqGzl5eWpadOmkn6dDH/58mX5+flp7969hpOVjWeeeea6gxvDw8MZ3OgiKFoAzjV37lzNmzdPHTp00Lp16yRJLVu21HfffWc42X9RuADgVElJSRo2bJj9vOgJEyYoOztb8+bN07x580zHkyQlJyc7FBpu9WLnt+2ucE01a9a01ACrim7OnDkOz2vUqKG2bdsqKirKUKKy5e3trZMnT6pRo0Zq0qSJtm7dqtq1a7vsQODrDW4sKipicCMA3KTMzEx16NBB0n+HWXt4eKi4uNhkLAcULgA41bRp0xQTE6Pg4GD7sYRt27bVoUOHDCf7r6FDh8rT01P9+vVTnz595Onpecufef78eW3btk2ZmZny9vZWt27dVL169VJICxPmzZtnn1kSGxt7w/dVrlxZTZo0UXBwsNzd3Z0Vr8L74osvTEdwqgEDBujIkSNq1KiRBg0apJEjR6qkpMTlCjUDBw6UzWZTUVGRwsPDHV47ffq0w1BlAMAf5+Pjo8OHD6tVq1b2tYMHD8rX19dgKkcULgA4VXp6un043tWKbtWqVVVYWGgyloMvv/xS69ev14oVKzRnzhw98MAD6t+/vx5++OGbOh3k6NGjGjRokK5cuWKfgTBlyhR9+OGHat68eRn8F6Cs7d692164SE5OvuH7rly5ovT0dH3++eeaPn26s+Khgunbt6+qVasmSerZs6fat2+v/Px8y2y/Ky1XO+HS0tLUqVMn+/rVwY1Wmn4PAOXJoEGDFBkZqWHDhuny5ctat26dYmNjb+pEvbJiK7levx0AlJFevXopLi5OjRs3VqdOnbRr1y4dPXpUUVFRWrNmjel41/j++++1YsUKffbZZ3Jzc9P27dv/9Ge88MILat26tUaNGiU3NzdduXJFs2fP1v79+/Xhhx+WQWpYSX5+vh566CGlpKSYjgIXVFxcrPvuu0+pqamqXLmy6ThOsWbNGoWEhJiOAQAuZeXKlYqPj1d6ero8PT0VHh5+TXebSXRcAHCqfv36KSoqSqNHj9aVK1f09ddfa+rUqQoLCzMd7bp8fHzUrFkzeXt73/R2loMHD2ru3Ln2bg03NzcNGzZMDz74YGlGhUXVrFlT8+fPNx0DLsrd3V0NGzbUxYsXK0zhgqKFawoKCvpDc0oSExOdkAaoOC5fvqwZM2Zo5MiR6tu3r+k4N0ThAoBTRUREqKCgQJGRkcrPz1dERISefvppPfvss6ajOdizZ4+WL1+uDRs2yNPTU6GhoXrvvfdu6rOqV6+u3NxceXl52ddyc3OZceFCli1bpqSkJOXk5DgMDrx6hNh9991nKhoqgKioKI0fP17R0dGW2o9cmjp06GA/ScTPz++GF7iHDx92ZiyUouHDh9sfZ2RkaPHixerbt698fX116tQprVq1SgMGDDCYEHBNlSpV0vLlyzV69GjTUX4XW0UAGJOTk6NatWpZ7i7hY489pszMTHXv3l39+/d32Et9M9555x3t2rVLo0aNsv8Amz17tvz9/fX666+XUmqYMnv2bC1ZskQhISFaunSpwsLCtGbNGvXu3Vtjx441HQ8VgJ+fnyRd92LeVS7kU1JS7Edk/t6Rp7f69xrWEBERoVGjRqldu3b2tX379mnGjBmKj483FwxwUSNGjNDTTz+t+++/33SUG6JwAQD/n8WLFyskJES1atUqlc8rLCzUlClTlJCQoMLCQlWpUkV9+vTRmDFjXPa4wookKChIc+bMUdu2be1zW1JSUvTxxx9r1qxZpuOhAqhIF/K/bWnm76fr6tChg1JSUhwGYhcXFysgIMDeeQOg9EyaNEkrV65U9+7d5evr61AIj4yMNJjsvyhcAHCqo0eP6q233tKBAwd0/vx5h9dc5c7gjZSUlOinn37SHXfc8Yf28aJ8aN++vfbs2SPp14vE5ORk2Ww2BQYG/u6JIwBuztUCIVxXSEiIBg0a5LDfPiEhQR9++KElB3kD5d3AgQOvu26z2ezbXk1jxgUAp4qOjlbTpk0VExNjP76vorDZbKpTp47pGChlnp6eOnv2rOrXry9vb2+lpaXpjjvuMB0LFUxaWpoSEhKUnZ2tuLg4HTx4UBcuXLBvr3AlnTt31o4dOyzd0oxbM3r0aA0bNkyffvqpfH19lZGRoUOHDik2NtZ0NMAlLVq0yHSE/4nCBQCnOn78uJYtWyZ3d3fTUZzm2LFjeuutt7Rv374K12VSETz++ONKTk5WSEiIwsLCFBERoUqVKik0NNR0NFQQ69ev14QJE/TEE0/YOxGuXLmiOXPmWOZOWWmqX7++IiMjLd3SjFvTtWtXrV+/XuvWrdOZM2f00EMPKSYmRo0aNTIdDYAhbBUB4FSDBg3S+PHjddddd5mO4jQDBgxQvXr1FBoaes1JIq62/xy/3vnOz89X165d2RIEpwgJCdGbb76pDh06KCAgQLt371ZRUZG6deumpKQk0/FKXXloaQYAlC46LgA41dtvv62xY8eqS5cuql+/vsNrTz75pKFUZevIkSP66KOPLHd6CspGhw4dTEdABZOZmWn/3l0tlnl4eKi4uNhkrDJx+fJlDR48WJ07d2Y4p4tLTU3V/v37lZ+f77BOVw1QMVG4AOBU69ev186dO3XkyBFVrVrVvm6z2Vy2cOHr66v8/HzmW7iogoICxcfH68CBAyooKHB4jbu/cAYfHx8dPnxYrVq1sq8dPHhQvr6+BlOVjUqVKikqKso+EBeuKTY2VnFxcWrZsqVDpyJdbEDFReECgFPNmzdP77//vh588EHTUZxm8ODBGj16tIYPHy5PT0+H17y9vQ2lQmkZPXq0fvjhB3Xr1s2hGAc4y6BBgxQZGalhw4bp8uXLWrdunWJjY/Xyyy+bjlYm7r77bh0/flx33nmn6SgoI5988okWLlxIBxsAO2ZcAHCq+++/X19++aXD2eyuzs/Pz/746t2ikpIS2Ww2hnO6AH9/fyUmJur22283HQUV2MqVKxUfH6/09HR5enoqPDxc4eHhpmOViYULF2rp0qV6/vnn5ePj4/DvSUBAgMFkKC2BgYHauXMnHRYA7ChcAHCqmTNnysfHR2FhYaajOE1GRsYNX/Px8XFiEpSFkJAQLV68WLVq1TIdBagQflsM/i2Kwa5j4sSJCgwM1KOPPmo6CgCLoHABwKkGDhyoPXv2qFGjRtdsm2AeAMqj5ORkLVmyRM8//7zq1avn8BpbgeBMP//88zVzVvgOojx69dVXtXnzZvn7+18zyHvKlCmGUgEwiRkXAJwqMDBQgYGBpmM43YYNG7RixQqdOXNGDRo0UGhoqHr16mU6FkpBcXGxUlJStHHjRrYCwYg9e/Zo9OjROnXqlH2N7yDKMw8PD/6NBOCAjgsAKGMLFixQXFyc+vfvL19fX2VkZGjp0qX629/+pueff950PNyi7t27q1evXurdu/c1wznZCgRn+Otf/6qAgAA99dRTDicwSK7zHZw3b55efPFFSb+eOHEjHJUJAK6JjgsATpefn6+tW7fqzJkzGjJkiH788UeVlJRcs3XEVSxatEjz5s1Tu3bt7Gvdu3fXyJEjKVy4gJycHEVFRTFEDsacOHFCCQkJLj30ePfu3fbCRXJy8nXfw/+DAOC6KFwAcKrDhw/rhRdeUO3atZWZmakhQ4bo0KFDWr58uebMmWM6XpnIy8vTPffc47DWpk0b5efnG0qE0vTAAw9o//79uvfee01HQQXVsmVLnT59Wr6+vqajlJkPPvjA/njRokUGk8AZgoKCbliISkxMdHIaAFZA4QKAU7399tuKjIzUM888Yz+2rkOHDho3bpzhZGWne/fuWrVqlfr27Wtf++yzz9S9e3eDqVBaGjRooBdffFE9evS4pmuItnU4Q+/evTVixAgNHjz4mu8gx4OiPBo+fLjD86ysLC1dulRPP/20oUQATGPGBQCnCgwMVFJSktzc3NSpUyft2rVLktSxY0elpqYaTld6xowZY39cVFSkTZs2qU2bNvYZFwcOHFCPHj00ffp0gylRGgYOHHjddZvNxkk5cAqOB0VFcPjwYc2cOVPz5s0zHQWAAXRcAHCq2267TTk5OQ53BU+fPn3NMZKupHLlygoJCbE/b9q0qZo2bWowEUoTbesw7ZtvvjEdAShzfn5+SklJMR0DgCEULgA41WOPPaYxY8bo//7v/yRJ2dnZmjx5ssOFvSvgnHkAAErHxYsX9cknn6hu3bqmowAwhK0iAJyqqKhIEyZM0KpVqyT92socHBys6dOnq3LlyobTAUD5U1xcrPnz52vFihXKyclRamqqtm/frszMTIWFhZmOB/xpfn5+1wznrFGjht555x0FBwcbSgXAJAoXAIw4d+6cTpw4oXr16snb29t0nDJVWFiouXPnKikpSTk5Ofrtn12mowO4VbNnz9a2bds0ZMgQTZgwQSkpKTpx4oRGjhyphIQE0/GAP+3q/KuratSooTvvvFM1atQwlAiAaWwVAWBE7dq1Vbt2bdMxnOLdd9/VV199pQEDBmjWrFmKiorS4sWL9eSTT5qOBsAFrF69Wv/+97/VsGFDvfHGG5JkHwQMlEedOnUyHQGAxVC4AIAylpiYqPj4eDVt2lTvvfeeIiIi1LlzZ8XExJiOBsAFFBQUyMvLy2GtuLhY7u7uhhIBt27Lli369NNPlZmZqYYNGyosLIxjxIEKzM10AABwdXl5efZTRNzd3XX58mX5+flp7969hpMBcAUtWrTQ5s2bHda2bt2q1q1bG0oE3Jrly5fr9ddfV/PmzfXss8+qefPmGjt2rJYtW2Y6GgBD6LgAgDLm7e2tkydPqlGjRmrSpIm2bt2q2rVrq0qVKqajAXABr776qgYNGqTExEQVFhZqwoQJ2rhxo+bPn286GnBT4uPjFRcXJ39/f/vaI488ogkTJqh///4GkwEwhY4LAChjAwYM0JEjRyRJgwYN0siRIxUeHq7w8HDDyQC4gnbt2mn58uWqVauWOnXqpEuXLulf//qX7r33XtPRgJuSlZWljh07Oqx16NBBZ8+eNZQIgGmcKgIATpaVlaX8/Hw1a9bMdBQAACynT58+Gj58uIKCguxr27Zt06xZs+zHqQOoWChcAAAAlGO7d+++7nqVKlXk7e2tevXqOTkRcGu2bNmiUaNGKTg4WI0aNdKpU6e0ZcsWzZgxQ8HBwabjATCAwgUAAEA55ufnJ5vNpt/+pLv63Gaz2U8xooCB8uTrr7/WypUrdebMGXl5ealv37667777TMcCYAiFCwAAgHJs7dq12rRpk0aNGiVfX1+dOnVKs2bNUlBQkFq3bq0pU6aoTp06mj59uumowA1FREQoPj5e0q/DOSMiIozmAWAtFC4AAADKseDgYK1atUo1a9a0r/3yyy/q27evtmzZoqysLIWGhurLL780mBL4fR07dlRqaqqkXwdxpqWlGU4EwEo4DhUAAKAc+/nnn69Zs9lsOnfunCSpfv36KigocHYs4E9p0aKFRowYoRYtWqioqEixsbHXfV9kZKSTkwGwAgoXAAAA5VinTp0UHR2t119/Xd7e3srIyFBMTIwCAwMlSUeOHFH9+vUNpwR+39SpU/XBBx8oNTVVJSUlSk5OvuY9NpvNQDIAVsBWEQAAgHIsNzdXr7zyipKSkuwXdl26dFFMTIzq1q2rI0eOKC8vT/7+/oaTAn9Mz549tXHjRtMxAFgIhQsAAAAXkJWVpaysLDVo0EANGjQwHQcAgFJD4QIAAAAAAFiWm+kAAAAAAAAAN0LhAgAAAAAAWBaFCwAAAAAAYFkULgAAAABYxueff66jR49Kkk6ePKmBAwcqIiJCJ0+eNJwMgCkULgAAAABYxowZM1S9enX74/r168vb21uTJ082nAyAKZVMBwAAAACAq7Kzs9WwYUOVlJRox44d2rx5s6pUqaJu3bqZjgbAEAoXAAAAACzDw8NDFy5c0Pfffy8vLy/ddtttKi4uVlFRkeloAAyhcAEAAADAMrp06aJRo0bp3LlzCg4OliQdO3ZMnp6ehpMBMMVWUlJSYjoEAAAAAEhSXl6e5s+fLw8PDw0ZMkRVqlTRF198oVOnTik8PNx0PAAGULgAAAAAYAmXLl1SdHS03n33XVWpUsV0HAAWwakiAAAAACzBw8NDO3fulIeHh+koACyEwgUAAAAAy+jevbvWrl1rOgYAC2E4JwAAAADLOH/+vMaOHaulS5fK19dXNpvN/tqUKVMMJgNgCoULAAAAAJZRuXJlhYSEmI4BwEIYzgkAAAAAACyLGRcAAAAALKW4uFhpaWlav369JKmwsFBFRUWGUwEwhY4LAAAAAJZx8uRJDR06VKdPn1ZJSYm+/vprff7559qyZYumTp1qOh4AA+i4AAAAAGAZkyZN0iOPPKKUlBT7saiBgYFKSUkxnAyAKQznBAAAAGAZe/fuVWxsrNzd3e0nitx+++36+eefDScDYAodFwAAAAAso3r16rp48aLDWm5urmrXrm0oEQDTKFwAAAAAsIyuXbtq8uTJKiwslCRduXJFs2bN0sMPP2w4GQBTGM4JAAAAwDLy8vI0bNgw7du3T0VFRapataqaNWumBQsWqFatWqbjATCAwgUAAAAAyzl06JCOHz8uT09PdezYUW5uNIsDFRWFCwAAAACWdfLkSbm7u8vb29t0FACGULYEAAAAYBljxoyxH326YcMG9ejRQ8HBwVq3bp3hZABMoXABAAAAwDK2b9+uNm3aSJLi4+M1ffp0vf/++4qLizOcDIApFC4AAAAAWMaFCxdUrVo15efn64cfflCPHj3UtWtXZWZmmo4GwJBKpgMAAAAAwFV16tTR0aNH9e2336pdu3Zyc3PT+fPnZbPZTEcDYAiFCwAAAACW8dxzzyk0NFSSNGPGDEnS7t271bx5c5OxABjEqSIAAAAALCU9PV3u7u7y9fWVJB07dkyXLl1SixYtDCcDYAKFCwAAAAAAYFlsFQEAAABgGQMHDrzhPIuFCxc6OQ0AK6BwAQAAAMAyAgMDHZ6fPXtWGzdutM+9AFDxsFUEAAAAgKUlJydr6dKlmj59uukoAAygcAEAAADA0kpKShQQEKCUlBTTUQAY4GY6AAAAAAD8ns2bN6tGjRqmYwAwhBkXAAAAACwjKCjIYTjnhQsX9Msvv2j8+PEGUwEwia0iAAAAACwjISHB4XmNGjXUqlUrNWrUyFAiAKZRuAAAAAAAAJbFjAsAAAAAAGBZFC4AAAAAAIBlUbgAAAAAAACWReECAAAAAABYFoULAAAAAABgWRQuAAAAAACAZVG4AAAAAAAAlkXhAgAAAAAAWBaFCwAAAAAAYFmVTAcAAAAAgKt+/PFHzZo1S/v27VNBQYHDa4mJiYZSATCJwgUAAAAAy3jttddUUFCgp556StWrVzcdB4AFULgAAAAAYBl79+7Vtm3bVLNmTdNRAFgEMy4AAAAAWEbdunVls9lMxwBgIRQuAAAAAFhGdHS0Jk6cqNGFxNIAAANmSURBVB9//NF0FAAWYSspKSkxHQIAAAAAJMnPz0+Srtt1cfjwYWfHAWABzLgAAAAAYBkLFy40HQGAxdBxAQAAAAAALIuOCwAAAACWUlxcrPT0dOXm5uq391kDAgIMpgJgCoULAAAAAJbxzTff6OWXX1ZGRoZsNptKSkrs8y6YcQFUTJwqAgAAAMAyJk+erK5duyo5OVk1a9bUrl27FBoaqhkzZpiOBsAQZlwAAAAAsIxOnTrpP//5j6pWrSp/f3+lpKQoLy9P/fr106ZNm0zHA2AAHRcAAAAALMPNzU3u7u6SpJo1a+rcuXOqVq2azp49azgZAFOYcQEAAADAMlq2bKnU1FR17txZ7dq106RJk1S9enU1adLEdDQAhrBVBAAAAIBlfPfdd5Kku+++WxkZGRo/frzy8/M1btw43XvvvYbTATCBwgUAAAAAALAstooAAAAAsJTMzEytWbNGZ86ckZeXl0JCQtSwYUPTsQAYwnBOAAAAAJaxY8cO9ezZU1u2bNG5c+eUmJionj176quvvjIdDYAhbBUBAAAAYBm9e/dWeHi4+vXrZ19bsWKF4uPjtWbNGoPJAJhC4QIAAACAZbRv316pqalyc/tvc3hxcbH8/f21Z88eg8kAmMJWEQAAAACWcc899+jAgQMOawcPHlTbtm0NJQJgGh0XAAAAACwjNjZWS5YsUWhoqHx8fJSRkaGVK1dqwIAB8vHxsb/vySefNJgSgDNRuAAAAABgGUFBQf/zPTabTYmJiU5IA8AKKFwAAAAAAADLYsYFAAAAAMs6efKkTp8+bToGAIMoXAAAAACwjDFjxiglJUWStGHDBvXo0UPBwcFat26d4WQATKFwAQAAAMAytm/frjZt2kiS4uPjNX36dL3//vuKi4sznAyAKRQuAAAAAFjGhQsXVK1aNeXn5+uHH35Qjx491LVrV2VmZpqOBsCQSqYDAAAAAMBVderU0dGjR/Xtt9+qXbt2cnNz0/nz52Wz2UxHA2AIhQsAAAAAlvHcc88pNDRUkjRjxgxJ0u7du9W8eXOTsQAYxHGoAAAAACwlPT1d7u7u8vX1lSQdO3ZMly5dUosWLQwnA2AChQsAAAAAAGBZDOcEAAAAAACWReECAAAAAABYFoULAAAAAABgWRQuAAAAAACAZf0/KlhY3GirzEo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 name="AutoShape 4" descr="data:image/png;base64,iVBORw0KGgoAAAANSUhEUgAABC4AAAIzCAYAAADPt1jZAAAABHNCSVQICAgIfAhkiAAAAAlwSFlzAAALEgAACxIB0t1+/AAAADh0RVh0U29mdHdhcmUAbWF0cGxvdGxpYiB2ZXJzaW9uMy4yLjIsIGh0dHA6Ly9tYXRwbG90bGliLm9yZy+WH4yJAAAgAElEQVR4nOzde3RU5aH+8YcJ5iKZoCAFA8hNZYiBkISLRFBDWdgUREobDJxixcRTLrpIBU5I+ltopAHKeEFKCdaASCkHzeFmCPV41IDijYtUTEjQ0shNEQoIMySEkNm/P1hsGSIkM0zCBr6ftbIg87772e9MZibDw549TQzDMAQAAAAAAGBBtiu9AAAAAAAAgIuhuAAAAAAAAJZFcQEAAAAAACyL4gIAAAAAAFgWxQUAAAAAALAsigsAAAAAAGBZFBcAAAAAAMCyfC4uJk6cqK5du+rTTz81L/voo480bNgwxcTE6IEHHtD69eu9tjl27JjS09MVFxenPn36aPr06Tp9+rTXnCVLluj+++9XTEyMUlJSVFZW5jW+c+dOpaSkKCYmRvfff7+WLl3q69IBAAAAAMBVxqfiYs2aNTp16pTXZfv379f48eM1ZswYbdmyRdOmTVNmZqY+//xzc86UKVNUUVGhoqIiFRQUqLi4WLNnzzbHCwsLtWDBAs2dO1ebN29W//79lZaWJrfbLUlyu91KS0tT//79tXnzZs2dO1fz58/XW2+9dTnXHQAAAAAAWFzT+k48ePCg5s6dq+XLlysxMdG8fPXq1brzzjuVnJwsSUpMTFRiYqJWrFihmJgY7d+/X5s2bdL69evVvHlzNW/eXJMmTdKkSZOUkZGhkJAQrVixQsnJyerZs6ckacKECVqxYoXeeecdDR8+XG+//bZsNpsmTJggm82mnj17Kjk5WcuXL9fPfvYzn67wsWMn5fEYl5zTsmW4jhxx+5RLHnmBZPU1kkfetZTXEJnkkUde42aSRx55jZfXEJnkkWezNdHNNze76Hi9igvDMJSVlaXx48crMjLSa6ysrEzR0dFel0VHR6uwsNAcDwsLU5cuXczx7t27q7KyUuXl5XI4HCorK9Po0aPPW7RNUVFRKi0t1fDhw1VWVqaoqCjZbDavfeTn59dn+V4udWOcr2XLcJ+zySPPypnkkUde42aSRx55jZtJHnnkNV5eQ2SSR96l1Ku4WL58uQzD0MMPP1xrzO126/bbb/e6LCIiwuttHna73Wv83Pfnz4mIiKg151IZ5+/DF0eOuOs84qJVK7sOH3b5nE0eeVbNJI888ho3kzzyyGvcTPLII6/x8hoikzzybLYmlyw36iwu9u7dq9zcXL3++us/Oh4eHi6Xy3sRJ06cUHh4uDl+YcFwbv75cy7McLlcuuWWW8zxI0eOXHQfAAAAAADg2lTnyTm3bt2q77//XiNGjFDfvn3Vt29fSWfPQ/H000/L4XCouLjYa5uSkhI5HA5JksPhUEVFhXbv3m2OFxcXKzQ0VJ06dTLnnJ/h8Xi0c+dOdevWzRzfuXOnPB7Pj+4DAAAAAABcm+osLpKSkvTOO+9o7dq15pck/eEPf9BTTz2l4cOHa9euXVq5cqWqq6u1ceNGFRUVKSUlRZLUrl079e/fX06nU8ePH9ehQ4c0b948jRgxQiEhIZKklJQU5efna8eOHTp9+rRyc3MlSYMGDZIkDR48WDU1NcrNzdXp06e1Y8cO5efna9SoUQ1yowAAAAAAAGuo860iYWFhCgsLq3V5ixYtzE8Jyc3N1axZs5Sdna02bdpo5syZiomJMec6nU5lZ2crMTFRQUFBSkpK0rRp08zxIUOG6PDhw3ryySd17NgxRUVFKS8vz+utJHl5ecrOztbLL7+sm2++WRMnTlRSUlIgbgMAAAAAAGBR9f441PPt2rXL6/uEhAQVFBRcdH6LFi300ksvXTLz0Ucf1aOPPnrR8aioqIueZwMAAAAAAFyb6nyrCAAAAAAAwJVCcQEAAAAAACyL4gIAAAAAAFgWxQUAAAAAALAsv07OeS2xR4QpNKT2zdCqld3r+1NVZ+Q6UdlYywIAAAAAAKK4UGhIUz04eW2d8wqef0iuRlgPAAAAAAD4AW8VAQAAAAAAlkVxAQAAAAAALIviAgAAAAAAWBbFBQAAAAAAsCyKCwAAAAAAYFkUFwAAAAAAwLIoLgAAAAAAgGVRXAAAAAAAAMuiuAAAAAAAAJZFcQEAAAAAACyL4gIAAAAAAFgWxQUAAAAAALAsigsAAAAAAGBZFBcAAAAAAMCyKC4AAAAAAIBlUVwAAAAAAADLorgAAAAAAACWRXEBAAAAAAAsq87iYsGCBRo0aJDi4+PVt29fpaamqrS01Bzv2rWrevToodjYWPNr165d5rjH49ELL7yghIQExcbGKjU1VQcOHPDax0cffaRhw4YpJiZGDzzwgNavX+81fuzYMaWnpysuLk59+vTR9OnTdfr06cu97gAAAAAAwOLqLC6SkpK0cuVKbdu2TR988IHuuecePf744/J4POacV155Rdu3bze/unbtao7l5eVp3bp1WrZsmTZt2qTIyEiNGzfO3H7//v0aP368xowZoy1btmjatGnKzMzU559/bmZMmTJFFRUVKioqUkFBgYqLizV79uxA3g4AAAAAAMCC6iwuOnXqpObNm/+wgc2mw4cPy+Vy1WsHK1asUFpamjp37qxmzZpp6tSpKi8v17Zt2yRJq1ev1p133qnk5GQFBwcrMTFRiYmJWrFihaSzxcamTZuUkZGh5s2bq3Xr1po0aZJWrVqlqqoqf64zAAAAAAC4SjStz6QNGzZoypQpcrlcatKkicaOHetVZkyePFnV1dWKjIzUqFGjNHLkSEmSy+XSgQMHFB0dbc6NiIhQhw4dVFpaqt69e6usrMxrXJKio6NVWFgoSSorK1NYWJi6dOlijnfv3l2VlZUqLy+Xw+Hw6Qq3bBnu0/zztWplvyLbknf95TVEJnnkkde4meSRR17jZpJHHnmNl9cQmeSRdyn1Ki7uv/9+bd26Vd9//73WrFmjW2+91RxbsmSJYmNjZbPZ9Mknn2jKlCk6c+aMRo8eLbfbLelsWXE+u91ujrndbt1+++1e4xEREV7jdru91vbnxnx15IhbHo9hfu/LDXj4cP2OMrlQq1Z2v7cl7/rLa4hM8sgjr3EzySOPvMbNJI888hovryEyySPPZmtyyYMMfPpUkZtuukmPPPKIsrKy9NVXX0mS+vXrp9DQUAUHB+vee+/Vo48+qjfffFOSFB5+dscXvq3E5XKZY+Hh4bXGT5w44TV+YUFxbv65OQAAAAAA4Nrk88ehejwenTlzRnv27PnxQJtNhnH2iAa73a62bduquLjYHHe5XNq7d6+6desmSXI4HF7jklRSUmK+BcThcKiiokK7d+82x4uLixUaGqpOnTr5unwAAAAAAHAVqbO4WLp0qQ4fPixJOnr0qLKzsxUcHKyePXuqpKREX3zxhU6fPq0zZ87oww8/1KuvvqohQ4aY26ekpGjRokUqLy9XRUWFnE6nOnbsqPj4eEnS8OHDtWvXLq1cuVLV1dXauHGjioqKlJKSIklq166d+vfvL6fTqePHj+vQoUOaN2+eRowYoZCQkIa4TQAAAAAAgEXUeY6LTz75RC+//LJOnjyp8PBwde/eXUuWLNEtt9yiHTt2yOl06uDBgwoKClJkZKTS09M1atQoc/u0tDS5XC6NHj1alZWVio+PV25urmy2s51J+/btlZubq1mzZik7O1tt2rTRzJkzFRMTY2Y4nU5lZ2crMTFRQUFBSkpK0rRp0xrg5gAAAAAAAFZSZ3GxYMGCi44NHDhQAwcOvOT2NptNkydP1uTJky86JyEhQQUFBRcdb9GihV566aW6lgoAAAAAAK4xPp/jAgAAAAAAoLFQXAAAAAAAAMuiuAAAAAAAAJZFcQEAAAAAACyL4gIAAAAAAFgWxQUAAAAAALAsigsAAAAAAGBZFBcAAAAAAMCyKC4AAAAAAIBlUVwAAAAAAADLorgAAAAAAACWRXEBAAAAAAAsi+ICAAAAAABYFsUFAAAAAACwLIoLAAAAAABgWRQXAAAAAADAsiguAAAAAACAZVFcAAAAAAAAy6K4AAAAAAAAlkVxAQAAAAAALIviAgAAAAAAWBbFBQAAAAAAsCyKCwAAAAAAYFkUFwAAAAAAwLLqLC4WLFigQYMGKT4+Xn379lVqaqpKS0vN8Z07dyolJUUxMTG6//77tXTpUq/tT506penTp6tPnz6Ki4tTenq6vv/+e68569at0+DBg9WjRw8NGzZMH3/8sdf4vn37lJqaqtjYWCUkJOjFF1+UYRiXc70BAAAAAMBVoM7iIikpSStXrtS2bdv0wQcf6J577tHjjz8uj8cjt9uttLQ09e/fX5s3b9bcuXM1f/58vfXWW+b2M2fOVHFxsQoKClRUVKSKigplZGSY45999pmysrKUmZmprVu3asyYMRo/fry++eYbSVJNTY3GjRunyMhIbdq0ScuWLVNBQYEWL17cADcHAAAAAACwkjqLi06dOql58+Y/bGCz6fDhw3K5XHr77bdls9k0YcIEhYSEqGfPnkpOTtby5cslnT3aYs2aNZo0aZJat26t5s2bKyMjQxs2bDCLiTfeeEMDBw5UYmKigoODlZycrDvuuEOrVq2SJG3dulV79uzR1KlT1axZM3Xu3FlpaWnmPgAAAAAAwLWraX0mbdiwQVOmTJHL5VKTJk00duxYNW/eXGVlZYqKipLN9kP/ER0drfz8fEnS119/raqqKnXv3t0c79Kli8LCwlRaWqrIyEiVlZVp6NChXvuLjo5WWVmZJKmsrEwdOnRQRESE1/j+/fvldrsVHh7u0xVu2dK3+edr1cp+RbYl7/rLa4hM8sgjr3EzySOPvMbNJI888hovryEyySPvUupVXNx///3aunWrvv/+e61Zs0a33nqrJMntdstu915ARESE3G63OS6p1hy73e415/xS4lxGeXn5JfdxbszX4uLIEbc8nh/Oj+HLDXj4sMunfZ2/D3+3Je/6y2uITPLII69xM8kjj7zGzSSPPPIaL68hMskjz2ZrcsmDDOpVXJxz00036ZFHHlHv3r3VuXNnhYeH68iRI15zTpw4YZYJ5/50uVxq0aKFOcflcnnNcblcl8w4V3KcP35+PgAAAAAAuDb5/HGoHo9HZ86c0Z49e+RwOLRz5055PB5zvKSkRA6HQ5LUsWNHhYSEqLi42BzfvXu3KisrzTkOh8Nr/MIMh8OhPXv2eJUbJSUlateuHcUFAAAAAADXuDqLi6VLl+rw4cOSpKNHjyo7O1vBwcHq2bOnBg8erJqaGuXm5ur06dPasWOH8vPzNWrUKElSaGiohg8frnnz5unQoUM6fvy4nE6n7rvvPrVt21aSNHLkSL333nvauHGjqqurtXLlSn355Zf6xS9+IUnq1auXbrvtNjmdTlVUVKi8vFx5eXnmPgAAAAAAwLWrzreKfPLJJ3r55Zd18uRJhYeHq3v37lqyZIluueUWSVJeXp6ys7P18ssv6+abb9bEiROVlJRkbp+VlaWcnBwNGTJENTU1GjBggLKzs83xuLg45eTkKCcnRwcPHlSHDh2Um5trFhtBQUFauHChnnnmGSUkJCgsLEwjR45UampqoG8LAAAAAABgMXUWFwsWLLjkeFRUlF5//fWLjoeGhmrGjBmaMWPGRecMHTq01ieLnK99+/ZatGhRXUsFAAAAAADXGJ/PcQEAAAAAANBYKC4AAAAAAIBlUVwAAAAAAADLorgAAAAAAACWRXEBAAAAAAAsi+ICAAAAAABYFsUFAAAAAACwLIoLAAAAAABgWRQXAAAAAADAsiguAAAAAACAZVFcAAAAAAAAy6K4AAAAAAAAlkVxAQAAAAAALIviAgAAAAAAWBbFBQAAAAAAsCyKCwAAAAAAYFkUFwAAAAAAwLIoLgAAAAAAgGVRXAAAAAAAAMuiuAAAAAAAAJZFcQEAAAAAACyL4gIAAAAAAFgWxQUAAAAAALCsOosLp9OpIUOGKC4uTv3791dWVpaOHTvmNadr167q0aOHYmNjza9du3aZ4x6PRy+88IISEhIUGxur1NRUHThwwCvjo48+0rBhwxQTE6MHHnhA69ev9xo/duyY0tPTFRcXpz59+mj69Ok6ffr05Vx3AAAAAABgcXUWF0FBQXI6nfr000+1du1aHTx4UJmZmbXmvfLKK9q+fbv51bVrV3MsLy9P69at07Jly7Rp0yZFRkZq3Lhx8ng8kqT9+/dr/PjxGjNmjLZs2aJp06YpMzNTn3/+uZkxZcoUVVRUqKioSAUFBSouLtbs2bMDcRsAAAAAAACLqrO4eOqppxQVFaUbbrhBLVu21JgxY7R582afdrJixQqlpaWpc+fOatasmaZOnary8nJt27ZNkrR69WrdeeedSk5OVnBwsBITE5WYmKgVK1ZIOltsbNq0SRkZGWrevLlat26tSZMmadWqVaqqqvLjagMAAAAAgKtBU183+Pjjj+VwOGpdPnnyZFVXVysyMlKjRo3SyJEjJUkul0sHDhxQdHS0OTciIkIdOnRQaWmpevfurbKyMq9xSYqOjlZhYaEkqaysTGFhYerSpYs53r17d1VWVqq8vPxH13MxLVuG+3R9z9eqlf2KbEve9ZfXEJnkkUde42aSRx55jZtJHnnkNV5eQ2SSR96l+FRcrF+/Xvn5+Vq2bJnX5UuWLFFsbKxsNps++eQTTZkyRWfOnNHo0aPldrslnS0rzme3280xt9ut22+/3Ws8IiLCa9xut9fa/tyYL44cccvjMczvfbkBDx92+bSv8/fh77bkXX95DZFJHnnkNW4meeSR17iZ5JFHXuPlNUQmeeTZbE0ueZBBvT9VpLCwUE8//bRyc3N11113eY3169dPoaGhCg4O1r333qtHH31Ub775piQpPPzszl0u74W6XC5zLDw8vNb4iRMnvMYvLCjOzT83BwAAAAAAXHvqVVzk5+crOztbCxcu1N133113qM0mwzh7VIPdblfbtm1VXFxsjrtcLu3du1fdunWTJDkcDq9xSSopKTHfAuJwOFRRUaHdu3eb48XFxQoNDVWnTp3qcxUAAAAAAMBVqM7iYunSpXruuee0aNEixcfH1xovKSnRF198odOnT+vMmTP68MMP9eqrr2rIkCHmnJSUFC1atEjl5eWqqKiQ0+lUx44dzbzhw4dr165dWrlypaqrq7Vx40YVFRUpJSVFktSuXTv1799fTqdTx48f16FDhzRv3jyNGDFCISEhgbotAAAAAACAxdR5joucnBw1bdpUjzzyiNflhYWFioyM1HfffSen06mDBw8qKChIkZGRSk9P16hRo8y5aWlpcrlcGj16tCorKxUfH6/c3FzZbGd7k/bt2ys3N1ezZs1Sdna22rRpo5kzZyomJsbMcDqdys7OVmJiooKCgpSUlKRp06YF6nYAAAAAAAAWVGdxsWvXrkuODxw4UAMHDrzkHJvNpsmTJ2vy5MkXnZOQkKCCgoKLjrdo0UIvvfTSpRcLAAAAAACuKfU+OScAAAAAAEBjo7gAAAAAAACWRXEBAAAAAAAsi+ICAAAAAABYFsUFAAAAAACwLIoLAAAAAABgWRQXAAAAAADAsiguAAAAAACAZVFcAAAAAAAAy6K4AAAAAAAAlkVxAQAAAAAALIviAgAAAAAAWBbFBQAAAAAAsCyKCwAAAAAAYFkUFwAAAAAAwLIoLgAAAAAAgGVRXAAAAAAAAMuiuAAAAAAAAJZFcQEAAAAAACyL4gIAAAAAAFgWxQUAAAAAALAsigsAAAAAAGBZFBcAAAAAAMCyKC4AAAAAAIBl1VlcOJ1ODRkyRHFxcerfv7+ysrJ07Ngxrzk7d+5USkqKYmJidP/992vp0qVe46dOndL06dPVp08fxcXFKT09Xd9//73XnHXr1mnw4MHq0aOHhg0bpo8//thrfN++fUpNTVVsbKwSEhL04osvyjAMf683AAAAAAC4CtRZXAQFBcnpdOrTTz/V2rVrdfDgQWVmZprjbrdbaWlp6t+/vzZv3qy5c+dq/vz5euutt8w5M2fOVHFxsQoKClRUVKSKigplZGSY45999pmysrKUmZmprVu3asyYMRo/fry++eYbSVJNTY3GjRunyMhIbdq0ScuWLVNBQYEWL14cyNsCAAAAAABYTJ3FxVNPPaWoqCjdcMMNatmypcaMGaPNmzeb42+//bZsNpsmTJigkJAQ9ezZU8nJyVq+fLmks0dbrFmzRpMmTVLr1q3VvHlzZWRkaMOGDWYx8cYbb2jgwIFKTExUcHCwkpOTdccdd2jVqlWSpK1bt2rPnj2aOnWqmjVrps6dOystLc3cBwAAAAAAuDY19XWDjz/+WA6Hw/y+rKxMUVFRstl+6ECio6OVn58vSfr6669VVVWl7t27m+NdunRRWFiYSktLFRkZqbKyMg0dOtRrP9HR0SorKzP30aFDB0VERHiN79+/X263W+Hh4fVef8uW9Z97oVat7FdkW/Kuv7yGyCSPPPIaN5M88shr3EzyyCOv8fIaIpM88i7Fp+Ji/fr1ys/P17Jly8zL3G637HbvRURERMjtdpvjkmrNsdvtXnPOLyXOZZSXl19yH+fGfCkujhxxy+P54dwYvtyAhw+76j33fK1a2f3elrzrL68hMskjj7zGzSSPPPIaN5M88shrvLyGyCSPPJutySUPMqj3p4oUFhbq6aefVm5uru666y7z8vDwcLOAOOfEiRNmmXDuT5fLe6Eul8trzoXjF2b82D7OzwcAAAAAANeeehUX+fn5ys7O1sKFC3X33Xd7jTkcDu3cuVMej8e8rKSkxHw7SceOHRUSEqLi4mJzfPfu3aqsrDTnOBwOr/ELMxwOh/bs2eNVbpSUlKhdu3YUFwAAAAAAXMPqLC6WLl2q5557TosWLVJ8fHyt8cGDB6umpka5ubk6ffq0duzYofz8fI0aNUqSFBoaquHDh2vevHk6dOiQjh8/LqfTqfvuu09t27aVJI0cOVLvvfeeNm7cqOrqaq1cuVJffvmlfvGLX0iSevXqpdtuu01Op1MVFRUqLy9XXl6euQ8AAAAAAHBtqvMcFzk5OWratKkeeeQRr8sLCwsVGRmp8PBw5eXlKTs7Wy+//LJuvvlmTZw4UUlJSebcrKws5eTkaMiQIaqpqdGAAQOUnZ1tjsfFxSknJ0c5OTk6ePCgOnTooNzcXLPYCAoK0sKFC/XMM88oISFBYWFhGjlypFJTUwN1OwAAAAAAAAuqs7jYtWtXnSFRUVF6/fXXLzoeGhqqGTNmaMaMGRedM3To0FqfLHK+9u3ba9GiRXWuBQAAAAAAXDvqfXJOAAAAAACAxkZxAQAAAAAALIviAgAAAAAAWBbFBQAAAAAAsCyKCwAAAAAAYFkUFwAAAAAAwLIoLgAAAAAAgGVRXAAAAAAAAMuiuAAAAAAAAJZFcQEAAAAAACyL4gIAAAAAAFgWxQUAAAAAALAsigsAAAAAAGBZFBcAAAAAAMCyKC4AAAAAAIBlUVwAAAAAAADLorgAAAAAAACWRXEBAAAAAAAsi+ICAAAAAABYFsUFAAAAAACwLIoLAAAAAABgWRQXAAAAAADAsiguAAAAAACAZVFcAAAAAAAAy6pXcVFYWKjRo0crLi5OXbt2rTXetWtX9ejRQ7GxsebXrl27zHGPx6MXXnhBCQkJio2NVWpqqg4cOOCV8dFHH2nYsGGKiYnRAw88oPXr13uNHzt2TOnp6YqLi1OfPn00ffp0nT592p/rDAAAAAAArhL1Ki4iIiI0evRoZWVlXXTOK6+8ou3bt5tf5xcceXl5WrdunZYtW6ZNmzYpMjJS48aNk8fjkSTt379f48eP15gxY7RlyxZNmzZNmZmZ+vzzz82MKVOmqKKiQkVFRSooKFBxcbFmz57t7/UGAAAAAABXgXoVFwMGDNDQoUPVvn17v3ayYsUKpaWlqXPnzmrWrJmmTp2q8vJybdu2TZK0evVq3XnnnUpOTlZwcLASExOVmJioFStWSDpbbGzatEkZGRlq3ry5WrdurUmTJmnVqlWqqqrya00AAAAAAMD6mgYqaPLkyaqurlZkZKRGjRqlkSNHSpJcLpcOHDig6Ohoc25ERIQ6dOig0tJS9e7dW2VlZV7jkhQdHa3CwkJJUllZmcLCwtSlSxdzvHv37qqsrFR5ebkcDke919myZbjf17FVK/sV2Za86y+vITLJI4+8xs0kjzzyGjeTPPLIa7y8hsgkj7xLCUhxsWTJEsXGxspms+mTTz7RlClTdObMGY0ePVput1vS2bLifHa73Rxzu926/fbbvcYjIiK8xu12e63tz4354sgRtzwew/zelxvw8GGXT/s6fx/+bkve9ZfXEJnkkUde42aSRx55jZtJHnnkNV5eQ2SSR57N1uSSBxkE5FNF+vXrp9DQUAUHB+vee+/Vo48+qjfffFOSFB5+ducul/dCXS6XORYeHl5r/MSJE17jFxYU5+afmwMAAAAAAK49DfJxqDabTYZx9qgGu92utm3bqri42Bx3uVzau3evunXrJklyOBxe45JUUlJivgXE4XCooqJCu3fvNseLi4sVGhqqTp06NcRVAAAAAAAAFlCv4qKmpkZVVVWqrq6WJFVVVamqqkoej0clJSX64osvdPr0aZ05c0YffvihXn31VQ0ZMsTcPiUlRYsWLVJ5ebkqKirkdDrVsWNHxcfHS5KGDx+uXbt2aeXKlaqurtbGjRtVVFSklJQUSVK7du3Uv39/OZ1OHT9+XIcOHdK8efM0YsQIhYSEBPo2AQAAAAAAFlGvc1ysXbtWmZmZ5vc9evSQJC1dulQnT56U0+nUwYMHFRQUpMjISKWnp2vUqFHm/LS0NLlcLo0ePVqVlZWKj49Xbm6ubLazvUn79u2Vm5urWbNmKTs7W23atNHMmTMVExNjZjidTmVnZysxMVFBQUFKSkrStGnTAnIjAAAAAAAAa6pXcTFixAiNGDHiouMDBw685PY2m02TJ0/W5MmTLzonISFBBQUFFx1v0aKFXnrppboXCwAAAAAArhkNco4LAAAAAACAQKC4AAAAALfv4Q0AACAASURBVAAAlkVxAQAAAAAALIviAgAAAAAAWBbFBQAAAAAAsCyKCwAAAAAAYFkUFwAAAAAAwLIoLgAAAAAAgGVRXAAAAAAAAMuiuAAAAAAAAJZFcQEAAAAAACyL4gIAAAAAAFhW0yu9gGuNPSJMoSG1b9ZWrexe35+qOiPXicrGWhYAAAAAAFcliosACw1pqgcnr61zXsHzD8nVCOsBAAAAAOBqxltFAAAAAACAZVFcAAAAAAAAy6K4AAAAAAAAlkVxAQAAAAAALIviAgAAAAAAWBbFBQAAAAAAsCyKCwAAAAAAYFkUFwAAAAAAwLIoLgAAAAAAgGXVq7goLCzU6NGjFRcXp65du9Ya37lzp1JSUhQTE6P7779fS5cu9Ro/deqUpk+frj59+iguLk7p6en6/vvvveasW7dOgwcPVo8ePTRs2DB9/PHHXuP79u1TamqqYmNjlZCQoBdffFGGYfh6fQEAAAAAwFWkXsVFRESERo8eraysrFpjbrdbaWlp6t+/vzZv3qy5c+dq/vz5euutt8w5M2fOVHFxsQoKClRUVKSKigplZGSY45999pmysrKUmZmprVu3asyYMRo/fry++eYbSVJNTY3GjRunyMhIbdq0ScuWLVNBQYEWL158udcfAAAAAABYWL2KiwEDBmjo0KFq3759rbG3335bNptNEyZMUEhIiHr27Knk5GQtX75c0tmjLdasWaNJkyapdevWat68uTIyMrRhwwazmHjjjTc0cOBAJSYmKjg4WMnJybrjjju0atUqSdLWrVu1Z88eTZ06Vc2aNVPnzp2VlpZm7gMAAAAAAFybml5uQFlZmaKiomSz/dCBREdHKz8/X5L09ddfq6qqSt27dzfHu3TporCwMJWWlioyMlJlZWUaOnSoV250dLTKysrMfXTo0EERERFe4/v375fb7VZ4eHi919uyZf3nXqhVK7vf2wY6z0prIS/weQ2RSR555DVuJnnkkde4meSRR17j5TVEJnnkXcplFxdut1t2u/ciIiIi5Ha7zXFJtebY7XavOeeXEucyysvLL7mPc2O+FBdHjrjl8fxwbgxfbsDDh111zgl03sX24e+25Fk/ryEyySOPvMbNJI888ho3kzzyyGu8vIbIJI88m63JJQ8yuOxPFQkPDzcLiHNOnDhhlgnn/nS5vBfqcrm85lw4fmHGj+3j/HwAAAAAAHDtueziwuFwaOfOnfJ4POZlJSUlcjgckqSOHTsqJCRExcXF5vju3btVWVlpznE4HF7jF2Y4HA7t2bPHq9woKSlRu3btKC4AAAAAALiG1au4qKmpUVVVlaqrqyVJVVVVqqqqksfj0eDBg1VTU6Pc3FydPn1aO3bsUH5+vkaNGiVJCg0N1fDhwzVv3jwdOnRIx48fl9Pp1H333ae2bdtKkkaOHKn33ntPGzduVHV1tVauXKkvv/xSv/jFLyRJvXr10m233San06mKigqVl5crLy/P3AcAAAAAALg21au4WLt2rXr06KHU1FRJUo8ePdSjRw9t2bJF4eHhysvL0/vvv69evXrpySef1MSJE5WUlGRun5WVpW7dumnIkCFKTExUSEiI5syZY47HxcUpJydHOTk5io+P15IlS5Sbm2sWG0FBQVq4cKEOHDighIQEjR49WkOHDjXXAwAAAAAArk31OjnniBEjNGLEiIuOR0VF6fXXX7/oeGhoqGbMmKEZM2ZcdM7QoUNrfbLI+dq3b69FixbVZ7kAAAAAAOAacdnnuAAAAAAAAGgoFBcAAAAAAMCyKC4AAAAAAIBlUVwAAAAAAADLorgAAAAAAACWVa9PFcGVY48IU2hI7R9Tq1Z2r+9PVZ2R60RlYy0LAAAAAIBGQXFhcaEhTfXg5LV1zit4/iG5GmE9AAAAAAA0Jt4qAgAAAAAALIsjLq4zvPUEAAAAAHA1obi4zvDWEwAAAADA1YS3igAAAAAAAMviiAtcFt56AgAAAABoSBQXuCy89QQAAAAA0JB4qwgAAAAAALAsigsAAAAAAGBZFBcAAAAAAMCyKC4AAAAAAIBlUVwAAAAAAADLorgAAAAAAACWRXEBAAAAAAAsi+ICAAAAAABYFsUFAAAAAACwLIoLAAAAAABgWU2v9AKA89kjwhQaUvtu2aqV3ev7U1Vn5DpR2VjLAgAAAABcIQEpLv70pz9pwYIFCg0NNS9LTEzUCy+8IEnauXOnnn32WZWWlurmm2/WY489pkceecSce+rUKc2cOVNvvfWWzpw5o3vvvVfPPPOMbrrpJnPOunXrNG/ePB08eFAdO3ZUZmam+vXrF4jlw0JCQ5rqwclr65xX8PxDcjXCegAAAAAAV1bA3irSq1cvbd++3fw6V1q43W6lpaWpf//+2rx5s+bOnav58+frrbfeMredOXOmiouLVVBQoKKiIlVUVCgjI8Mc/+yzz5SVlaXMzExt3bpVY8aM0fjx4/XNN98EavkAAAAAAMCCGvwcF2+//bZsNpsmTJigkJAQ9ezZU8nJyVq+fLmks0dbrFmzRpMmTVLr1q3VvHlzZWRkaMOGDWYx8cYbb2jgwIFKTExUcHCwkpOTdccdd2jVqlUNvXwAAAAAAHAFBewcF8XFxbr77rsVFhamuLg4paenq3379iorK1NUVJRsth86kujoaOXn50uSvv76a1VVVal79+7meJcuXRQWFqbS0lJFRkaqrKxMQ4cO9dpfdHS0ysrKfF5ny5bhfl7D2udZuFzkXbk8K62lsTLJI4+8xs0kjzzyGjeTPPLIa7y8hsgkj7xLCUhx8cADD2jEiBGKjIzUoUOH9Pzzz2vs2LFau3at3G637HbvRUZERMjtdkuS+eeFc+x2u9eciIiIWhnl5eU+r/XIEbc8HsP83pcb8PDhus+qQJ618i52ss8L1fdkn/XN8yXzx7RqZa/X9SOPPPKsmUkeeeQ1biZ55JHXeHkNkUkeeTZbk0seZBCQ4uLOO+80/966dWvl5OSY57wIDw/XkSNHvOafOHFC4eFnF3XuT5fLpRYtWphzXC6X1xyXy3XRDOBiAn2yz/rm+ZLJJ6kAAAAAwMU1yMehNmnSRE2aNJFhGHI4HPr73/8uj8djvl2kpKREDodDktSxY0eFhISouLhY9957ryRp9+7dqqysNOc4HA4VFxd77aOkpMScD1zNAl2uUIQAAAAAuJYEpLhYv3697r77brVo0UJHjhzRc889pxYtWig2NlaS9Nxzzyk3N1ePP/64ysrKlJ+fr2eeeUaSFBoaquHDh2vevHlyOBwKCQmR0+nUfffdp7Zt20qSRo4cqbFjx2rjxo1KSEjQm2++qS+//FIvvvhiIJYPXFP4SFkAAAAA15KAFBdvvvmmnn32WVVWVioiIkK9e/fWq6++ar6VIy8vT9nZ2Xr55Zd18803a+LEiUpKSjK3z8rKUk5OjoYMGaKamhoNGDBA2dnZ5nhcXJxycnKUk5OjgwcPqkOHDsrNzTWLDQAAAAAAcG0KSHGxcOHCS45HRUXp9ddfv+h4aGioZsyYoRkzZlx0ztChQ2t9sggAAAAAALi22eqeAgAAAAAAcGVQXAAAAAAAAMuiuAAAAAAAAJbVIB+HCuDawcerAgAAALiSKC4AXBIfrwoAAADgSqK4ANCoOIIDAAAAgC8oLgA0qkAfwRHoIoRiBQAAALAWigsAV7VAFyG8NQYAAACwFooLAGhAHMEBAAAAXB6KCwBoQBzBAQAAAFweigsAuIpwTg8AAABcbyguAOAqYvVzelCsAAAAINAoLgAAAWP1YkWiXAEAALjaUFwAAK4rVi9XKEIAAAC8UVwAAGAhVi9CrJ4HAACuPRQXAABcw6x+hInVixoAAHDlUVwAAIBrhtWLEKvnAQBgRRQXAAAAF2H1I0yu1qLmcjIBANcfigsAAABIunLFii+ZVj9qxep5AHA1orgAAADAVcPqR61YPc/qxYrV8wBcGRQXAAAAwHXC6sWK1fMoVoArg+ICAAAAAOrheitWGiKTPPJ8yTuH4gIAAAAArgGBLkIaIpM88nzJO8fmw1wAAAAAAIBGdVUVFx6PRy+88IISEhIUGxur1NRUHThw4EovCwAAAAAANJCrqrjIy8vTunXrtGzZMm3atEmRkZEaN26cPB7PlV4aAAAAAABoAFfVOS5WrFihtLQ0de7cWZI0depUJSQkaNu2berdu3e9Mmy2JrUu+8nNYX5v+2PII6+hMskjj7zLz2uITPLII+/y8xoikzzyyLv8vIbIJI+8C/Pqym5iGIZRr9QrzOVyqVevXsrPz1ePHj3My4cMGaKHH35YjzzyyBVcHQAAAAAAaAhXzVtF3G63JCkiIsLrcrvdbo4BAAAAAIBry1VTXISHh0s6e+TF+VwulzkGAAAAAACuLVdNcWG329W2bVsVFxebl7lcLu3du1fdunW7gisDAAAAAAAN5aopLiQpJSVFixYtUnl5uSoqKuR0OtWxY0fFx8df6aUBAAAAAIAGcFV9qkhaWppcLpdGjx6tyspKxcfHKzc3VzbbVdW/AAAAAACAerpqPlUEAAAAAABcfzhUAQAAAAAAWBbFBQAAAAAAsCyKCwAAAAAAYFkUFwAAAAAAwLKuqk8VAaxo8+bNstls6tWr15VeSoMyDEOHDx/WT37ykyu9FABAA6upqdHnn3+ugwcP6uc//7mqqqrUpEkTBQcH+5VXWVmp8vJynTx50uvy3r17+5W3b98+FRYW6rvvvtPTTz+tr7/+WjU1NerSpYtfeQ1p3759CgoKUmRk5JVeCuA3t9utoqIiHTx4UI8//rj+/e9/yzAMtWrV6rKzr5fX0rg81+WnigwcOFBNmjSpc967777bCKtpfBUVFbrxxhsDmhnIJzOPx6NXXnlFK1eu1JEjR7Rt2zZ98MEH+vbbbzVy5MiArtsfjz32mH7729+qb9+++tvf/qY//vGPstlseuqpp/TII4/4ldkQP5NAqays1KxZs7R69WoFBQXpH//4h9555x199dVXGj9+vM95//73vzV37lzt2LGj1gtYfx9zn332mVavXq3Dhw9r4cKFKikpUWVlpd+/AA3DUEFBwY+ucdasWT7nzZ8//0cvDwkJUdu2bXXvvfcqPDzcp8xt27bpiy++kNvt9rr8iSee8Hl9gb6+Vve3v/1NcXFx6tatm0pLSzVx4kQFBQVp7ty5uuuuu/zKDPR9MJAC/ZgL9HN0Q9z/An2dd+/erWeffVbFxcWqqKjwGistLfU5z+Vy6YYbblBoaKgMw9CaNWtks9n00EMP+ZwlBf5nsm/fPo0bN07ffPONDMPQP/7xD7399tt65513NGfOHJ/z3n33XWVkZNR6vmrSpIlft9/HH3+sCRMmqFevXtq6dau2b9+urVu36i9/+Yv+8pe/+JwX6OeEzMxM/fKXv1SvXr3097//XZMnT5YkOZ1ODRkyxOe88vJyPfvss9qxY0dA7n9WtWXLlnrN86fsCvRjzuFw/Oi/JYKDgxUZGalhw4YpLS1NN9xwg1/5VlNaWqrU1FTddNNN+vbbb7V9+3a9//77+p//+R/NmzfP57xAv5ZOTU1VWlqa+vXrZ1728ccfa9GiRcrLy/M5T7r811ljxoyp1783ly5d6tf6Kioq9Nprr/3o7zl/M638Wka6To+4ePLJJxs0vyHuSIHUv39/PfTQQ3r44YflcDguO+/CJ7PHH39cO3fu9PvJ7E9/+pM2bNig9PR0TZ8+XZLUoUMHvfDCC5YoLkpLSxUbGytJeuONN5SXlye73a709HS/i4tA/EzWrFlTr3nDhw/3KXfOnDk6cOCAli1bptTUVEnSXXfdpblz5/pVXGRkZOjkyZN6+OGHA1LWrF+/Xk8//bSGDBmizZs3Szr7In7evHl+P96ys7O1fv163X333WrWrNllr/HTTz/V9u3b1aJFC91666369ttvdfToUXXv3l379u3Ts88+q7y8PEVHR9crb/78+Vq4cKG6du3qdRvW5xfkjwn09W0ogSpIFy9erJ/97GeSpLlz52rw4MG68cYbNXv2bP31r3/1eV0NcR8M5D9UAv2YC/RzdEPc/wJ9nadOnapOnTrJ6XQqLCzssvN++9vfKiMjQzExMfrzn/+s//7v/1ZQUJDKy8uVnp7uc16gfyZ/+MMf9NOf/lSTJk3S3XffLUnq27evZs+e7XOWdPb3yPjx4zVq1KiA/Dyee+45OZ1ODRo0yPxHbHR0tHbu3OlXXqCfEz744APz57BkyRI9//zzCg8P15w5c/wqLrKysnTLLbfo+eefD9h/cjTEfyJcrjFjxtQ5x9+yK9CPuczMTK1YsUK/+c1v1LZtWx04cEB//etfNWLECIWEhGjRokU6deqUfve7310ypyHLmgtdzlENM2fO1BNPPKHRo0eba4mLi9P/+3//z6+1BPq1dHFxca3bqFevXnXe/hcTiNdZffv29Wvf9fX73/9excXFGjRoUEB+dzbEa5lt27apTZs2atu2rY4ePSqn0ymbzaapU6fqpptu8j3QQMClp6cbgwYNMmbPnm386U9/8vry18mTJ40FCxYY48aNM8aMGeP15auPPvrISE9PN6Kjo43k5GRj5cqVRmVlpd9r+/Wvf2387W9/MwzDMHr16mUYhmG4XC5jwIABfuUlJiYa33zzjWEYhtG7d2/DMAyjpqbG/Lu/zpw5Y+zevdvYsmWLsXnzZvPLV/Hx8YZhGMbRo0eNPn36mJfHxsb6vbZA/EwSExO9vu666y4jKirKuOeee4yoqCjjrrvuMgYOHOjz2u69917j2LFjhmEYXj+Dcz9rX8XHxxsul8uvbX/M0KFDjW3btnmtqaqqyrj77rv9zuzTp4/xr3/9KyDrMwzDmDNnjvHnP//Z8Hg8hmEYhsfjMRYsWGA4nU6jpqbGmD17tvHrX/+63nn33HOPeZ0DIdDX95xjx44Z77//vrF69WqvL3/s3LnT6Nevn5GUlGT07NnTMAzD2Lhxo/Hkk0/6nBUXF2cYhmFUV1cb8fHxRkVFhVFdXe31ePZFQ9wHU1JSjCeeeMIoKioyPv30U68vXwX6MRfo5+iGuP8F+jrHxsYaZ86cCVhenz59jOrqasMwDGPw4MFGaWmpsXfvXiMxMdGvvED/TPr27WucPn3aK88wfnjs+Opyfj/+mHO/hw0jML+XAv2ccC7P5XIZvXr1Mmpqamqt2xexsbFGVVWVX9tezGOPPWY8/PDDxrJly4xVq1Z5ffnrX//6l/Hoo48acXFxhsPh8Pq60gL9mBsxYoRRXl7udVl5ebkxYsQIwzAMY8eOHcZPf/rTOnO6du3q9eVwOGp97+/tN3bsWOOTTz4xDMMwli1bZnTv3t2IiYkxXnvtNZ+z+vTpY96PA/GcEOjX0n369Kn1GKmqqvL7MRzo11kNoVevXsahQ4cCltcQr2WGDh1qPk5+//vfG2PGjDFSU1ONp556yq+86/KIiwt99913evPNN/Xtt9/q1ltv1YMPPqg2bdr4nbdp0yatX78+IO/5OieQrVq/fv3Ur18/HT16VKtXr9Zf/vIXzZo1Sw899JBGjhypO++806e8L7/8Uq+99pqkH5rI8PDwWg1+fZ08ebLW7V9TU6OgoCC/8iSprKxMEydO1IEDB9SkSRMZhmGu1dfmvk2bNtq8ebP++c9/mu3uuUMQ/RWIn8l7771n/v21117TV199pczMTDVr1kwnT57UH//4R91+++0+r+3MmTO13sZw6tQphYSE+JwlSS1btvT7yIAf8+233youLk7SD/e/G264QTU1NX5n3nDDDbrtttsCsj5JWr16td5//31zfU2aNFFaWpruu+8+TZkyRU888YQSExPrnVddXW3+T0UgBPr6StInn3yiJ554Qk2aNNHJkyfVrFkzVVRUqE2bNj4f9SMF9n97wsLCdPz4cX311Vfq3LmzwsLCVF1drerqap+zpIa5D+7atUuvvfaa3+cTOF+gH3OBfo5uiPtfoK9zTEyM9uzZo86dOwckz+PxqGnTpvruu+908uRJ80i7Y8eO+ZUX6J/JjTfeqFOnTnn9Xjt69Kh//0MmKT4+XmVlZQE5ylOSfvKTn2jv3r1e95vdu3f7/dot0M8JLVq00O7du/Xll18qJiZGNptNFRUVft8n27VrJ7fbrRYtWvi1/Y/5/PPPtWHDBp/fpngpDXFkSKAE+jH39ddfq127dl6XtW3bVuXl5ZKk7t2768iRI3XmlJWVmX8vLCxUYWGhJk+erPbt22vfvn168cUX9fOf/9yvNQbyqIaIiAgdOXLE698233zzjW655Ra/1hbo19Jdu3bV2rVrlZycbF62du1a3XHHHX7lBfp1lnT2iPwNGzbo22+/VWRkpO67777LepzY7XY1b948YOtriNcy3377rTp27ChJKioq0urVq3XjjTdq8ODBfuVd98XF9u3b9dhjj6lz587q0KGDduzYoQULFmjRokXmD89Xgb4jSQ1ThrRo0UKpqalKSEjQ73//ey1btkwrVqxQfHy8pk+fXu8TXAX6yezOO+/U//3f/3ndqYuKihQVFeVXniTl5ORowIAB+t3vfqdBgwbp3Xff1Zw5c3TPPff4nDVhwgQ99thjuuGGG8z3zX344Yfq1q2b3+s7J1A/k8WLF+t///d/FRoaKklq1qyZMjMz9bOf/cznX1bdu3fX66+/rv/4j/8wL1uzZo169uzpU845U6dO1YwZMzRlyhS/7yPna9u2rUpLS71u/5KSklovKHyRkpKi5cuX1+uw1fqw2Ww6cOCAOnToYF52rkSTzp7rwuPx1Dtv6NChtR4jlyPQ11c6eyh3Wlqaxo0bp969e2vLli168cUX/X4OC2RBOmjQII0dO1YnT55USkqKpLNFQdu2bf1aW0PcBwP5D5VAP+YC/RzdEPe/QF/nmTNnKisrS/369at1gmJ/irjbbrtNq1ev1t69e83DiY8ePer3i9hA/0wGDBignJwcZWdnSzr7j765c+f6VLCeLz4+XhMnTtTDDz8ckNvvV7/6ldLT0/Vf//Vf8ng8+sc//qE5c+b4/XbSQD8n/OY3v9Evf/lLSdILL7wg6exbAvz5zwNJSktL03/913/pySefrPUc6u8JPwNd7kmBLVwvdm4oyb9zOQX6Mde5c2fl5eVp3Lhx5mWLFy82y83vvvvO51Jo7ty5WrVqlex2uySpS5cuysnJ0S9/+Uu/yovq6moFBwfr2LFjOnjwoPr06SNJOnz4sM9ZSUlJyszM1NNPP21m5OTk6MEHH/Q5Swr8a+lJkyZp7Nix2rhxozp16qSvv/5a77//vhYvXuxXXqBfZ+3evVtjx46Vx+Mx31o0a9YsLV682O/nhf/8z//U3LlzNWXKFNlsl/9BoQ3xWiYoKEjV1dXas2eP7Ha7fvKTn8gwDFVWVvqVd90XF3PmzNGUKVO8/lG2fPlyzZkzRytWrPArM9B3JCnwZUhlZaXWrVunN954Q//85z/14IMPasaMGYqMjNTChQv15JNPav369fXKCvST2ZQpUzR27Fi9++67qqqq0vTp0/XWW2/5fXId6ewv01deecU8KVNERIQyMjL0q1/9SklJST5l/fznP9fAgQMlySwGevXqpfj4eL/XJwX2Z3Lq1Cm5XC5zfdLZJvvUqVM+r2vq1Kn69a9/rb///e+qqKhQamqqiouL/X58nHvBsXbt2lpj/rxvdezYsXriiSc0YcIEnTlzRoWFhZo/f74mTpz4/9n79rgas/b9q7IZhcnIITkMjfMYVCrHDiqH0SCHMDKh9E0ph3LIiBRSUU2M3six0EnRiFEm55xyDjHppJJGOZROu9bvj377efdul9nP2mu/4/v6Xp/P/ny2le7W8zxrrede97ru66bqH/BvTYrIyEgpJ5smz8/S0hL29vawt7dH165dUVBQgPDwcPzwww8AGl7Wooi0LHj79i3c3d0RFRUl1T8aMUPW1ws0nEbZ2dkBaBBfBABHR0dMmjQJ8+bN422PZYB03bp1SEhIgEAg4J5BeXk5lWYLoJgxyHKjwnrOsV6jFTH+WF9zUlISrl27hszMTIl1VUlJiWrj7e7ujlWrVqFly5bYvXs3AOD8+fMy69w0Butn4ubmhiVLlkBfXx81NTXQ1dWFtrY29u/fT2UvOjoaAKTeG7T3z9bWFhUVFXB2dkZ5eTlsbW0xe/ZsqrUFYL8mzJs3D2PGjIGKigrn9Pfo0YMLBPHFqlWrADQcYomCDSLmKK04J+vgHsA24Hr9+nWJf7969QoFBQXUh4qs55ynpycWL16Mo0ePctpVNTU1nDhsVlYWFi9ezMvmmzdvpIJJSkpKePPmDVUfWbIanJ2d4enpCXNzcwDA2LFjYWZmxvsaRWDtS+vq6iI2NhbHjh3D06dPoaWlhdjYWGrGBWs/a8uWLZgyZQqWL18OZWVl1NfXIzg4GFu2bKEOroSFheHVq1c4evSo1Jyj0alRhC8zZMgQeHt7o6SkBMbGxgCAFy9eoH379lT2PsuqIuLQ19dHWlqaBJ1SKBRixIgRMgvmNIapqSlevXoFgUDAZCABDS/7vLw8JsEQT09PnDp1Cl27doW1tTWmTp0qERWuq6uDnp4e7ty5I5O9mpoaeHp6cuKQSkpKMDMzw/bt26mj7s+fP8eRI0eQm5sLDQ0NzJ07F4MHD6ayBQCGhoa4dOkSBAIBjI2NkZCQgDZt2mD48OEyX6cIrJWpAfbPxMPDA8+ePYOrqysX2Q0JCYG2tja2bNnCu39lZWVISEjgnsf06dOhqanJ2w4ATvCnKYhOA/ji+PHjOHDgAHJzc9GxY0fMnz+fWigVYH/SIxQKsWfPHiQkJODly5dcuoS9vT1atGiB8vJy1NfXo127djLZW7t2bbM/Y1n1BKC7XgAYOXIkUlNT0apVK5iamiIqKgpt27bFiBEjeM85oOHU8tGjR9iwYQOmT5+OU6dOYePGjRgwYAB1H0WQt8wjjILw4QAAIABJREFUwH4MilPq5d2oKGLOsVyjFTH+WF+zgYEB/P39MXbsWKr+yAJRWgItVZr1exMAHj16hJycHHTs2BG6urrMDmNY4vXr12jbti2TU/5PFQUFBc3+jA8rpHElDPG0WXHQBkNOnjyJkydPMmWGiOPAgQMoLy+Xe80XQd45V15ejj/++APFxcXo0qULTExM5Eq9cXZ2hlAoxOrVqznfzc/PDyoqKh9dJ5tDUlISVq1axbEadHV1cebMGRw7dgwHDhyg6mNZWRny8/OhoaHxX13el7WfZWhoiIsXL0qsU9XV1Rg7dqxUkE5WxMfHN/uzadOmUdlk7csUFRVh+/btEAgEWLNmDb788kskJSXhyZMnWLFiBW97n33gwsLCAr/++qsETefPP/+Eo6MjkpOTqWwqYiCxDIasWLECc+bM+ahCMU0u6qe8mP30009wdHSEoaEhXF1dIRAIoKqqivv378tcjUOEuXPncsrUO3fu5JSpraysqJSpAfbP5MOHD9i6dStOnDiBmpoatGzZEj/88AOnefHfAqFQiB07dsDV1ZVac+P/oBg4ODhg5syZMDMzg4eHBwoKCvDFF1/g3bt3OHr0KG97LAOkgYGBMDU1xZAhQ5CWlgZHR0coKSlh165dGDlyJO++KQKsNir/BzYYOXIkLl++/Elu3P+3obS0lKlWAy3CwsK402IWwbPFixdzp+0fK4P4T1aX+1hATxy0AU2WAdemIBQKYWxsjMuXL8tt61NEaWkp3NzccPXqVe7+jRgxAv7+/ujQoQOVTRHTVsRqoK3GxQKWlpZITEwE0LCvaW6O/FNVbRQJU1NTHDlyREKHp6ioCHPnzkVqauo/2LP/XfjsAxehoaGIiYmBvb09unXrhhcvXmDv3r2YMWOGRN7aPw2WwZCIiIgm6ZSRkZESKTP/SSi6HNSzZ88AAH369EFBQQE8PT3x/v17rFu3DkOGDOFly8DAAFeuXEGLFi0wfvx4BAcHQ01NDT/99JOEQCYfKOqZEEI4J1GeXNbTp08jLi4OL1++ROfOnanzLUXIyMhATEwMJ4g7Y8YMarqmvr6+zM4YH7AWUQIaqIeNNRlog3yEEDx48ACFhYXo2rUrBg8eLNczZn29JSUlqK+vR+fOnfH27VsEBASgvLwcrq6uvNJiGoNFgNTY2BgnT55Eu3btMH/+fJiamkJVVRUxMTGIiYmh7tunhPT0dI5y+7H1VdY1VdFrtCLmG8t1JjAwEFpaWnKV5NbR0cHt27cBSJ98i0PWDZ4in8miRYtgZ2eHESNGcG1paWkIDw+nSj+pqamBv78/YmNjUVVVhS+++ALTp0/nqPt8kZWVhU2bNuHhw4fU5YLt7e2xZ88eAM2X4VRSUpI50PCvf/0LDg4OABrK0zb3fGnZAikpKYiKiuLG86xZszja/qcCRQdcc3JyYG1tLfMJNes5Jw5CCBITE5ssJ0tzIi8UCnHlyhUYGhrizZs3KC4uRufOndG5c2fetljhYwE4ccg6RxITE7k0ckUc8rIGSz/L19cXN27cwPLly7n9ZnBwMPT09LBmzRqZ7YhYu0BDumxzkOcAWV5flbX/IY7PPnBRX1+P8PBwblPWpUsXTJ8+HQsXLpSrigXrSiUsIb6Qi4N2A8iiFnhjJoGo8of4vwF6+iJLiIQGi4uLMX36dC7yP2zYMCoKPMD+mbDE/v37ERoaipkzZ6Jbt24oKChAdHQ0HBwcsHDhQt72UlNT4eLiAhMTE/Ts2RN5eXlITU1FUFAQl+/IBy4uLpg9ezbTk/KmRJSUlZWpRZTu3LmDVatW4cWLF1ybPKdQxcXFcHR0xJMnT/DVV1+hrKwMffr0QWhoKNU6w/p6P3Xo6uoiPT0d1dXVGDVqFNLS0iAQCLi5LQs+5gSLQ541S56Nivh61BxTi8/4U+QarYjxx3qdsbGxwZ07d9C9e3epk0pZnfZbt25BT08PAJtUFkU+E/EAvQi1tbUYM2YMrl27xtvetm3bkJaWhmXLlqFHjx7Iy8vDL7/8AgMDA6xevZq3PSsrK/Tq1Qvff/89WrduLfEz8WDLfwtiY2Ph6+uLmTNnomfPnsjNzUVsbCxWrVolUUWBD5pb61q1aoWuXbsy072gRWOqfmVlJdLS0jBhwgSZtUJYzzlxbNy4EUlJSTA0NJRistIELgD5/EgRWLIaxJlIb9++RUxMDExMTDhfMDU1FTNnzoSHh4dcff4UwdrPqq6uxtatWxEfH4/q6mq0atUK06ZNw9q1a3kxhv8uGCePb3nz5k2sXbtWIgBJY4+1/yGOz1qcU5xmbm9vz8wuq0olioqqNRWrys7Opg7UrF69GhUVFbC2tqY+IVNEOShF3T/WytQA+2eSnZ2NTZs24f79+9SnUSIcPnwYYWFhEswUc3NzuLq6UgUuQkJCEBgYCDMzM64tJSUFISEhVBuKTp06wdnZGebm5ujWrZvEIk57ssVaRGnjxo0wMjKSa46IY/Pmzfjmm29w6NAhtGnTBuXl5fD29saWLVvwyy+/8LbH6noVGWVnESAVoU2bNiguLkZmZiYGDBgAgUCA6upqXpVdxDerT548QWRkJGxtbbmTlIMHD8rFlhLfqIwbNw65ubnw8PDAmzdvZNqoiDu/4usrLRRZsk8RomWs1xkDAwNuvaeFaAMFNIjNNuXQ8XlWinwmAKTmAyGkyXeVLPj9998RERHBvW979+6NPn36wMbGhipwkZOTg5iYGLkOmMSxbNkyBAUFSbWvXLkS27dv521v9OjRTaYzGBsb4/z587ztHThwAKGhoRJjaNy4cfD09KQOXIhO0xsHu0QbFUNDQ/j7+/MOYLx58wYPHjyQKgVKI8IqDg0NDaxdu5aX8DvrOSeO06dPIyoqCr169aL6/abQp08f5OTkyMVKFBfLXLp0qVz9EfehXFxcEBwcDCMjI67twoULiI2NpbKdnp6OLl26QEtLC6WlpfD394eysjLc3d2pyy6zBEs/SygUIjY2FmvWrMGGDRtQVlaG9u3bU7E3Tp06xX1nnVKzfv16TJgwAZaWllIBYT5g7X9IgHzmGD58OHObs2fPJhERERJtkZGRxNrampedYcOGcd/79etH+vfvL/ERtcmKpmyIf3x8fHj1TwRdXV3y/v17qt9tCmZmZuTdu3cSbW/evCHjxo3jZYf1/RMhLS2NjBkzhowbN448ffqUEEJIXFwcWbx4MW9binoms2fPJs7OziQ1NZVcv35d4sMXenp6pK6uTqJNKBQSPT09qr7p6upK2aurqyO6urpU9ubNm9fkx8bGhsoeIYQYGBiQ6upqibaqqiqir69PZW/o0KFS1ywPRo4cSSoqKiTaysvLyYgRI6jssbreoUOHct/79evX5IdmzhFCyMKFC4m1tTWJiIggx48fl/jwRVBQEBk7diwxNDQkcXFxhBBCbt68SaysrKj6Nn36dJKVlSXRlpWVRaZPn05ljxBCvv/+e3Lz5k2Jtps3b5KJEydS22QFVmu0CKznGyHs1xnWEH8/iYPWJ2H9TGxsbEh0dLREW3R0NPnxxx+p7Onr60s94+rqaupnbGtrKzXn5EFzz0OeNb8p0L439fT0SH19vUSbvOM5MTGRODs7k6ysLFJdXU2ysrLI0qVLSXx8PMnMzCS2trZkxYoVvGympaURXV1doqenRwYMGED09PTIwIEDiampqUy/HxISwn1/8OABr7/9d2A950aNGkWEQqE8XZLCwYMHyffff0/i4uLItWvXyI0bN7jPPw0dHZ0m11QdHR0qe5MnTybZ2dmEEELWrVtHbGxsyKJFi3iPORGys7PJ69evCSGEfPjwgYSEhJBdu3ZJrTuygrWfRXuf/pPQ0dGRWmdYo6qqivqZEELIZ824ABpUXq9evcqcZi6qAy7CrFmzEBgYyMsO66jaoUOHQAjB4sWLubxOAFBWVoaGhgZ1hJd1LXBW5aAUFZUUKQOLw9LSkqr8q6KeCcta6ubm5khISICVlRXXdvLkSerc2k6dOuHu3bsS7KO7d+9SC0UdPnyY6vc+BlVVVZSWlkrQAeVh1fTr1w+FhYVy1cIWh7KyMqeGLkJNTQ21cCCr61VklP3evXs4f/68XIrtIri6umL48OFceggAtGzZEu7u7lT2srKy0L17d4m27t274/nz59R9LC4ulioLp6Ojg1evXlHZe/78OW7cuIHXr19LnLDSsJJYl+xjPd8A9utMTk4O2rVrh6+++gpVVVXYu3cvVFRUsGjRIqp1ljTBXKipqaF+l7J+Jq6urliwYAEuXLiAXr16IScnBxcvXqRmwHz77bfYvXs3XFxcuH6GhoZi4MCBVPa2bNkCDw8PjBgxQqpUIZ+TfREzrL6+Hrdu3ZJ4LtnZ2bzHoIhaLxQKpQQ/c3JyqPPOu3XrhtTUVAm20MWLF+V6pwQFBXEV1oAGFoyPjw+srKyQkpICX19fTJ8+nZfNgIAA2NnZ4X/+53+41LvAwECZ593+/fu5NWn+/PlNptDSgvWcmz17No4cOdKsPgoNRFXfGqde0NLqWbIaNDQ0cPnyZYnKSleuXKEWDS0qKuJ83NTUVMTHx0NVVRUWFhZU9lauXInNmzfjq6++QlBQEK5cuQIVFRWUlJRgw4YNvO2x9rOGDBmCBw8eyF3pqTFYMpxGjx6NBw8e4LvvvmPVPeZi6J994EIRNHN1dXVkZ2dL5Obm5OTwXiTEy02yEDUS5fCdOXOGupRlU2BdC9zAwABubm5S5aAMDQ152WF9/8QhLiSnqakJY2NjKidbUc+EZS316upqeHp6IioqistrfPjwIcaPHy+RgyprTqetrS0cHR0xc+ZMdO/eHS9evEB0dDRVWSRFwcLCAkuWLJESURo/fjyVvR9++AEuLi6ws7OTcuBo0iZGjx6NlStXwsPDg+ufr68vxowZQ9U/1terCLAOkI4cORKEELx69QqdOnWS60Xdp08fhIWFSdQ637t3L3r37k1tk+VG5fTp03B3d4e2tjaysrKgra2NP//8Ezo6OlTvOVZrtAiKGH+s1xlxpzgwMJBzil+9esXLKRbR82tqaqRKzBUWFlKLh7J+Jrq6uoiNjcWxY8fw9OlTaGlpITY2Fn369KGyt3btWtja2iI2NpbrHyEE+/fvp7KXlJSEa9euITMzk6uWADRs8Pg47KJNp5KSkoRAtpKSEjp27Mh7vIhEI+vq6iQEJEWHETTlyAHAyckJrq6uMDMz48ZzSkoKduzYQWUPaNAsaAzxYFenTp2k0vL+Djk5ObCzswPw70CBo6MjJk2a1KQAeWNoaGjg0KFDGDBgAOrq6qSCSSLweW8qas5dv34dd+7cQWRkpFTwjLZyDOuA/8aNGxESEgKgoaR4QUEBWrZsCW9vb94pUI6OjnBycuL2SwUFBUhOTsamTZuo+qaiooLa2lrk5uaibdu26NSpEwghqKyspLKXn5+Pvn37AgDOnj2LQ4cOQVVVFVOnTqUKXLD2s3R0dODk5ISZM2dCS0tLIgBCm0Z17do1ODs7Q0lJCRUVFVBTU8OHDx/QpUsXKpubNm3CokWLMGjQIClflXZPfOLECSxatAgAsHv3bixbtgyqqqoIDAykClx89uKcLJSkG0NRlUpYRtVu376N+Ph4lJSUIDQ0FBkZGaisrJTIB5QVopxBVrXAFVEOCmiIPD948ADl5eUS7XwnIyshOdZ6AOI6Hrdu3WJWS/1jtazFwUeMKikpSUoQlzYXWxFl51iJKInAWpzo7du3cHNzw6VLl7hrHzNmDPz9/fHll1/ytsf6eoHmywu2atUKWlpaGDt2LC/2REpKClJSUpgESCsrK7nrVVFRwd27d5GSkoJnz57B0dGRt72HDx/C3t4eAoEAXbt2RWFhIWpraxEWFkZ9upKSkoLly5c3uVER122QBZaWlli0aBGmTp3KnYIeOXIEr169oirhzHqNVsT4A9iuM/r6+rh27RqUlZVhYmIi4RRfunRJZjuieREaGirhD4g2ypMmTaJiFSnqvckS5eXlOH/+PF6+fAlNTU0YGRlRM6gMDAzg7+8vcforDyZPnozffvuNiS0A2LBhg8wCkrLi7t27OH78ODeeraysMHToUGp7Tk5OqK+vx5o1a9C1a1cUFBTA398fALBr1y48efIErq6u+P3332W2OXLkSKSmpqJVq1YwNTVFVFQU2rZtixEjRsgkOnnp0iX4+PjgxYsXqK+vbzJowfe9qag5x6KErqKhp6eHW7duAQBGjRolwWq4evUqb3uivYNoDE6dOlWKGSgrFi9ejC5duqCkpAQ9e/bEmjVrkJ+fT12hb/jw4bhx4wZevHghYYNW8JS1n9WctpKSkhI1K3zGjBkwMzNrkuEkS6CwMXx9fREZGYn+/ftLBYRp/WkWYuji+OwDF4qAIiqVfCyqxnfAJyUlwdPTE5MnT8bJkydx+/ZtPHjwAP7+/lQDk6VSs6LKQe3cuROhoaHo16+fBDOCZjIuWrQIAwcOlBKSe/DgAS8arSJU/8XrpovbELWxqqX+KaGx8/Dq1SucOXMG06dPpxJ9EwchRC4RJUXj1atX3CaARU12ltcrqsLw1VdfQVNTE0VFRSgtLcXgwYORn58PoVCIvXv3ynzaxTJA6uXlhby8PLi4uGDRokW4desWioqKYG9vT7V5qaysRF1dHVJTU7k138TERO60FlYbFR0dHdy6dQvKysqcI1tbWwtTU1Nem25AsSX7PuX5xtopFi8LKC8U9UwKCgrw6NEjqVN3eUUWWWDkyJG4fPkyNW37/9AQ7Fq5ciXS0tKaDHZlZmbi/fv3vA60HBwcMHPmTJiZmWHt2rUoLCzEF198gXfv3uHo0aO8+seiwoY4WM45RaGurg579+5FXFwcXr9+jfT0dFy6dAlFRUVUpZgNDAxw+fJl5ObmwtnZGWfOnAEhBDo6OkzvLQ2Kioqwfft2CAQCrFmzBl9++SWSkpLw5MkTKmacjY0NRowYgaKiIgCAt7c3iouLMWPGDN7vOXGw9rNYQk9PD9euXUOLFi24d3tVVRUmTZpEFfzR1dXFkSNH0K9fP2Z9NDIyQnR0NDIzM7Fnzx4cPnwY1dXVGDlyJNLT03nb++wDF6yVpBUFllE1S0tLeHl5QUdHh7NVU1MDIyMjpKWlKegKZAfrlxXQQPn65ZdfeFV1aQ4ijQvxvObq6mqMHTtW5triisDH6qeLg2/azM6dOzFr1iwpKiQf/CfqTovj+vXriI6O/qTm8OcGf39/qKmpcfmMhBCEhoaioqICK1asgL+/Px4+fCizRgnLAKmRkRFOnDgBdXV1iZLDNCcAdXV1GDp0KNLT05loyigCY8aMwZkzZ6CmpgYLCwuEh4dDXV0dY8eOpVprFbFGs4Ai1xlFOcWswPqZREdHw8vLC23btpUK9st6WBIWFsZVOGB9Oh0YGAgtLS2qzZyi+rd48WKEhYUBYMMEVGSVJnEUFxczC3aVlJSgvr4enTt3xtu3b7F9+3a8f/8ey5YtQ8+ePXnZys/Pl9IO+m9HcHAwzp8/D3t7e3h6euLWrVvIy8uDq6sr4uPjeduTl9Ug6/tQ3jHIAk+ePIGXlxcEAgG2bdsGTU1NxMfH4/r16/D19f2nu8eBEIKSkhK5fGoR5GU4NYaRkRHOnTsnUQZbXgQHB+P48eOoqamBu7s7rKyscOvWLWzduhVxcXG87X32GheNRRZFaKqM1T8JefMGxVFUVMRt4EUvVoFAgLq6Oqq+HTlyBIMHD5agRD948AAZGRlSIqWygEU5qMaora3FsGHDmNhShJBcY1RXV0NJSYnXRoi1jocIV69eRWhoKIyMjDB79myq/L5JkyZxIluiuuKicSxefo0VG0RfX19Cb0AWsKx9Dnz6TjHr622M+Ph4XLx4kbOrpKQEOzs7GBkZwc3NDc7OzjAxMZHZHt/gxMcgFAql2BBVVVVUaQkqKirQ1NREVVWV3IELRW1Uhg0bhuTkZEydOhXGxsZwdHREy5YtqSm+LNZoRYw/Ra4z69atg5eXF1q2bMk5wVevXsWoUaNktqGjo8P1T5wh1xg0/WP93ty9ezcCAgIwceJEahs3b97k1sDmgvq0zJrbt28jPDwc+/fvlzoFlXUNZN0/8fkkb+lcALCzs+M2Hx9La5b3vcmKMQUAHTt25LQPKioqOF/zzp07vAMX3bt3x/379zn2cufOnTFjxgxeekSs55wi5zDQoAcQGRkJTU1NbNy4EQA4PQkaeHl5Yfv27VBXV+fSIB88eIDJkyfL9PuNx11T5XMB+uvNyMhATEwMpxc3Y8YMas2R/v37S7F6pk2bhmnTpslsg7WfJY7Kykps2bIFCQkJTFJUAWDw4MG4dOkSzMzMYGhoCDc3N3zxxRfNsrj/DnZ2dti5cydcXV2ZsR5Zi6F/toEL1krSil7MWrZsibq6OrRo0QLt2rVDSUkJ2rZti7KyMt62tLS08PjxYwwYMIBry8jIoFanFtHaGv8NV1dXqsDF5MmT4ezsjIULF0oJ2NBGdSdPnozk5GRqtWJxKEJIjoXqbkJCgkz/jy/N98iRI8jKykJ0dDTc3d2hqqqKWbNmYcaMGTJrDSiy7nRTSE5OhpqaGq/fYVn7HFCsU6yvry/3S4X19TaGsrIyCgoKJJzVgoICrt+tWrVCfX39R20oaiM/ePBgREVF4ccff+TaEhISqPPFly1bhvXr18Pd3V0ulX9FbVQCAgK4d5ybmxv27duH8vJyLFy4kKqfLNZoRYw/Ra4zLJxikUMM0OvvNAfW7813797JFbQAIFEpi3X1JwMDA7mDA6z75+DgAKAhMDp48GAYGhrKpdGiyCpNgGL0oT7G1OHreyQmJsLDwwNmZmbo27cvCgoKMG/ePPj4+OCHH36QyYb4nDt48KDc701FzmEAqKiokDgUAxpYfbRp5pqamggICJBomzRpksxaP+Lj7tSpUzh16hRWrlyJ7t27Iz8/H4GBgdS6QampqXBxcYGJiQn69u2LvLw8zJ07F0FBQc3qQTQGa5Ydaz9LHH5+figsLERERAQnVjlo0CAEBQVRBy58fHw4P2r16tUICAhAeXm5zNp0jbF//368evUKBw8elBL3l+ed2ngfI48Y+mebKiKeL904eihSkuazyN66dYvLA2RJaRaBZd5gQkICQkJCsGTJEmzevBne3t7YuXMnnJycZI7CikM8aCMOWuoqayFDoMFZT05Ohp6enhQ9i4+oJKAYITljY2OcPHkS7dq1w/z582FqagpVVVXExMQgJiZGJhuNF/pXr16BEIL27dujrKwMSkpK6Ny5s1yLT01NDc6ePYs9e/YgKysLpqammD9/Pq8c2HPnzmHcuHFS7ampqbxO4EVofFpbWVmJd+/eYf369bC2tuZtD2gQZWpKfOndu3do164dlc1PGYq43m3btuHcuXOwt7fnhN/Cw8NhamqK1atX48KFCwgJCUFsbGyzNljrwIiQlZWFefPmQVtbG3fv3oWBgQEePnyIY8eOoVevXrxsifeNlUDxpw5FiM2yHn+s1xkRqqurUVpaKuE38E09EQqF2LFjB1xdXeXa2IqD9TNZuXIl5syZQyXY3RT+t6TlsgLr1J2IiIgm2bWRkZESAVg+UIQ+lImJCVatWiV30AsAxo8fDw8PDxgZGXFtFy5cwJYtW3gJhioKT548aXLeNdcuC2xsbGBjYwMLCwsujfHs2bOIiopCeHg4lU1WrAZzc3McP34cbdu25drevn2L6dOnIyUlhbc9KysrLFmyREJsOiUlBbt27ZI5LaapQ2MRsw74tLTdWKaoKgofu+98gvSNkZaWhqtXr0qVY+e7/wI+48CFCKyVpBWF5vIGXV1dqaihx48fx4EDB5Cbm4uOHTti/vz5UmWiZMWkSZOwfft2CQbH48ePsXz5cpw5c4bKJmt8LPpIM3EAtkJyrFV3Dx48iGfPnmHt2rVQU1NDRUUFtm3bhm+++Yb6ORNCcPHiRURFReHSpUsYNWoUunfvjoSEBFhbW8PNzU0mO80FusQXcj5ovNCqqalhwIABcuXGsu4ja4wePbrJdDZjY2OcP3+etz1FXK9QKMSePXuQkJAgoUBub2+PFi1aoLy8HPX19f9YIKisrAwnTpxATk4ONDQ0MH36dOqSxIoIVrPeqJw+fVqCci1PhQ3WUMT4Y23zxYsXcHd3x71796QqHdA4xZ/KWtIcfH19ER8fj/Hjx0sF+2k0KZp7HgYGBtTaUOJlybt27QojIyPqlM2//voLQUFBuH//vpQYKU2wf9asWfDz82OWuvOfeifJqw8l8mVYQFxUWIT6+nro6ek1eS/+DmfPnoW2tja0tbWRn58PDw8PqKiowNvbm8pfUMQzuXfvHhYsWABzc3OcPn0aU6dOxZkzZ7B3716qU2pxVkPPnj2Rl5eH1NRUXqwGEYYPH47U1FSJNMt3797B1NSUq1zCB3p6erhx44bU89XX15fZnigYA3xc540mlZq1nzVq1ChcuHABLVq04MZIVVUVzMzM5JInkDedStGIjIzkysheunQJY8aMwdWrVzFu3DiqdeazTRURQRFBC9aLI9CQN3j//n38+uuv3OC0tbWlfilaWVnBysqK6nebsrV8+XKsWrUKX3/9NXJychAQEIDp06czsc8CtMGJj0FJSUmKSkWLNm3aoLi4GJmZmRgwYAAEAgGqq6v/lkrfHPbt24fff/+dK2ekpqaGtWvXYsKECbwDF8XFxYiJiUFcXBxqa2sxY8YMrF+/nntZzJ8/H1OmTJE5cNFUrPTdu3fUwR95osDNoak+8n0WH6PhioOGbtrYsf679r8Di+ttjBYtWsDR0bFZCqS8FTdoUVtbCxMTE5w7dw62trZMbLLU3xBhx44dTQYugoODeQcu9u/fj9DQUI61V1BQAC8vL7x8+ZI6XYQlFDH+WK8zPj4+6NChA2JjY2FjY4OIiAi5UgQNDQ1x9epVqjqMfJNyAAAgAElEQVT2/wlkZGSgb9++yM7ORnZ2NtfO9/6xTssVoamy5Fu3buVdllyE1atXo6KiAtbW1kz0qlin7jQ1nrOzs6lTCJoDjT6UOIyNjSUYyPJgxIgRuHz5skTJ2ytXrmDEiBFU9nbs2IH9+/dz3zt16oRWrVph8+bNCA0N5W2vqWdSU1Mj10HWkCFDEBcXh8jISBgYGKC2thbh4eHUZbVDQkIQGBgoxWoICQnhHbgwMDCAm5sbVq9ezc05Pz8/GBoaUvWtU6dOuHv3roRo/t27d3lV7hA/bHjy5EmzLDuawAVrP4t1iirAJp2qMYqLi3Hy5EkuKGRpaSmVvsQHhw4dwu7duzF69GgMHz4cv/76K5KTk6lFrT/7wAUhBImJiU1G2Wk3u6wXR6DpwWljYyPX4GSFBQsWcPWOP3z4AFVVVdjY2FA7xPX19Th06BCio6O5iTNr1iz89NNP/1iJvI+Jx4mDNg3DysoKs2bN4lR3gQYBJdrAVFVVFd6/fy9Rh/n9+/eoqqribcvU1BR6enpYtWoVzM3NpdSGu3fvDmNjY5nsKCkpobq6WurlUlpaKpONpsAyUChi5tTW1kqxdPLy8tC7d2+ZbYnnX799+xYxMTEwMTHhhLZSU1Mxc+ZMXv0TUXuFQqEUzTcnJ4c3ZZ3l9f4n8Pz5c9y4cUOKbsjnBFggEEAgEDTpdMoDliJjANuNyuHDhxEWFoYhQ4Zwbebm5nB1daVap1mt0YoYf4paZ+7evYuzZ8+iXbt2UFJSwoABA+Dj44OFCxdSBU87deoEZ2dnmJubo1u3bhL3jYbRwPq9yUqTQqTVoqSkJBGIE0/LpcGWLVswZcoUqbLkW7Zs4VWWXIR79+7h/PnzzAKqW7ZsAQB4eHhItPOlrYtrpomzWkXgK87+d6DRhxJHx44d4eTkxISpo6mpCVdXV4n35h9//IEZM2ZIvP9ktVtSUgJNTU0QQnD16lUkJyejVatWEqkoskB0KFFTUyN1EFRYWCjXui8K9IkHRKuqqnD//n107dpVZl0xEfLy8qQCFKamplizZg3vvm3atAlubm6YOHGiVPlcGtja2sLR0REzZ85E9+7d8eLFC0RHR1OvCe7u7k0yYFavXs2LAcPazxLv37x583D69Gl8+PABixYt4lJUabFz507s3LmzyXQqmr3hnTt3sHDhQvTu3Rs9e/bkDszDw8OpqzK+evUKo0ePBvBvv2bcuHHYsGEDNm3axNveZx+48PLyQlJSEgwNDeVarMXBanEUh7yDU5HioSoqKli5ciVWrlyJ0tJSuVkIe/fuxdGjR2FnZ4cePXogLy8P4eHhqKmpkRB044OsrCxs2rQJDx8+xIcPHyR+Jss1K0K8UBysVXfHjRuHJUuWwNXVlYuMh4SENBmN/jskJib+7QZix44df2tn6dKlIIRg48aNEo6GyIGljdorIlDYGEpKStDT0+NVek/8Gl1cXBAcHCw1fz+m79AURJTquro6CXq1srIyNDQ0OGdZXtBcL/DxtUUcNOvM6dOn4e7uDm1tbWRlZUFbWxt//vkndHR0eDvEtra28PPzw9q1ayEQCHj3pTFYiIyJoIiNyvv376VO7AYNGoTy8nLetgDFrNHioB1/gOLWGUIIt6lt3bo1ysvL0aFDB+Tn51PZy8zMxKBBg1BYWCghKkcbnFfUMykuLkZRURH1qaBI3I91Wm5GRgZ2797NMRmUlZWxZMkSidN5PujQoQPTgxFWYpqHDh0CIQSLFy+WEBMVrfnypKJ8TB+KFqyYOkDDHPn2229RUlKCkpISAMC3334rcW/52BUIBKisrMSff/6JLl26oF27dqirq0NNTQ2vfokOJW7fvi3BthOtMfKk4IkzNZvSajA0NIS/v7/MAQwWrAYRvvrqK+zbt49Z+dxZs2ahTZs2iIuLQ2pqKrp06YINGzZQ3z9WLDtF+Vna2tpISkrCiRMn8M0330BDQwM+Pj7UKapAw36zcaW/MWPGcPOFL/z8/ODm5ibBCjly5Aj8/PyoAyzq6up48+YN1NXV0alTJzx9+hRffvkl73nHgXzm0NfXJ8+fP2dq08DAgHz48IHcv3+f/PDDD4QQQoRCIRk2bBi1zWHDhpG6ujqJtrq6Oplt3rx5k/t+7do1cv369SY/NKiqqiKBgYFk1qxZZNy4ccTU1JT70MDCwoI8efJEoi0zM5OYm5tT2SOEkGnTppEVK1aQc+fOkatXr0p8PiXU19eT4uJiue1UVFSQn3/+mQwePJj069ePDB48mKxbt46Ul5fztjVq1Kgm242MjKj6Jj4WWUBHR4cQ0nDv9PX1ydu3b0lVVRUxMDCgthkaGsqqe4SQhj42NX9FfecLT09PFt3iwOp6m1tXWKwzkydPJvHx8YQQQvT09AghhERGRpLAwEDetkxMTMjAgQPJt99+S0xMTORes6ZNm0aSk5Ml2pKTk8nUqVN527p+/Tq5du0a+e677yTu2c2bN0l2djZV/9auXUvi4uIk2o4fP07Wrl1LZY/1Gs16vhHCfp2xtrYm9+7dI4QQYm9vT7Zt20Z27dpFLCwsmP4dWrB+Jq9fvyYLFiwg/fr1I0OGDCGEEHLq1CmyadMmufvKAiYmJqSoqEiirbCwkBgbG1PZS05OJqtXryYlJSUsuscchYWFzG0eP35c4vP777+TvLw85n/nU8Hy5cuJg4MDsba2Jr/88gshhJBnz55Rz+GTJ0+y7B4hhJDExETi7OxMsrKySHV1NcnKyiJLly4l8fHxJDMzk9ja2pIVK1bIbC8qKoro6+sTf39/cuzYMRIQEED09fXJsWPHmPedD2pqaoirqyupqqqS25boHT5gwACJd7mpqSkZOnQoWbZsGZVd1n5WSkpKk+1//PEHtc0lS5aQCxcuSLRdvHiRLFmyhMre8OHDiVAolGirra3lfC4a/PzzzyQ2NpYQQsjOnTvJyJEjydixY3mNY3F89owLgUCAHj16MLU5cuRILF++HG/evOHyyrKzs6kinCLIm+snnm/Ior64OLZt24YrV65gzpw5CAoKwrJly3DkyBHepa9EKC0tlcpR7d27N1XpVxFycnIQExPDPB+UFSorK7lKJSzqO6uqqsLb2xubNm3iWDC0p0ms8/z09PRQVFSExMRETrRx8uTJ1PQ7Vqco4hg/fjxKSkok5mxJSQk+fPjAuxY9AGhoaDQ5fzt06EDVPy8vL6rfaw6iMn7yQhFaDyIUFBRw7DLy/09WZs6cCVNTUyxbtoyXLdYMKpZ0XNE9PHPmjFwnMeKorq6Gp6cnoqKiOMr1w4cPMX78eIkUDVnTI1mv0azGnzjKysrw9OlT9O3bl2vLzMxEfn6+RL63rFixYgXq6uoAAMuXL8eyZctQUVGBzZs3M+uzPGD9TDZv3oyOHTvi8uXLXIUIAwMDBAcHU9lbt24dpkyZIrFGXL9+HYmJifDx8eFtj3VZchE758SJE1I/o2GIEcZpyKmpqRg8eLAEc+rBgwfIyMigKjsPKEYf6lOGl5cX9u7dC4FAAHt7ewANazdtVRZLS0uW3QMABAUFISEhgWN39e7dGz4+PrCyskJKSgp8fX156cexZjXExMQgLS1NKl2Tr1aXQCDAtWvXmDAeFcWyW7FiBZf+LsKHDx8gFAqpRMVZpbKIg3U6lbq6OrKzsyXeJTk5OVBXV6fqHwB4e3tz352cnNCjRw+Ul5dT6yx+9oGL2bNn48iRI1weJguwXhwBtoNz586dUv+vqqoK69evp8pVO3fuHA4cOIBevXph165dsLW15ehsNNDW1kZcXJwETTg+Ph7a2tpU9oAGwaPc3NxPLmdfBD8/PxQUFDCr71xdXY3du3c3+YKRVYdDUXl+V69ehaOjI/r164du3bohIyMDu3btwq+//opRo0bxtqeIQKGbmxvnuItQWlqKdevW8U7vAABHR0c4OTlx+ewFBQVITk6myu8TgZUDAbAZL02hrq4Oubm5UuUjacTp1NTUUFlZCTU1NXz11VfIz8+Huro6VbqDqalps+U3acCSjiuCpqYms/vXsmVLCSe7V69eVGVfRWC9RmdnZ2PTpk24f/8+VSpfUwgICJCaC+rq6nBxcaEKXIhvuAcMGCB3OUbWVSxYP5Nr164hJSUFrVu35oLeHTp0wOvXr6nspaamwtPTU6JtyJAhWL58OZW95cuXY+vWrXB2dpYoS05rj2bd/BhYpyHv3bsXcXFxEm1aWlpwdXWlDlwA7LV55IUiRa3btm0rNT74pvIpMu0aaNDDagwlJSW8efMGQMO7RtZDo9raWri7u2Pbtm1MKkgFBwfj6NGjsLS0xLlz5zBr1iwkJiZS6+yZm5vjt99+k1unTxSA69GjB7PyzUDDJtvd3V1CG+rp06cICAhAREQEb3uEsWA0wD6dysrKCg4ODrC3t+cCwnv37sWMGTOo+9gY8gb8PvvAxfXr13Hnzh1ERkZKCQnRvshYLI6NwXJwnj59Gnfv3oW/vz/at2+P58+fY+nSpbxFf0R4//495wSrqKhAKBSif//+uHfvHpU9Nzc32NnZITY2lhPsefr0qUR+J19s2bIFHh4eGDFihNRzpmWGsMQff/zB1XcW5exqamqiuLiYyh4LFoyi8vx8fX2xfv16iYUwLi4Ovr6+SExM5G1PEYHCnJwc9OvXT6Ktb9++yM3NpbI3depU9OjRA/Hx8Xj8+DG6dOmC/fv3Q1dXl8oeaweCNWsKaMjxdnJyQkFBgVRtdRqnbtiwYUhOTsbUqVNhbGwMR0dHtGzZkuoempiYNHnyYWZmRnXywVpkDGB7/1hXVWK9Rnt4eEBDQwPbt29nUtEBaGBINc6/7ty5M169ekVtU7z8pqamJoyMjKg3payrWLB+JioqKhKVMACgvLwcbdu2pbInFAqlGI8tWrSgYsYJhULExsZizZo12LBhA5Oy5KzZYqdPn0ZUVJRcAUJxvHnzBu3bt5do++qrr+RiorLU5mEF1oxgcSQkJDT7M1nfdWFhYdx31sEuoGEcuru7Y82aNejatSsKCgrg7+/P3ZfMzEwpH7Y5sGQ1AA1spL179+Lbb7/FiRMnsG7dOowfP55qEw80rKceHh6Ijo6WEiiW9Z0lYu0CQNeuXSX0gsRBc9D29OlTKW2owYMH49mzZ7zsKEowGmAnoizC4sWLoaKiggMHDnD31tramreId1hYGKet1PjgUxw0QtSffeDCwMCA+UIZGRkJHR0dDBgwAI8fP4aTkxNUVFQQHByMgQMHUtlkOThjY2Px888/w8rKCnPmzEFYWBjmzp3Lm24tQteuXZGfn4/u3bujZ8+eSE1Nhbq6Olq1akVlT09PD0lJSfjtt99QVFSEcePGYceOHVTljERISkrCtWvXkJmZKVFpQ0lJ6ZMIXAiFQik186qqKup7yIIFIxpzGzZsYJqakJ+fL0URmzp1KhVdGFBMoFBVVRXv3r2ToAO+e/eO+nkADSc1tKrMjcHagWDNmgIaqOZjxozB8uXLYWZmhnPnzsHPz4+KVQM0nKCLTizc3Nywb98+lJeXU1XFaOrkQ57ym6zpuAD7+8cSrNfozMxMHDx4EC1btmTWRw0NDeTl5Umkgubm5lKnZz169Aj29vZQUlKClpYWCgsLsXnzZuzZs4fqvc66igXrZzJ8+HDs2rVLIvh24MABan/p66+/xvnz5yXYLhcuXKBKvWvRogV27NjBBadpBcHT09O5wKeomkNToGGIsU5D7tKlCx4/fiwh2Pv48WO5xBFZlspkBZqNjKz45ZdfJP5dWloKoVCIzp07y+wHip/oKyI10tvbGytXrsT48eObrNyhpKTEKz2NFasBaEi/E2fjEEKgp6dHXT63MROQBpMmTeIOIZqq/icK+NMclggEAlRVVUkElqurq3kHSBWVysIaQqEQO3bsgKurK3cISIubN29ygQvxg09xUAeaqdU2/g/NwtTUlPz111+EEEIWL15Mtm7dSoKDg8m8efP+4Z79GzU1NWTatGmkf//+xNvbWy5bERERnDDd6dOnyYABA0j//v0VIrhGC319fSkBG1rMnDmzyfbZs2dT23RwcCARERGEkAZxHEIIOXr0KHFycqKyJy7aamBgQGprawkhhOjq6lL3kRVsbGw4kTsR7t27Rz0/IiIiyKNHjwghhDx69IiYmJgQMzMzkpGRQd3HFStWkPXr13MiRUKhkHh6ehJXV1dqm+np6eTnn38mDg4OhBBCHj58SC0gOHToUO778OHDSX19PSGkYZzTQBHjZfjw4aSyslLCzrt376iE0FgJea1Zs4asWbOGDBo0iPsu+sydO5dYW1vLZZ8lWN6/Tx2Wlpbk9evXTG0GBAQQa2tr8uTJE1JdXU2ePHlC5syZQ/z9/anszZo1i4SEhHBzrb6+noSEhDT7Pvg7WFhYUIkl/6fw8uVLMmHCBE7Idvz48cTExIRaPDolJYUMGTKEbNmyhRw9epRs3bqVDB06tFnBur/DggULyP3796l+VwTxdbRfv35Nfvr3709lOyQkhBw6dEiu/oljz549ZPz48eTcuXMkKyuLnDt3jkycOJGEhYVR29TV1W1SNPpT8BNEeP/+PTl58iR3nSUlJeTVq1dMbNfW1hJfX1+5hCpfvHhBzp49S+Lj4yU+8uLly5fk3r175OXLl3LZWbFiBRk0aBD58ccfyerVqyXeeXxhbm7Ozf8pU6aQW7dukaysLGq/gwXERWtfvHjR7IcGDg4OJCQkRKJt586dxM7Ojsoea8FoRUC0/2CJDx8+MLX32TMuAEn6Z9euXWFkZCQXdfPNmzfo0KEDhEIh0tPTERQUBIFA8EmclAEN5c1cXV2hoqICHx8f+Pn5QSAQwN3dXYoaKgvEKfkTJkzAsGHDUF5eTp1b2xxjJSgoCIMGDaKyqaKiwtURlhd//vlnk+3Pnz+ntsm6vjNrFgxL6Ovrw9HREdOnT+dKtR4/fhxz5syRoHLKegKyb98+TJgwAUCDsJWFhQVUVVWxdetWaqaSm5sbfvrpJ4wdO5bL82vTpg0OHDhAZS8pKQmenp6YPHkyl4pQX1+PX375hYpu2rFjR7x69QqdOnVC165dcfv2bSkaMR8oYrwoKytz1PA2bdrgzZs3aNOmDRVVnzXltTHkKb8JNJzcdunSBVpaWigrK4Ofnx+UlZXh7u5OLWrF8v6xBus12s7ODqtWrcLSpUuldEFotXScnJzg4eGBKVOmcCc733//PfWJ7rNnzxAREcHZUlJSgoODA/bt20dlz93dHd7e3nBzc6NO0xQH62fSuXNnnDhxAufPn0dubi46duwIc3Nz6tSYcePGISQkBBEREbhy5Qq0tLSwc+dOar9IR0cHTk5OmDlzJrS0tCR8F1nfHXfu3OG+syhf2riUJcs05AULFuDt27dwc3PDhw8foKamhnnz5nGaWDRQhDYPSzx+/BiLFi2Curo6ioqKYG9vj0ePHiE2NlaKPUGDFi1awNXVFZMmTYK1tTXv3z98+DB8fX3Rpk0b5kxeeUuNisCC1SDC999/j+vXr8PS0hKzZs2Cra0tWrRowUsstDHq6upw7949vHz5EpMmTeIYDbKy78QFrJ88eSKVigE0pETRMM9WrlyJefPm4dy5c+jVqxdycnJQUFCAyMhI3raAhnFRUFAALS0tlJaWwt/fX24/gTUMDQ1x9epVjBw5kom9uro66OvrIz09nRmjUomQJjiznxGysrKwYMEC1NfXc5soZWVl7Nu3T0qhW1aMHj0ap06dwrNnz+Dn54fo6GjU1tbCwMCgybzq/zQMDQ0xYcIEeHh4oGXLlsjPz4erqytat25NPSFZYty4cYiOjkaHDh3g4OCAXr16QVVVFTdv3qTeiAYGBkJLS4t6YwL8Oz+yqdSJ7OxsnDlzRi7BtrKyMiQkJCA3NxcaGhqYPn06dVWByMhIdO7cGWZmZjhz5gxWrFgBQgiWLVumEAV/PpCFgqqkpCSzQJ2uri7S09MhFAphaGiIS5cucYHC5ihqsqCqqgqpqakoLCyElpYWTExMqDfylpaW8PLygo6ODoYPH46bN2+ipqYGRkZGSEtL420vODgYvXv3hqWlJY4cOYKtW7dyDsTPP//M254ixstPP/0ER0dHGBoawtXVFQKBAKqqqrh///5Hc42bw/r16zF8+HAmlNd//etfTOeBpaUlQkJC8PXXX+Pnn39GXl4eWrZsiS+//BLbt2+nssn6/rEE6zW6f//+3HfxjR8txVccpaWlnLNIm1IANIiWbd++XUKzIDs7GytXrsTx48dlstFYzI+I6ZaIg+aaFfHe/JTR3HuEz7uDNT6Wyy0OedMhRJXC5EV0dDQCAgIwa9YsKW0emo08a9jY2GDixImYO3cu994sLy/HpEmTcPHiRSZ/o6SkBBMmTEB6ejrv3x09ejR8fHzk0ij434zbt2+jvLwcY8aMoaL95+fn43/+539QWFgIQgju3r2Ls2fPIiUlBX5+frztiQunikNfX5+6asdff/2FhIQEzg+cOnUqdbqhIvwE1vDx8cHx48c5IXnx50q7bllYWCA2NpaqEktT+OwDF4sWLcLAgQOxfPlyKCsro76+HsHBwXjw4AH1ScrGjRs5pfDZs2djwYIFePjwIdauXUslPsgaJ06cwJQpUyTaqqursWnTpk+itJsiNqI2Nja4c+cOunfvLnWaIOvph8hREgmziSASq3RycsKYMWOo+qdoFBcXy8WC+ZTxqQcKgYa82Fu3bgH490uUEAIDAwPqF6o47ty5g/fv31M7EI3BYryIBKz69OmDgoICeHp64v379/j555/x3Xff8ba3cuVK/P777xg6dCi1kJcI79+/h0AgwBdffAFCCBISEqCiokIdFBF/vqNGjUJ8fDxUVVVhYWGBq1evUtlsfP/Wr1+P8vJy6vvHEqzX6IKCgmZ/Jo+2EdAwlouKijB06FC57Bw8eBBHjx7FggULuEOOgwcPYvbs2RK6Ax/TQ5B1rtPkzrN4JoreeFdWViI7O1uqKgKNhgRrEMblSxUBeU+nm0JSUhLi4uI4Ib7p06czqUDBAgYGBkhLS4OysrLE5lM01vmi8fiurKxESkoKBgwYgKCgIN72Ro0ahUuXLlExlf8PDWWw+/XrB1dXVxgaGuLmzZt4+/Ytpk2bhj/++IO3vWHDhkmwqIAGbTJzc3O5DrFYQRF+gogp2xi3bt2iqrDSXIVNJSUlajHapKQk/P7773B3d0e3bt2obIjjs08VycjIwO7du7mFR1lZGUuWLMHYsWOpba5btw4JCQkQCAScI1xeXk5V1lIRaBy0AIBWrVp9EkELAGjdujXevn2LZ8+eoXfv3mjdujVqa2tRW1tLbZOFCKtoIbW3t5erwklzOH36NOdAdO7cmakDwYp2yBKEEJSUlMiskN0czMzMsGDBAi5QCDSI/cmz4amvr8eePXsQFxeH169fIz09HZcuXUJRUREVa0dLS0tKWC0jI4NqEa+trYWJiQnOnTvHMUCGDRvG287HkJubK7cz1qdPH+67lpYWwsPD5bLHkvLq4OCA1atXY8iQIdi1axeOHj0KFRUVPH/+nEqkWEVFBbW1tcjNzUXbtm3RqVMnEEJQWVlJ3cfG9482kA40BOjt7OwwYsQIri0tLQ3h4eHYu3cvb3us12h5gxNNobS0FG5ubrh69Sq++OIL3L17F0lJSUhPT8f69et52xNtXjds2CDRLl5d6e8YIuIBiSdPnkgwTcTbacDimTR27u/cuQN1dXVOjLSsrAzDhg2jClycO3cOq1evlipfzIJVwwKsy5eOHj0aly9flmo3NjbG+fPnedtrfDo9adIkXLhwgfp0GgCSk5PxzTffSKzNmZmZSElJoSoZzBrt2rXD69evJQ6bCgsLqVOrGo9vNTU1WFpawtbWlsrejBkzEBsbKxeTVxFoSqSyKcjCTFq7dq1Mf5MmuHfv3j3s3LkTKioqXH+//PLLJkvCfgyKrNrx22+/4fjx4ygpKUFiYiJu3bqFN2/eUM0PRfgJixcvRnR0tES1p4yMDDg7O+PatWu87SmCnScSeD579qzUz2jW/s8+cKGqqorS0lKunA7QMNDl0bgQCASYOXOmRNunohorQnp6Oh48eCDlRChS0VlWKGIjyvK6FBG02L9/P0JDQzFz5kyYmZmhoKAAXl5eePnyJVXVhE8ZlZWV2LJlC3fKfffuXaSkpODZs2dUwT1FBApDQkJw/vx5LFu2jNvk9OzZEzt27KByUhYsWABnZ2csWbIEQqEQp06dws6dO6nUuAUCAQQCQZOVMWixcOFCODg4wMDAAJGRkdi2bRuUlZWxYsUKzJ8/n8rm/PnzMWfOHJibm6NFC/lfNSxPPbOysri8/8TERISHh0NNTQ0//fQTVeBiyJAh8Pb2RklJCeckvXjxQi7dEaCB3ZWYmMidhlpaWlKljz18+FDqVFtPT0+qGo+sUMQa/dtvvyEuLg5//fWX3A4i0FCVpWPHjrh8+TImTpwIoCGAHRwcTGWPhQaCOObOndskI2z+/PlULCwWz0Tcad2+fTsMDAzg5OTElePdtWsXqqurefcNAPz8/ODo6Ig5c+ZQ+1eK3ESxLl/amLXxd+1/Bx8fH4wbN447nQYaxrOvry91HwMCAqROUdXV1eHi4vJJBC4mTpyItWvXcsHCkpISbN68mTqAzXpTtnDhQsyaNQv79++nZvIqAkuXLuW+FxQU4MiRI7CysuL0uhISEjBnzpx/rH8iqKqqoqqqSkK7qrS0lLfeg6Kqdhw+fBj79u3D3LlzERoaCqAhsBIQEEA1PxThJ5ibm8PJyQn79u1DixYt8Pz5czg4OGDNmjXUNlmD9Vz47AMXFhYWWLJkCZYvX85N6uDgYIwfP57aJuvTWtbYuXMnQkND0a9fPwkHggXFnAUUxVhhJcL64cMHHDx4sElKKe0EPXz4MMLCwjBkyBCuzdzcHK6urv91gdXzKj8AACAASURBVAs/Pz8UFhYiIiKCExYbNGgQgoKCqJ6xIgKFJ06cQGRkJDQ1NbFx40YAQLdu3T5Kaf8Ypk6divr6ehw4cAB1dXUIDAzE/PnzMXnyZCp7tra28PPzw9q1a5kIVj5+/JhjbURHR2Pv3r1o27Ytli1bRh240NHRwdatW+Hj44Np06bB2tq6SUrjP4H6+nq0aNECxcXFqKio4E6+y8rKqOx5eXlh+/btUFdX58bwgwcPqJ8vAFy9ehWOjo7o168funXrhoyMDOzatQu//vorlaBh43KvhBDq4BfrNZq1gwgA165dQ0pKClq3bs292zp06IDXr19T2WsMeWn6Td37mpoa6vcw62cSFxeHCxcuSImRGhkZYeXKlbztlZSUyCUk2Rg1NTX4/fffMXDgQG5tzsjIoPbdWJUvFaUjCIVCqdSEnJwcarFZVqfT4igpKZFiYnbu3PmTEAAGGg6cPD09YW5uDgAYO3YszMzMuDKL/zTc3NzQokULGBsbo3Xr1v90dzhMmzaN+25ra4vdu3dL+JYWFhbYsWOHTLYUmSY1ZswYbN68mdOMq6+vR1BQEExMTHjZEV1vjx49qNIjmkNERAT27NmDb775BmFhYQCA3r17Izs7m8qeIvyEFStWwMXFBZ6ennBxccGiRYuwePFiXuKw4qLCHwPt/oZ12eDPPnCxfPlybN26Fc7OzqiurkarVq0wbdo0qlM3EcRPaz09PQE0TCja01rWOHbsGA4dOiShJP0pQREb0aZEWLdu3Uolwrpu3To8fPgQZmZmTCilQEPO/eDBgyXaBg0aJMWI+W/AH3/8gRMnTkBdXZ1LR9DU1ERxcTGVPUUECisqKiRYWEBDfrGoygMNrKysYGVlRf374jh48CCKi4sRExODjh07Srx0aITpamtr0bJlS5SVleHly5fci6akpIS6j8uWLYOLiwv++OMPxMbGYuLEidDX18fs2bMxbtw43veyOfprq1at0LVrV/zwww8ya1T06NED8fHxyMvL41LI5GHaaWpqIiAgQKJt0qRJcqV6+fr6Yv369ZgxYwbXFhcXB19fX95aSf369cOJEyck1tUTJ05IpKPwAes1mrWDCDTQchunO5WXl0tQavkgMDAQpqamGDJkCNLS0uDo6AglJSXs2rWLlwK7yEmsqamRCgoWFhbi22+/peof62eirKyMFy9eSDAQXrx4QR1Y0dXVbTY9RlaIb6LWrVuHjRs3Ss2PxjnusmL27Nk4cuRIszneskKUjlBXVyeRmiDSwhJPLeIDVqfT4tDQ0EBeXp5EwCY3N5dafJA1WrZsCV9fX6xevRr5+fnQ0NCgDvwADZXfvL29cf/+fXz48EHiZzSU9Vu3buHChQvMRAcVgfv37zfpW96/f5/KHiEE9+/f57TevvvuO+o1wc3NDUuWLIG+vj5qamqgq6sLbW1t7N+/n8qeKGhRXV2N0tJSieAwzbgpKyvj9gcsDnYV4ScAgL+/P+bNm4cpU6Zg3rx5vA+bxNPo3759i5iYGJiYmHAB4dTUVKl3C19kZGQgJiaGGzczZsygftd99oGLVq1aYePGjdiwYQPKysrQvn17uQdoU6e13bt3pz6tZY3a2lrmOfHyIiwsjIuif0wgjDblY8uWLZgyZYqUCOuWLVt4545fvnwZSUlJTEuGmZubIyEhQWJje/LkSe6k4b8JQqEQbdq0kWirqqqirtihiEBh3759kZycDAsLC64tNTUVAwcOpLIHNGyaUlNTUVxcDDs7O/z1118ghFCNI3EqKAt06dIFN27cwJ9//smlFIgELOWBsrIyzMzMYGZmxlUvcnV1RYcOHTB37lwsXLhQoozcx2BlZYVjx45h2rRpXPAxPj4elpaWqK6uhre3N0pLS2XKV3Z3d8eqVavQsmVL7N69GwBw/vx5Xi/S9PR06OrqAgBu3rzZ7P+jFR7Mz8+XCnRNnToVPj4+vG25urpiwYIFuHDhAlfW7eLFi7zWPkWu0awdRKDhvu/atYvLrwWAAwcOUGsdnThxgmMM7N69G8uWLYOqqioCAwN5BS5Ef//27dsSJ1EiWjMfJ1aRz+SHH37A4sWLYWdnx8238PBwagFbXV1dODk5wdraWkrXiKZ0ZHJyMry9vaXsbNu2TeY5oojypaJ0hPXr10v1Tx6wOp0Wx/jx47Fq1Sp4eXmhV69eyM7OhpeXF1de/FNB+/bt5U67AxqCXRoaGti+fbtc6eAiKEKbhzW0tLSa9C1p+v7ixQs4Ojri+fPnaN++PcrKytC7d2/8+uuvVGzKtm3b4vDhw8jIyOBKLuvq6lLra7148QLu7u64d++eFKONJjD19ddf48aNGxLr9M2bN9G7d2+q/gEN6358fDxKSkoQGhqKjIwMVFZW8mKKNLXWDxgwAEVFRVBSUuJ+Luu6L/7/XFxcEBwcDCMjI67twoULiI2Nlbl/jZGamgoXFxeYmJigb9++yMvLw9y5cxEUFCRTlcHG+OwDFzk5OVBTU0PHjh258lIlJSX48OEDevbsSWVTEae1LDF58mSpTdk/jZs3b3IOWHPqv/I4tCxFWNu2bYsvv/ySui8iiOfr1tTUwNPTE1FRUVyU8+HDh3KlLLHC2bNnoa2tDW1tbeTn58PDwwMqKirw9vamelkNHjwYUVFR+PHHH7m2hIQEatV/RQQK3dzcsGDBApw7dw7V1dXw9PTEmTNnqIQMAel69HZ2dnLVoxengrLAkiVLsHDhQggEAu4ar1y5IiEmSovc3FxER0cjISEBbdq0wapVq9C9e3fs3bsXt2/flvme3rhxA7/++qtERQ0LCwv4+/vj0KFDGDt2LLy8vGQKXBgaGkqV07O0tOSVO21nZ8ed7n5MiZtWeHDw4MF4+PChxPVmZGRQnVLo6uoiNjYWx44dw9OnT6GlpYXY2FhejAtFrtGKcBBXrVoFW1tb/Pbbb6ioqMCECRNQU1ODY8eOUdl7//492rVrh+rqajx69Ajh4eEQCATw9/fnZcfZ2RlCoRDdunXDpEmT5KoIochnsnLlSrRr1w779u3jNFamTZsGe3t7KnvR0dEAIHX/lZSUqAIXampqTc4PPhvSxkEseQW8Rairq0NCQgLWr18v1/MVB+vTaQBwcnKCh4cHpkyZwo2T77///pPQOgMaSlEGBQU1mZZLwyzMzMzEwYMHmT2ThQsXYtWqVViyZImUYKg8zBCWEPVP3Ld89OiRzBWExOHp6YkhQ4bg2LFjUFNTQ0VFBbZt24b169fjwIED1H0cNGgQpzklD3x8fNChQwfExsbCxsYGERERcqX+Ozk5YenSpfjxxx9RW1uLsLAwHDp0iFpXJikpCZ6enpg8eTKnY1RfX49ffvmFV3C0ubW+V69e3M9o1/0rV65IVdgZM2aMxAEAX4SEhCAwMFAi7TMlJQUhISFUgYvPvhzqjBkzsHnzZvTr149ry8zMxLp166gjTDY2NrCxsYGFhQVXwuns2bOIioqSW1mfBdzc3JCcnAw9PT2pk4VPpewXa5iamuLIkSMSAaWioiLMnTsXqampvGwdO3YMeXl5cHNzk6vygiKFxlhiwoQJ2L9/PzQ1NTnGSqtWrVBaWsrlo/NBVlYW5s2bB21tbdy9excGBgZ4+PAhjh07RiWMZmBggGvXrkFJSen/sXfmYTXm7x9/nzYhJktEdmObQbQolGgiW6RNtsiWCjFtg5kU5WuNqNFYi4RUlhRDppq0aFEyZacVWVq0r8/vj67z/M7pFOd8znOmY/K6rrmu5qHbp845z/P53Pf7ft/0562urg5TpkxBQkKCwPHYvHz5EoGBgcjJyUHPnj2xePFiHsklv4hqHj1TkkigSfUCgFZACKMIAYDw8HBcvHgRaWlpmDZtGhYtWsQ11aKiogKTJ09Geno6X/FUVFSQkpLC9ZlraGiAuro67t+/j8bGRqiqqhJLxcUNb29vnD9/HsbGxnTFOzQ0FIsWLeKqlpEc+sSNmJgYODk5YcmSJTh9+jSsra3pDaKWlhbfcerq6rhUQrW1tYiJiUF2djYUFBQwffp04vY+HR0dBAUF4cmTJzh+/DjOnj2LmpoaTJo0iWg0Y0uj+77BPydOnMDx48dhZmZGH8iCgoKwatUqgZMr9fX18PT0hJ2dHbHyrzkzZsxAcHCwUG0EOTk5PAW0rKws+v0sTHWak6KiIhQUFEBJSYku4IkDq1atQkVFBQwMDHgSUiTJ+3nz5sHPz4+xn5Gz7YlTuSMuk3LY5OXlITw8nE5Azpkzh6jopKamhrt373KpJKuqqqCtrU2P+fwSotz3ampq4tatW+jatSs9evTDhw9YuXIlrl27JnA8oMkryd/fn94HWlhYEPsuGRgYwM3NDSoqKvQ+sLa2Fjo6OkLtVZlEX18f27Zt4yrqxsbGYufOnS1OBeEHNTU1JCUlcd2rGhsbMWHCBL7fN5y0e8VFTk4OV9ICaJKJ5+TkEMdkulrLNNLS0mIzp/vfQlgT1ub99YWFhTh//jzPA1CQKkDzGzNFUXj48CFev36Nvn37YsyYMWJhmPr+/Xv06dMHFEUhPj4et2/fRocOHbikZIIwdOhQRERE4OrVq/j+++/Rs2dPuLu7E01LAJhr61ixYgVdNfDz88OKFSvw66+/Eq2pOU+fPoW/vz+A/9/gyMnJETvMMy2JZLeFyMrKgqIoXLlyBRISEi2OTuaXvXv3wtTUFPv3729x5G3nzp3h6OjIdzwlJSVcu3aN66B+/fp1OlHz6dMnvttOvgZCQ0PRoUMHXL9+nb4mIyODkJAQ+v8/V60WdSsLk+jo6MDLywv+/v7o06cP7t69C1dXV4GSFkBTEpM9qWPDhg04cuQIY+12RkZGMDMzQ21tLf2+ffjwIQYNGkQUb9iwYcjOzib+/n+L0tJSnvuUOFSTV69ejd69e+Py5cu4c+cOFBUVsXXrVqJWFikpKQQHB8PJyYmx9bEnUjk6OhKNvQaaDufs97OxsTFCQkLwww8/CNWy2BLdu3cXq4QFmwcPHiA6OpqntZSU1atXw8nJCRs2bOBJyJO8p0lUH21B//79sW7dOqHj9OrVC2VlZVzP2bKyMqFH2jMFRVH0e6Vjx44oLy9Hjx49kJeXx3eMLVu20Hvz27dvY/r06YxNhXzz5g3tLcjeB0pLS6OhoYE4ZmlpKaSlpbkSe5WVlaivrydKmlpbW8PW1hbTp0+nE8K3b9/Gjh07iNfYq1cvpKenc/kqpqenExfF2n3iomPHjvj06RPXC/zp0yehsu7KysoIDg5GYGAgJkyYgLq6Opw8eZK4Wss0bV3BbwlRu9q2ZsLK7zhApj0FmlNYWAhra2s8efKE7h0cPnw4jh49ytN29G8jLS2NqqoqPH/+HIqKiujatSsaGhpQW1tLHLNbt27Es9Obw1Si8OHDh/TXhw8fZmx9APPz6JmWRFpZWcHZ2RnKysrw8fHB+fPnISkpiVevXhEbFUdFRX2xGsjZLvQl2JLXCxcu0AoETslrWloal1GfqOFXaksqu/7rr7+Ivo8N060sor5Ha2pqCr1BZN+rOnbsiLi4OKFiNcfOzg7q6uqQlpamkz0yMjICJd84mTt3LtavX4+VK1dCSUmJ67PCbzJJlK9JWloanJyckJ+fT18Tppr8uUor6Z5E0Pauz6GpqYn4+HiB/Eo+B1ta3VKVkt/fX4cOHfDx40f06NFDKKPar5UePXowWrxhJ6bu3r3LiEJCXD0url+/Tk+quHLlSqt/jx+13uvXr+mvLS0tsWHDBqxfv55+Bv/+++8CTb4T5flj8ODBdPvYqFGj8Pvvv0NOTk6gxMqtW7foNTo7OzPqM6ekpIRHjx5xteBmZmYSJzaBpnYWR0dHrqkxT58+xf79+xEQECBwPENDQ9q8/NGjR1BUVMTp06fpIggJK1asgLW1NUxNTdG/f3/k5+cjKCiIuP2k3beK2Nvbo3Pnzti+fTskJSXR0NCAHTt2oLS0lKfPhx/q6uqwZMkSnD17ljHJIdPU1NTg6NGjSEhIwMePH7kqtm2VQeY8BHzO1Xbr1q1C/TsURTFmwsokGzduhKysLFxcXCAnJ4fy8nLs3LkTVVVVRB4ITPLzzz+jsrISJSUlmDx5MjZs2IDnz5/D1tYWf/75p8DxvLy8oK2tzZV9TU1NRVxcHDZu3Ei0RibaOhYtWgQFBQUMHz4cvr6+rVYoSA6inp6eyMrKwvbt22FsbIzw8HC4urpi1KhRRPGYlkRqaGggLi4OUlJS0NfXh5eXFzp37ozly5cLdYBmJxeaV2xJ2xuYkrwyQfNkQFpaGuTl5aGkpITXr1+juLgY48ePp836vnZEeY9etmwZTE1Noa+vL9Rzc/PmzUhPT0f//v25FCfNYXquPAmtTdcQ5BAlytdk/vz5UFdXx8KFC3lk+iQHtuaJi3fv3iE5ORn6+voC+4SwqaqqwqtXr3juLyQqInd3d4SGhtKVRs79Ack9mt3D3hL8jgd0d3dHcHAwevToQbvxt8TXUvkXlMjISERGRsLBwYE4yc/J53yvSJMQkZGRuHjxIv36mJmZtbmp+ty5c2mlXmseAiwWi6/3zciRI7mSPK3FIkn8cHoMshHGYzApKQnS0tIYP348Hj16hE2bNqGiogIeHh58K4QNDQ2hqamJkSNHwsXFpVWlAcke5sqVKzhy5AhsbGzg4eGBnTt3wtvbG7a2tsQjUSdMmIDExESeFtpJkya16oXRFkRERCAkJITeuxkbGxMr/9t94uLNmzdYvnw5Kioq6BYCOTk5+Pn5EUvXtbS0EBUVJbQjv6jYsWMH4uLisGjRIhw6dAibNm1CYGAgDA0NYWNj09bLw8aNG2FsbNyiq+2RI0eIYrYkhZeUlCSSlXJmoDnp0KED8RixyZMn4/bt21wbxIqKCkyfPh3x8fFEMZmirKwMJ06cgLS0NFavXg1ZWVn89ddfyM/PF3jsEtBk9HPjxg0u+Wd5eTlmzZqF2NhYgWIxmSjMy8vD8ePHkZeXh6SkpBbHBbNYLKJDD9t8lV39YLFY0NPTw4EDB4iMwjQ0NJCQkAAJCQn699m5c2eoqKgQ9c2z+y0LCwthbGyMu3fvAhCuD//s2bPYvXs35OTkuKSlLBYL0dHRRDHFlQMHDqBDhw6wtbUFi8UCRVHw8fFBTU0N7O3t+Y7j6upKG8yKokLNFEzfow8fPowrV66gvLwcc+bMgampKZEcvq6uDn/++Sdyc3Px+++/M5p8FHeYfk3Gjx+P1NRURjwUWuPGjRtISUnBb7/9JvD33rlzB87Ozjwjw0kPUZ9TJbVloistLQ25ubn47bff6IkizWHarLkt4TwoA/+viGiOOHhIBAcHY/fu3TA1NcXAgQORk5NDtxwJOz5SXODX5Jwk8SMKj0FhyczMhKenJ/Ly8pCfn9+i4pnfpE9LhIaGws/Pj56iYmFhQbSPZtPS2aGyshK6urpITEwkisl0wYlp2n3iAmgypYuOjqbNiaZNmybUIcjT0xNycnK027e4oaOjAz8/PwwePJg+sDx+/Bj79u0TC/NQVVVVJCcn8xi5qKurE5mgAcDixYtpKTzb9E5SUhJGRkYCS+GbP1g5kZGRgYGBAX755ReB+jK1tbVx/fp1rmklxcXFMDAwoA+R/xXU1NSQnJzM9TtsbGyEmpoa3c8rCKJIFM6cORM3b95kLB6b4uJiRubRm5ubY+vWrRg7dizWrl2L77//HnJycrh69SqRCsbY2BhLly5Fbm4ucnNzceDAARQVFcHAwIBYcq+lpQV3d3dMnTqV6PsBZiWvopTVT5o0CTExMVzvwbq6Oujo6AiUeNy+fTt9OGEycUFRFMLCwlp05ydJgojiHk1RFO7evYuQkBDcuXMH33//PUxMTARqJ+Lk119/JRod+7XC9Gtibm6O/fv3CyVj/hKNjY2YOHEiUWVQX18fZmZmWLRoESOjLUVBQ0MDcnJyeAyUSRQhv//+u1gUlkTN55QqnPCrWmHyGdKcuXPnwtXVlWuUZUpKClxcXBARESFwvPYG+/zBCUVRmDBhwmd9mT5HZWUloqOjaQWMjo4OsSHz12CgvG7dOowePZorGe/j44P09HQcP35c4HhBQUFwc3NDly5duO6rwiRrUlNToaioCCUlJRQXF2Pv3r2QkJCAo6Mj5OXlBY7X7j0ugCYXfSbnVqelpSEtLY3uxebcLIuDRLWsrIye3iApKYn6+nqMHDkSDx48aOOVNdGzZ0/cvXuXy9U2Li6OWM0ANE2yYI9bCgsLw8mTJ2kpvKCJi507dyI0NBQ2NjZ0n5+vry8MDAzQu3dveHl5Yf/+/XTllB+0tLRgb2+PrVu30sqf3bt3Q1tbW6C1iYrr168jNDQU79+/R1hYGFJSUlBSUkLkrqykpITk5GSujUdqaiqxVNPIyAinT59mNFEoiqQFwNw8+p9//pk2dNq8eTOXJJIER0dHODk5QUZGBkePHgUAREdHE43eZENRFNG4YU58fX3pTWdrLVP8jlPkHHX4OVk9CRISEsjPz+eaipOfny9wOxpnRZVJVYWbmxsiIiKgqalJvInjRBT3aBaLBW1tbWhra6OoqAhbt26Fu7s7ceLia0havHz5EklJSTwtmySKEKZfk3nz5mHjxo1YvXo1j4kaU4auGRkZxGPi379/j1WrVjGyDlHw+PFj2NraoqCggFZhse8HJGqB9pC0APhPSPALk8+Q5hQWFvK0o6moqODdu3eCL1REVFZWwt/fv8WkdVufR5j2GMzKysKaNWvAYrHolk0PDw8cP36cSMFHmoT/N7G3t8fSpUtx584dDB48GNnZ2SgoKMC5c+eI4h09ehT79+/HrFmzGFujq6srrfo7cOAACgoKICMjg507d+LAgQMCx/uWuBABGhoajM0DFwV9+/ZFXl4e+vfvj4EDByIqKgry8vJi48khClfbxsZGSElJobCwEBUVFXR/cXFxscCx/Pz84OfnR2/mhgwZghEjRsDS0hLh4eEYNGgQLC0tBYr5yy+/wMHBAbNnz6Y3N9ra2vjll18EXh/TnD17FqdOncLixYvp8affffcd9u/fT5S4sLCwwM8//wwrKysMGjQI2dnZ+OOPP4hNIEWRKGSiQi3KCj/n5m7UqFFEKgtONDU1ecayCmt8Z2JiguDgYJiZmRHH4JyoIaxZJedhcOPGjfDy8mpRVk/CvHnzsHbtWqxevZpOZp48eZKoFY2NmZkZgoKCeK4vWrQI58+fFyjWjRs3cPHiRaJxwy0hins00NSGFxoaitDQUJSVlcHc3Jw41ocPH3Do0KEWP8Pi4Alw48YNODo6YujQoXjx4gWGDh2K58+fQ0VFhShxwfRrwv6+5gZqwrRicN4Pq6qq8OjRI1hZWRGtT1VVFY8fP27VK6St8fDwgLa2NjZv3gw9PT3cuXMHe/fuxeTJk4nivXr1Cjt27EBGRgYqKyu5/kwc2ibElc89Q/Ly8iApKUmsfuzXrx+ioqK4fCT+/vtvkaqUBGXbtm34559/oKenx0jSmknU1dWxf/9+Lo9BT09PLgWLILi5uWHRokU8LZuurq4tPku/hISEBFJTU/Hw4UOeljR+79GfU2hzQvoZHjZsGMLDw3H16lUUFBRgzpw5MDQ0JE5Yf/r0idGkBdBkycCenhUVFYXLly+jU6dOXJMABeFb4kIEiHv/7KJFi/DkyRP0798flpaWsLOzA0VRxAdHphGFqy07Xm5uLp1UKioqIpKYvn37lqulA2iaGvHmzRsATc7GpaWlAsX87rvvcPz4cbx//56WuJGOCmKagIAAHD9+HN9//z2OHTsGoClZQ+pybmxsjLq6OgQEBNDtWRs3biSeCCGKRCETFWpRJy+ZlEQCTT4jUVFRePv2LdasWYPS0lJQFEX8Ply5ciXMzMxw+vRpnhgkyZqKigr4+fnhn3/+4TqIslgsetQsv8TFxfGYL2traxO7XNvb26Nr1644deoUbT61YMECrFmzhigeADx79qzF6y9fvhQ4lrS0NAYMGEC8luYwfY9mG3clJiZCRUUFdnZ2mDlzplDJdGdnZ1RUVLRoLknK9evXERISgg8fPgitPPv999/h7u4OQ0NDqKur4+rVqwgMDCSu1jL9mjx+/Jjo+1qj+f2wc+fOcHJyIlZvqKqqwtbWFgsXLuSZGiAOvdhPnjzB8ePHaV+trl27wtnZGSYmJkQHg61bt6Jnz544cOCA2LbGiDtbtmyBsbEx1NTUcPPmTfp+v2/fPsyZM0fgeLa2trCzs4Oenh49LSEyMhKenp5ML52Yu3fvIiIiQmz2k5w4ODhg+fLlmDJlCo/HIAnPnj1DQEAAnShgsViwsrLCqVOniOJ5e3vD19cXI0aM4Gmb4Jd/Q9XSs2dPxtRnU6dORUpKCnHyqCUkJSVRV1eHnJwcdOnSBb169QJFUaiqqiKK9y1xISKYPlQwCaf0dubMmRg/fjzKy8sxdOjQNlwVNyoqKi2aI5LCpBR+zJgx8PDwwJYtWyArK4vq6mrs2bOHjpWTk0PcDqCgoCB2D5ji4mJ8//33AAS7YX8Oc3NzoaqpnIgiUchEhVqUCUymJZGPHj3CqlWrIC8vjzdv3mDNmjXIyspCcHAw8VQbBwcHSElJYerUqejYsSNRDE4cHR3x6tUr6OjocJl9ksC0rF5SUhLr1q1r1QxSENh92I2NjTw92a9evSLqCTU3N0dgYGCrBoQkMHmP/t///ocFCxbAxcWFyE2+JR48eIDo6GiBvIY+B9PKs4KCAlqRw24TMTU1ha6uLnERgennprBs2bKFVqiNGDGC0WkL7ArqhQsXuK6Tyv6ZRkJCgm6DkZOTQ0lJCeTk5IgTU0+ePIG/vz+RmfM3moiNjYWLiwsA4PTp0zhw4ADk5OSwd+9eosSFnp4ezp49i9DQUDx+/BiKioo4c+YMxo0bx/TSienSpQtPoU1c6NOnD65du8aYx+CgQYNabNlkV/sFwofNqwAAIABJREFU5cKFCzhz5oxQ91SmW59aoqSkBA8fPsTHjx+5rpPcBxUUFGBrawt9fX2ehDDpnlZZWRk7d+7E+/fvaZVrfn4+8TnpW+JCBDB9qBA1vXv3Ru/evdt6GSKFSSn8zp07YWVlBTU1NXTr1g3FxcUYMGAAvZktKiqi54X/Fxg0aBCSkpK4bsDJyckYMmRIG66KG6YThUxXqAFm18i0JHLXrl1Yv349Fi9eTFdAVVRU8OuvvxKtD2gyKYuJieHqXxWGpKQk3Llzh5FNmKhaHZiAnSiqra3lShpJSEigZ8+eRK/JvXv3kJaWhnPnzvFsRtq6zxloatNhenpFjx49GB15zbTyrHPnzqiqqkLnzp3RvXt35OXlQV5enkeS3FY0NDTgxIkTCAkJwcePH5GamorY2Fi8efOG7/avW7du0YkLZ2dnRhMXwraOiZoRI0YgNTUVmpqaUFZWhru7Ozp16kScmOvXrx/Ky8vRvXt3hlfafqiqqkLHjh1RXl6Oly9fQl9fHxISEti8eTNxzHHjxolVoqI5a9euxaFDh+Dg4MDIPZY9krywsBDbt29HdnY2GhoaiAufnB6DNTU1Qt2z58+fD2tra1haWtItm/7+/jA3N+cy++RX5VVXV4fx48cTr6clMjMzcenSJXofaGJiIpSXWGJiItavXw8Wi4WKigp07twZlZWVUFRUJEpcZGZmYvjw4Xj16hXXs02Y18XNzQ0HDhxAt27daK+ehw8fEo+A/TZVBMyPflm4cCG0tbV5DhV///030aHiG8xRWlrK8zqT9Dc2NDQgPT0dhYWFUFRUhLKyMrHJmLgTExMDJycnLFmyBKdPn4a1tTXOnDmD3bt3Q0tLS+B4xcXF2LVrFxISEngyxCR9fi0lChsbG4VKFHp7e+O7775jrELN9BpVVFRw7949nikWGhoaRJNZOMerTpgwgXZ2V1VVJTaomjt3LgIDAxlLXBgYGCAwMBBdunRhJN79+/dx+fJlurXD0NBQqHY0plmzZg2RK3hLeHt7t/pn4tLayH493r9/D19fX2RmZqKqqopYshoZGYnIyEg4ODigZ8+eQq+P83PB/rqhoQGTJk0imoqxceNG6OrqwtDQELt27UJ8fDxkZGTQvXt3nDhxQuj1CouXlxeio6OxZs0auLi4ICUlBbm5ubCzs8Ply5f5imFoaAhNTU2MHDkSLi4urSYGSfZaycnJjJmEAk1eAPPnz+dK0N+7dw9hYWFERq/sVq9hw4ahoKAALi4uKCsrw6+//oqxY8cKHO/atWu4du0aNmzYwKPKFGZClTijpaXV4lS1qVOnEo3Unj59Onx9ffH06VOEhITgxIkTqKyshI6ODtEUC11dXZiamsLIyEisin+6urr0QZOiKLx79w7S0tI8SS9BvX4SEhJgY2MDNTU1pKSkIC0tDSkpKTh27BidzBWEgwcPQldXF8rKykhISIC1tTVYLBZ8fHwwadIkgePx43cjiEfPzp07oaGhQezF0JyoqChs3LgR06ZNw8CBA5Gbm4uoqCgcOnSIyydFEExMTKCnp4d169bRU1oOHjwIBQUFLF26lJF1M0FGRgaCg4NRWFiI3r17w9jYGMrKykSx2n3iQhSjX5g+VHxDeNLS0uDk5IT8/Hz6Gtvl+5ux1ZdJTEyEv78/cnJy0LNnT1hYWBDJo4GmFoL8/HysXr0ajo6O2LdvH44dO4Z58+YR3WhFkShctmwZ0tLS0K9fP0Yq1Eyv0cjICAcOHOCSRL569Qr29vYIDQ0VON706dMRGBgIBQUF+lD2+vVrWFpaEht/hoaG4tatW7CxseE5OJJstO/du4fz589j5cqVjMT72hDWSE6ciYiIgIuLC+bOnYtr167h/v37ePjwIfbt20esCGFvYluqFJHc883MzODg4IAJEybQn5HExER4eXkJbJYKNClqKIpChw4dUFtbi1OnTqG8vBwrV64Ui6q6rq4uzp07hz59+tA/b2NjIzQ1NfkeWZmZmQlPT0/k5eUhPz8fioqKPH+HdK81fvx49O3bFwsXLoShoaHQCdJJkyYhKiqKS6ZeXV0NXV1dgUYaiwrOQxnnofS/vIdpbRxlS2M0+SEgIAD79+8HAHh6ekJXVxcxMTHw9fUl+gyHhIQgJCQEGRkZmDRpEt3q1dZFLH4TiwsWLBAorrGxMaytraGnp0e/BtXV1dDT02sxwfQlpk6dimvXrqFr166wsLCArq4uOnXqhEuXLuHSpUsCx2MaBwcH3L59G2pqajz7QJKpX0ZGRrCxseHaO0dGRsLHx4fv16w5ampqSExMhJSUFJ1Qqq6uxuzZs4lUaVeuXMHs2bMZbUkLCwvDtm3boKenRythIiMj4e7uTmRg3u5bRUQx+oXpPqv2RH19PeLi4jBx4kRGPziurq7Q0dEhNmpzdXWlx5tu2bKl1b/H5AhDcaG0tBSamprQ1NTkut58jBW/JCYmIiQkBL1794akpCT09PQwYsQIODo6EiUumDZkApg3/GR6jUxLImfNmoUtW7Zg+/btAJpGDXp4eAg1VWTr1q0AmrxkmNhoNzQ0ICUlBTdv3mQkHtNKO6bhNJK7ceMG7O3tAZAbyXG2KvXt2xc6OjpiY/J39OhRHDt2DCoqKggPDwfQJLVvzaCUH5hugbG1tcWGDRuwZMkS1NXV4dixY7TyjATO55uMjAwj/ihMUlFRwZNoaGhoEOhQ9uOPP+LkyZMAmg6hTLZ3xMbG4tq1awgODoanpyf09fWxcOFC4n70+vp6np9NSkoKtbW1TCxXaMRhEs6/BVshVl9fz6MWy87OJk7eLl26FNra2pCUlKQnfwwYMIBrDLUgGBsbw9jYGC9fvkRwcDDc3Nzg6uqK+fPnt2m7MDshUVdXB0dHR+zZs4eRqYE5OTn0oZv9DJaVlUVNTQ1RvLKyMnTt2hU1NTXIysrCyZMnIS0tjX379gm9ViaQlpbG7NmzGYuXm5vLo6zQ1dUVanqgjIwMGhoaICUlha5du+L9+/fo0qUL0cREoKlV9X//+x/mz5+PhQsXMuJ96O3tjSNHjvBMcdu1a9e3xAUJohj9wvShoj0hJSWFTZs2tZhlF4bc3FxcvnyZuMevPQuTpk2b1qJSSE9Pj+/KGyfV1dW0rLJDhw6oqalB//798fTpU6L1iSJRyLR8nuk1shNk7EQDm127dtFfC3KgX79+PVxcXOge9ClTpkBPTw9r164lWh/A/EZ7+/btMDY2xrx584Q25/yc0k6YxEVhYSHevHnDSM8zp5Gcn5+fUEZyL168gKWlJRobG+ln0v/+9z+cOnWKNt4VhPv370NBQQH9+/enr+Xm5uLjx49EPcFv3ryhD5zsDbG0tDQaGhoEjsWGaVM0HR0deHl5wd/fH3369MHdu3fh6upK1C7HJjIyEhcvXqT7nc3MzIh9ILZs2YJFixYRtSG0xPDhw3H79m0umXRUVBRx+x1py1lryMnJYfHixVi8eDEePnyIS5cuYc2aNejbty/Mzc1haGgokIfQoEGDEB0dzVUNjYmJYcwsVliUlJTaegn/GuzWq4aGBq42LLbPD+dzTlCav55MjIgeMmQInJycYGVlBWdnZ5w+fVosfM6kpaWRmJjIpf4Whl69eiE3N5fL/+vFixctKqn4QU5ODoWFhXjy5AlGjRoFaWlp1NTUoLGxkSgeE748nDBdiOzVqxfS09O5kqvp6elCGfKPGTMGsbGx0NPTg6amJhwcHCArK0s8JvrOnTv4+++/cenSJcyfPx/jxo3DwoULoa+vT1xMfv/+PbS1tbmuaWtr4/3790Tx2n3iQhSjX5g+VLQ3hg0bhuzsbEYVKiNGjMDr16+J52tzZuT/i6qKz9FS0ob0wQI0VTiePXuGYcOGYciQIQgKChLK+VpcE4Wc//bn1kgC06MKZWRksHv3bvzyyy/Izc1Fz549hW5JYHqj/fHjR2zatIkRw0WmlXZFRUVwcHBAfHw8ZGVlkZ6ejoiICKSmpuK3334jismkkdyuXbswf/58bN68GRISEmhsbISXlxd27dpFpPrZvn07fHx8uK5RFAUXFxeEhYUJHE9JSQmPHj3CqFGj6GuZmZkC369TU1Npn5LPSclJ7wUtKc9ICQ4Oxu7du2FqaoqffvoJOTk52Lp1K0pKSmBqaipwvPr6eixbtgyDBw+Gubk5DAwMhDIodnBwgKWlJe7cuYOamhq4uLjg5s2bxP4b58+fh4qKCkaNGoVHjx7B1tYWkpKSOHToEH788UfidQJNz5QhQ4agZ8+e+PDhA4KCguDl5YWdO3dCX1+frxhWVlawt7fHwoULMXjwYGRnZ+PixYt0a0FbcP36ddrArvmEIU7ERSXGFGfPngXQdJ8hVUP8m6SkpCAkJAQ3b96EoqIirY4TB6ZPn47r168TVbabY2Jigk2bNsHJyQmNjY1IT0/H3r17iZICQFPrhJmZGWpra+Ho6AigybSRdO/v7e2N6OhobNq0iU76Dxw4EJ6ensRrZJIVK1bA2toapqam9PjcoKAg4jHsAODu7k7vx52dnbF//36Ul5d/Vhn+OVgsFnR0dKCjo4MPHz4gJCQEXl5e8PDwwIIFC7BkyRKBn8sTJ05scYrbxIkTydbYHj0uOKVn5eXluHz5MqOjX74hHGfOnEFQUBBWrlwJJSUlLpUE6YYzMDAQwcHBWL16NU92kyRmQ0MDHjx4gLdv32L27Nm0G/J/aVQZ+8YXFhbG0zKQm5uLhoYGnlF0/HDz5k3IyclBS0sLiYmJsLa2Rl1dHdzc3GBsbCxwPKYMmVRUVGhlyciRI1s9IPObcGTaKEqUlJaWQlpamkt9UFlZifr6eqF6x5msKG/cuBGrV69mpKIsjOloS9jb20NKSgqOjo6YNWsWkpOT8fHjRyxevJjYI4RJIzn2VCXO+1NNTQ2mTJlCZCzJ+VnhhPT3euXKFRw5cgQ2Njbw8PDAzp074e3tDVtbW4Gcxzl74lv7/AnymXv9+jVff48kyTd37ly4urpyFU1SUlLg4uKCiIgIgeMBTQrSy5cvIzg4GAUFBZgzZw7Mzc2JEwMvX75EYGAg7W20ePFijBkzhijWTz/9hKCgIPTo0QNWVlYYPHgwOnXqhOTkZPqgKijJycm4cOECIiMjMXr0aJibm9OVwVu3bsHNzQ1xcXF8x4uNjUVAQAA9mtHCwgKTJ08mWhsTzJ07F9evXweAVs37hPFj+4ZwHDt2DKGhoSgsLMTMmTPp1j5xwt7eHn/++SfGjRuHfv36ce1rBC3CNTY2wsfHB/7+/igvL4esrCzMzc3h7OxMXFCIj4+HtLQ0vQ/PyMhAZWUlUYKYCV8eAwMDOvnOaXLaHNLPXEREBEJCQmhTcGNjY0bbUZjkxYsXuHDhAq5du4bevXujX79+uHv3LhwdHQUyrnd3d0dISAimTZtGT3H766+/YGJiwlWw5PfM3S4VF803akyPfvmGcLCVKeweeTbCHPLYbubNM5skMfPy8rBu3Tq8fv0aFEVh9uzZiImJQWRkJPbu3Uu0vq8JFosFNTU1ogx2Y2Mjvv/+e1quyX6g1NXVEffbM6U+4HTFZqI/nmlVBCdMSyJtbW3h6OjI5fL89OlT7N+/HwEBAURrZLqi3Lt3b6xduxb6+vo8yUdBk8xMK+0SExMRGRmJjh070s+OHj168EzNEYTly5fTiTxPT08ATQc1ktaOTp06oaioiEvSW1RURPyZk5eXx7t377iS/e/evSOe+GJoaIjGxkb4+fmhoaEBBw8ehIWFhcDj0jhbDJn4/LW0cWXXetgmu6TPpcLCQp4pNioqKnj37h3xert27Yrly5dj+fLlSEtLw86dO2FiYoJRo0Zh+fLlmDdvnkB7myFDhgg1EpmTkpIS9OjRA/X19UhNTcWhQ4cgLS1NnBiYOXMmPnz4AAMDA1y6dAnDhw/n+vMZM2YIPN5YW1ubR9LclrCTFoD4j38VBR8+fMChQ4eQkZHB40UkDsma27dvw9LSEnPmzIGcnFxbL6dFZGRkhPKq4kRCQgIbNmzAhg0b8PHjR3Tp0kXoYl3z6SHCFCaY8OXhbI/dsGED8VpaY/bs2YwnKjIyMuhkSO/evWFiYkL8e6ypqcGNGzdw4cIFPHr0CPr6+jh69Cjd3pKRkYFVq1YJlLh48uQJRo8ejffv39PtIaNHj+Z6RgvyXGqXiQvS7D6/MH2oaG+I4sDHZEx3d3f89NNPsLOzo7PCGhoaxCZt4go7Gz9o0CBYWVkxEpPFYsHY2JjrgCEtLc1YD6YwcB5ime6PZxqmJZFPnz7lqaSOGTNGKHNEPz8/+Pr6cv1ef/rpJ7i4uBAlLh4/foxhw4bh5cuXePnyJX2dJMmsoKAAW1tbxpR2kpKSPP455eXlQo1uZdJIbsaMGbCxscHmzZvRr18/5Ofnw8vLi28ZfXO0tLSwfft27N27F126dEFZWRl27NjBJQXll/r6enh6esLOzg5GRkZE6xEVojwc9evXD1FRUVyV9L///pu4nZFNeXk5rl27hqCgIBQUFNDSXm9vb8TFxQmUXGdyQ9yxY0eUlpbi2bNnGDJkCDp27Ii6ujrU1dURxVuxYgXmzZv32eTblyYdsKuewOfVNfwqaj5XoeVEHA7dXwPOzs6oqKggNlUXNeIw+eJLMNnafOTIEZiYmKBPnz7o0aMHY3GZgglfHs4kj6BTV/ihqqoKr1694knEkarJw8LCsHXrVujp6WH48OEoKCjA0qVLiSd2aGlpoVu3bjAzM8PRo0fRrVs3rj8fO3aswIadTJ+522XigpNNmzbh0KFDPNft7e1x4MABopji3mfVXjh27BidPW3uTM2GxWLB1tZWoLgPHjyAt7c3JCUl6U3Kd999h9LSUuEWLKZYWVkx1hrDYrEwYMAAfPjwgefA+A3+uXr1Ki2JZE+7YUvwSJCWlkZ1dTXX5pD9GpPCdEWZyYdfZmYmo0o7dXV1+Pj4cCm6/Pz8hJ5Mw5SR3ObNm/G///0P69evR01NDTp06IAFCxYQ+WUATco1a2traGpqolu3biguLsa4cePg7u4ucCwpKSkEBweLhZldc0RpiGhraws7Ozvo6enR/c6RkZG0ukZQ0tPTcfHiRdy8eRNDhgzBkiVLMHfuXHTs2BEAMG/ePPz00098x2N6Q6ynpwdLS0tUVFTQ3j5Pnjwh/h039wdKSkqChISEQCqq2bNn0y1P7KSDMIoazgptQUEBAgMDYWRkRCcLr1y5gkWLFvG9vvbOgwcPEB0dLbZqhq8FpvZv9+7dg6+vLzQ1NWklpTgUndgw7cvDNHfu3IGzszPKy8u5rgujJvf29oa3tzdjEzs8PT2/qDojaRFnknafuPj7779bvE4yk5gN04eK9sjLly+RlJSEjx8/cplDClINTU5OphMXrfVxkyQuOnXqhOrqaq4bdlFREeTl5QWK87XAdGvM8uXLYW9vj/Xr1/N4mAhrCNleYEISycmYMWNw6tQprs/X6dOnifvZAdFVlJmA6QqAk5MTVqxYgevXr6OiogIzZ85EbW2tUA94pmTS9fX1CA4Oxi+//ILt27ejuLgY3bp1EyopJS8vj8DAQDx8+BCvX7+GkpKSUO8VTU1NxMfH88iGxQkvLy9oa2tzOcKnpqYiLi4OGzduFDienp4ezp49i9DQUDx+/BiKioo4c+YM8USaFStWYPbs2fD3929RFdG9e3csXryY73hMb4i3bduGK1euQFpaGvPnzwfQpA6xtrYWOBYArFy5ElZWVtDQ0MC5c+ewZ88eSEhI4Oeff4aFhQVfMdijdwFmVBCcFdoVK1bg6NGjXO13M2bMIE5MtUd69OjxrW1bSJjcvwUEBCA7OxshISHw8PCAm5sb5s2bBxMTEwwbNkxEPwH/KCsrIzg4GIGBgZgwYQLq6upw8uRJoZ5NTLJ3715YW1tj0aJFjCmImJ7YMW7cOFRXV0NWVhYUReHKlSuQkJCg79niQLs05wT+33F8zZo1OHHiBNfh+NWrVzh69CiioqKIYmtoaCAxMREsFos2iKmrq8OUKVOQkJDAyPr/y9y4cQOOjo4YOnQoXrx4gaFDh+L58+dQUVEReZsPP2zfvh01NTVwc3ODtrY2EhMT4erqChkZGcb6gcUJKysrjBgxgm6NSU5ORmlpKRYsWEDUd8tpmsfelAjTK94eWbZsGZYtW4YZM2bQ95hbt27h4sWLOHnypMDxnj17hqVLl6Jv3760o35BQQHOnTtH5KkANBlzbt68ucWKMufIwf8KtbW1iI6ORk5ODhQUFDB9+nShpjqsWrUKFRUVMDAw4NnkCCphZdqMlGnc3d0RGhqK6dOn8xjIiYtJtra2Nm7cuMFV/S0vL8esWbMQGxvbhitroqSkpMXk+adPn4gMdlVUVJCSksKVWG5sbISamlqLxqxfgm14yRSchrPz58/Htm3b0KVLF2zatInYEJdJWvr9NTQ0QF1dnej31x6JjIxEZGQkHBwc0LNnz7ZezlcJ0/s3No2Njfj777/h5+eHpKQkZGVlMbjq/yatmVoLg62tLRYuXMjVphkbG4sLFy7wTP7ih8WLF8PZ2RnKysrw9vbG+fPnISkpCSMjI2zatInJpRPTbhUXnMYiS5cupb9msVhQUFAQajwN0/PP2xu///473N3dYWhoCHV1dVy9ehWBgYFCmZYxiYODA2xsbDBhwgTU1tZCVVUVQ4cOxenTp9t6aSKB6daYb/29wsO0JHLYsGEIDw/H1atX6WkEhoaGQvWxMl1RZppLly4hISGBR9VFYsyal5eH/v37c93zhYVJmbSysjIePnwoVOXJ1dWVVhB+btQaSU/1kydP8OOPP+L169dcXgPCVFsfP37c4mSR1q5/iaqqKp5EVKdOnXjUMIJw//59XL58Ge/fv4evry8yMzNRVVVFZBqrq6vb4qZYT0+Pb0d9TpgeYTdjxgxMmjQJ5ubmmDZtGo8njKDU19dDRkYGxcXFePv2Le1LRFppbG3cqIyMDK0oEmTNSkpKuHLlCpdvy7Vr10TafvRfg520vHr1Ks+ffSty8IeoWptTUlJw48YNpKenY8iQIcRxrl+/jpCQEHz48AFhYWFISUlBSUkJcXGjoKAAWVlZPPdlcRgZrKqqSvz84YSz9b1Pnz6ws7NrcWIHCS9evKCnUIWFheHkyZPo3Lkzli9f/i1x0dawzRo5x00xBeehorq6Wuz6rMSdgoICWorKPlCYmppCV1dXLD44Xbp0wdmzZ5GZmUlXV1VVVYXeiIkrTLfGPH78uMVe66ioKL43dfyOgyQ1PNLS0mqxXWzq1KmIjo4misnkIUUUksiePXti1apVxN/PSV1dHZYsWYKzZ88K7Oz/b+Dl5YXz58/DwMAAd+7cgZmZGcLCwohn3evr62PChAkwNTXF9OnTGRmLzKRMWkVFBba2tjA1NeVpz+J3QydKcaYolHSLFy9u8SBvYWFBdJBXUlJCcnIyl3Fvamoq8UE0IiICLi4umDt3Lr2exsZGHD58mCh51tLr09jYSLQ24PMbYs6NM7+KmIiICAQFBcHFxQWSkpIwMTGBqakp+vTpQ7Q+RUVFJCUl4fnz5/R9vqysjLjn/vDhw3RxRF5eHiUlJQCaWmw+fPiAgQMHwtfXl8d3pjWcnJxgY2ODixcv0r+/rKysVv22WqK1ZEpzxOFQJgqYmO71b1BTU4OioiKuz6C4tL0yuX979+4dLl++TCcaZs2aBT8/P+JixNmzZ3Hq1CksXrwYvr6+AJqSKvv37ydKXAQFBcHNzQ1dunThUimyWCyizwinGSkpnJ9hVVVVWiHR3ONNkPU1b31vaWLHkydPiNbb2NgIKSkpFBYWoqKigk6yFBcXE8UTBe22VQTg3lx36NCB0divXr3CuXPnGJl/3t7Q1tbGzZs30blzZ8yYMQMnT56EvLw8pkyZwjWNoq3Izc3FgAED2noZ/xpMt8a0JpdjtzzwQ/OMNaepGvv/AfKqzPjx41t8r6mrq/OdNOEkIiIC27dvx5w5c3Dt2jXcv38fDx8+xL59+wTenInyvsUkWlpaiIqKEivzLja6uro4fPgwRo8eTb/vUlJSEBAQ0KJZ85fIy8tDcHAwrly5gurqahgYGMDExESoygqTMmlOnxFOWCyWWCmgPnz4gDdv3kBRUZFn5K2gtPQZrq2thba2dqueR58jJCQEBw8ehJWVFQYNGoTs7Gz88ccf2LRpE1F1y8DAAG5ublBRUaHvK7W1tdDR0RGopZStfgkLC+MZe5ibm4uGhgYirxV+xt2xWCyB71/19fWIjIzEpUuXcO/ePWhpacHc3BxTp04VKE5ERAScnJwgLS2NEydOQFVVFTdv3sSFCxfg5+cnUCygyUz35cuX+OWXX9CpUydUVlZiz549GDx4MExMTODq6opPnz5xjc3+Enl5eQgPD6enl8yZMwf9+/fn+/tb+9xyIm6f4fZEfn4+nJyckJ6ezpM4FBdFCJP7tx9//BFjxoyBsbEx5syZI7RPg76+Pnx8fPD999/T98CGhgZMmjSJ6B49bdo0ODk5YdasWUKti83SpUuRlpYmlBnp1/YZNjY2xtKlS5Gbm4vc3FwcOHAARUVFMDAwQFxcXFsvD0A7T1wAzG2uRV0Bbk9s3LgRurq6MDQ0xK5duxAfHw8ZGRl0795dLFQro0ePhqKiIiZNmoTJkydj4sSJRD3EXwtlZWWwsbFBRkYGamtrISsrS7fGkIx7bOlA8enTJ0yfPp3oYRUeHo7w8HDY29ujf//+yMvLw8GDB4nmZbOrYX/88QfPCNjs7Gw8e/asRdnql2DqkMJGnJMCbDw9PSEnJ8c1F11c4HwPTpgwAffu3QOLxYKGhgbRe5BNY2MjYmNjERISgqioKIwYMQLBwcFEsdhJj5ZUF+KyKWaKoqIiODs7014RLBYLWlpa2LNnD7p37y5QrGXLloHFYiE1NZVnqs3r168xcOBAIh9ku2eLAAAgAElEQVQYoMlNPSAggPZrsLCwIJ4UpqamhpSUFAD/n7SlKAoaGhoCKUJaS1yw217NzMzErj2hsbERf/31F3x8fPDs2TN06dIFXbt2hYeHh0AKtOrqagCArKwsgKbEF0VRREkvHR0d3Lp1iysZXFVVhZkzZyImJgYlJSWYOXMmEhMTBY79DXKYVCoyzbp16yAlJQUbGxssW7YMAQEB9JhpUYzSJIHJ/Rvbc44pOItV7K+FSVyIwsuJbUZ65coV1NfXi5UZqShITEyEk5MTZGRkcPToUQwbNgyhoaH4888/8ccff7T18gC041YRNkZGRjh9+rTQm+vm1YnmpoNs/msbTlGwf/9+Onvt4OCAU6dOoby8HCtXrmzjlTWRmJiIxMRExMXFwdPTE/n5+fjhhx8wefJksWhlYRqmWmPY4+Zqamp4WkWKiooErrixOXToEEJDQ+mH8NChQ+Hh4QFjY2OBExfsh2VDQwPXg1NCQgI9e/bErl27iNb45s0behoB+34gLS2NhoYGonhM3bdESVpaGtLS0nDhwgUoKSlx3QfbWgKsoKCAd+/eoVevXujbty/u37/PM6+cBAkJCejo6EBGRgYVFRWIj48njtXWv6PP8erVK+zYsQMZGRmorKzk+jOSZ5yrqytYLBbCw8Pp5OO+ffvg6uqKw4cPCxSLPYL2/v37XG0d7IO8oPcETszNzXnGcJKipKSER48eYdSoUfS1zMxMgafusD1FBg0axJNsZYLCwkK8efOGEW+agoICBAUFITQ0FNLS0li4cCGOHz8OeXl5BAQEwMnJSSDDQHbCgo0wyqTq6mqUlZVxJS7Ky8vp5EjXrl1RV1f32RjXr1/H3LlzAXy+zeO/2trBNEy3UzFNeno6bt26ha5du4LFYmHUqFFwd3fHypUrxSZxwWRrM5NJC6DpnpWUlMR1n05OTib2zJg6dSpSUlIYTWoNGjQI9vb22Lx5M21GOn/+/P+sGSnb9JgTAwMDHjVfW9LuExdMba7ZnhnA5yvA3/gynP3hMjIyWLduXRuuhhc5OTno6elBT08PxcXFuHTpEo4fP45//vnnP5m4YPPjjz+iT58+AldA2WzYsAEURcHV1ZWrL5p9oNDU1CSKW1JSwlOVZrFYdI+yILB77bdv3w43Nzei9bQEU4cUNuKcFGCjoaFBHyLFjTlz5uDevXswMDCAmZkZVqxYASkpKRgbGxPHLCwsREhICEJDQ1FSUoI5c+bg4sWLxPE4N3PCUllZCX9//xZHq5K8X7Zu3YqePXviwIEDjIx1S0xMxJ07d7iSj3v27CHqc2bfWwYOHMjoZis7Oxtdu3ZF9+7dUV1djRMnTkBSUhKrVq0i8jSxtLTE+vXrYWNjg/r6eoSHh8Pb21vg8dxsrKys0NDQgAcPHuDt27eYPXs2ampqwGKxiNZXVFQEBwcHxMfHQ1ZWFunp6YiIiEBqaip+++03geOtWrUK9+7dw+TJk7Fjxw5MnTqV6761YsUKeHl5CRyXKXR1dWFraws7Ozv07dsXBQUFOHLkCC31vn///hd9C3x9fenERWsJN9J+ewBISEhAfHw8j6EwiSHu18DRo0dx7NgxqKio0KNrR4wYgWfPnrXxypqgKIo2T+7YsSPKy8vRo0cP5OXltfHKeCHdv3G29o4cObJV3yWShLWtrS02bNiAJUuWoK6uDseOHcOZM2ewe/duvmNwesYoKCjA1tYW+vr6PB4Swk6nYsKMdNWqVVi9ejWXwXFCQgJOnjwpFmry1hA3ZW+7T1yIYnPNZAW4vfA1mVDdu3cP8fHxiI2NRV5eHtTU1GBnZ4fJkye39dJEQnV1Nfbs2YPLly+jpqYGMjIyWLBgAZydndGxY0e+47ArEAMGDGA0I66hoQEHBwc4OztDSUkJBQUF2Lt3L3EiBABP0iIpKQkSEhLE62b6kML0fYtzkgMnHTp0IJ4sIi5jLFvCzs6O/nrx4sUYNWoUysrKeOah88uqVauQmJgIZWVl2NraYubMmQJ9NlojMzMTly5dwps3b9CnTx+YmJhg9OjRAsfZtm0b/vnnH+jp6Qk1opXNkydP4O/vz4gJKdBUFWwp+ShMC56SkhI97YVNbm4uPn78iPHjxwscz97eHh4eHujevTsOHjyIuLg4SEpK4t27d9i+fbvA8QwNDdHY2Ag/Pz80NDTg4MGDsLCwoA++gpKXl4d169bh9evXoCgKs2fPRkxMDCIjI7F3716B43l4eEBBQQF3796le8Y1NDSIkws//PAD3NzcPpusJTU+ZoLffvsNu3btwrp161BbWwsZGRnMmzcPW7duBdBkVvol9Q+n0bswoyZb4ty5c9i9eze0tbURGxsLbW1txMfHt2h0/V+BaaUi0wwePBj//PMPxo4di1GjRuH333+HnJwcz6G5LRF2/8bp6cJ0UURHRwdeXl7w9/dHnz59cPfuXbi6ukJLS4vvGM1bSoYPH45Xr17h1atX9DVSk2umzUj/+ecfHrsANTU1bN68mSheu4X6BuOoqalRZWVlXNdKS0spVVXVNlqR+DNt2rQv/qerq9vWy6QoiqJGjBhB6evrUzdv3qTq6uraejkiZ+vWrZSRkREVExNDvXjxgoqJiaFMTU2pbdu2EcesrKykMjMzqaSkJK7/SPj48SNlaWlJjRgxgho5ciQ1cuRIytLSkvrw4QPx+iwtLanExESKoigqICCAGjNmDKWsrEz5+/sTxwwJCaEMDAyosWPHUj/99JNQsZiG83fX/L+xY8dS27Zt47mn8UNFRQUVHh5OnThxggoPD6fKy8tFsPq2Z+/evdSLFy8YjfnXX39Ro0ePpjZs2EDt37+f2rhxIzVmzBjqzp07AsdSU1Oj3r17x9jaDAwMqI8fPzIWLywsjLKxsaFevnxJ1dTUUC9fvqTWr19PXb9+nTjm3LlzqZycHK5r2dnZ1Ny5c4niqaurUw0NDRRFUdTUqVOp3Nxc6sOHD5SWlhbxGplk7dq11IEDB6j6+npKTU2NoiiKKikpoaZNm0YUb9KkSVRlZSVFUU0/O5v/4j6mrq6OCggIoKqqqqjGxkbqw4cPVGNjI2PxmfiszJgxg4qNjaUoiqJf31u3blG//fab0LHFlXnz5lFZWVkURf3/e/Dhw4fUggUL2nJZNPfu3aPu379PURRFZWVlUTNmzKAmT55MRUdHt/HK/h8m92+PHj0S6PrXzg8//EAtXLiQCgoKoioqKoSON2HCBKqmpobrWk1NDTVhwgShY7cn2r05pyhYv3496uvreSrAkpKSAo3C+oZ4cu7cOcTHxyMpKQn9+vXD5MmTMXnyZKipqYmdpIoJNDU1ce3aNa4qQmFhIebNm0dkoHTnzh04OzujvLyc6zqLxRLKA6awsBCFhYXo3bs3evfuTRwH+P8+PxkZGcyfPx/btm1Dly5dsGnTJvz5559CxWaKyspKREdH09V4HR0d4mr6pUuXEBoaChsbG/qe5evrCwMDA/Tu3RteXl4YN24cXF1d+Y6ZlZWFNWvWgMViQUlJCa9fv0ZjYyOOHz+OH374gWid7QkjIyPY2NhwtUtERkbCx8cHly9fFiiWrq4ubt68yZhC4tq1a7h27Ro2bNjAY4RIMgawJSNSqpk/FCCYHLm16UWkBm7q6upISkpCfn4+li9fTlfUW5tA9CWYHrmsqamJ2NhYSEtLc5nekf68U6ZMwe3bt9GhQwc6Xnl5OQwMDBAVFcVXDLZx6JcQh1YHpo39amtrsW/fPgQHB6O6uhqysrIwNjamje8EhfN9xjZ2bWxshJaWllBeOuLMlStXcOTIEdjY2MDDwwM7d+6klYqkyqT2BpP7NyYmwrWm7myOOIyTZdqM1MLCAgYGBjA1NaWvXbp0CVevXkVAQABj/85/nXbZKiLKni0A2LFjBxwcHDBr1iw69sSJE7Fv3z6yBbdjioqKiD0VRMWSJUuwZMkSup84JiYGdnZ2qKurE4txrUwjIyOD7777juvad999RzyKc+/evbC2tsaiRYsY6Y9nIyUlBRaLBSkp4W9r9fX1kJGRQXFxMd6+fUv7DbDnZJNSWlrK4zFA8oBuKSng4eFBnBTw8/ODn58ffQgdMmQIRowYAUtLS4SHh2PQoEGwtLQUKKabmxsWLVoEW1tbelytj48PXF1dERQUJPAaxQ1XV1c6kfO5AxrpoSw3N5dnlJquri5++eUXgWOtXbsWhw4dgoODA5EpW3OcnJwAAHfv3uUxoiZ5borCl0VeXp42YGXz7t07oklIQNNe4ejRo3jz5g3dFlhYWEj3uAtK8/vAl65/iU6dOqG6uporeV5UVAR5eXmieOrq6vDx8cHPP/9MX/Pz8yNuUautrcWff/6JH374Af369UNBQQEyMzOhr6/PdwxRJkKUlZXx8OFDxsbWHzx4EMnJyTh48CAGDBiA3NxcHD58GAcPHoSzs7PA8eTl5VFSUgJ5eXn06tULT58+xXfffYfa2lpG1iuOMN1OJQrKy8sRFRWFt2/fYs2aNUJNthEFTO7fWqpz19bWCtSKwTZpbykue58gbBGLKZg2I7Wzs4OlpSViYmIwePBgZGdn4++//8apU6cY/XeYRNg2aVHQLhMXouzZAoDu3bvj1KlTjFaA2xNMVypEQXZ2NuLi4hAXF4d79+5BQkLiP+txsXLlSri7u2Pr1q3o2LEjqqqqsHv3buIpL+/fv8eqVasYW9+nT5/g7OxMVwFZLBamTp2KPXv2EPfIKyoqIikpCc+fP6d7EsvKyogVNWlpaXByckJ+fj59TZgHNNNJgbdv3/Jsbrp27Yo3b94AaOrlLS0tFSjms2fPEBAQQG9SWCwWrKysxPohLQiiFiv26tUL6enpdI830ORiz++GuPkGsbCwEOfPn+dJBJPMj2d65jyTRqRstLS0sH37duzduxddunRBWVkZduzYgSlTphDF27ZtG9zc3CAtLY09e/YAAOLj4wW+77NVl/X19TwKzOzsbOJKo7a2Njw8PGh/nsbGRhw6dAjTpk0jiufk5IQVK1bg+vXrqKiowMyZM1FbW4sLFy7wHYMzgbBt2za4urrCxMSEvhYSEiI2yX4VFRXY2trC1NQUSkpKXAk+Em+tP//8EwEBAfTrOWTIEAwbNgzLli0jSlxoaWnhzp07MDY2xpw5c2BpaQkpKSno6OgIHOtrwsjICEZGRm29jBZ59OgRVq1aBXl5ebx58wZr1qxBVlYWgoODBZ6GJCqY2L+xR0zX1tbCwsKC689ev34tkO8S088OphFlYVtVVRXBwcG4cOECnj59CiUlJQQHB4vVaNWVK1fCysoKGhoaOHfuHPbs2QMJCQn8/PPPPK99W/GtVeQbYseePXuQkJCATZs2cVUqNDQ0iB74TDNt2jS8f/8eysrKmDRpEiZPnoyxY8cyUskUF5ofet6+fQsWi0VXfSiKgqKiItFDaM2aNbC3t6fl4cKybds2vHnzBlu2bMHAgQORk5OD3bt3Q1FRER4eHkQxIyIi4OTkBGlpaZw4cQKqqqq4efMmLly4AD8/P4HjzZ8/H+rq6li4cCGPykRJSUngeCoqKrh37x5XIqWurg4aGhotSjm/xIoVKzBw4EBs2bIFsrKytKHXixcvcObMGeTk5MDS0lIgwzkjIyMcOHAAgwcPpq+9evUK9vb2CA0NFXiNTFJZWcmo2kcUBAUFYf/+/TAzM0P//v2Rn5+PoKAg/Pzzz1i4cOEXv5/fdhJxGdvHNCUlJbC2tkZGRga6deuG4uJijBs3Dj4+PsQqBCZgj05PTU2FqqoqfZ09cnnlypX48ccfBY5bVlYGGxsbZGRkoLa2FrKyshg6dChOnz5NrDKpra1FdHQ0PUZx+vTpxO1oEyZMQGJiItdzsqGhARMnTuRbZi5Kmqub2LBYLKLnnIaGBmJjY7mKLbW1tdDW1iZqsWxOWFgYysvLYWRkRKx+/FpgSqnINMuWLcOsWbOwePFiqKurIzk5GeXl5Zg9ezbPSMm2QldXF4WFhS3u3zj53HucnWD19fXlmvLHOWKaVHkmbnCOU/3cfUkUyXZxYOLEiYiJiRHrNulviQsAGRkZCAkJwdu3b9G7d2+YmJhg7Nixbb2sdouuri5XpQJomv++bNkyxp26SYiKisKECRMYcecXV0R56PH19cWlS5ewcOFCHvdtksrWlClTcPXqVXTr1o2+VlRUhPnz5yM2NlbgeGyqq6sBALKysgAglAR0/PjxSE1NZSy5xXRSIC8vD1ZWVsjNzaUPeQMGDICvry8GDBiAtLQ0FBYWYubMmZ+Nk5ycTH+dlZWF8+fPw9LSkvbN8Pf3h7m5eZtn7lVUVDB//nwsXLiQkQQaW40jKysLiqJw5coVSEpKYt68eULFjYiIoJ9NioqKYjWZqqSkBA8fPsTHjx+5rovD5Cc2FEXh4cOHeP36NZSUlIRqA/hcbzbJIYrpkctsMjMz6USDqqqq2CTUp02bBi8vL669VUZGBjZu3Eg8TYTJ8a9Ms2rVKowdOxYbN26kiwCHDx9GWloaTp8+3car+zpITk7Gli1bUFBQQF8Tp1YCDQ0NJCQkQEJCghFfGVHA5F4uLCyM0RHTAHDjxg2u85c4PePaI2z/nOLiYsycOZNOsrbmb9IWtPvERVhYGLZu3Qo9PT267zIyMhLu7u5Cbzq/QYaoKxXfaFuYrmxNmjQJd+7c4RrtVVlZiZ9++gkJCQnE62QSc3Nz7N+//7OjAAXB39+/1aTAqFGj6L/XfPTW52hoaEB6ejoKCwuhqKgIZWVlSEpKCrQufpIA4rDpTEhIQFBQECIjIzFq1CiYm5tj9uzZdJJKUBYvXgxnZ2coKyvD29sb58+fh6SkJIyMjLBp0yaimLdv38bAgQMxfPhw+tqTJ0+Ql5fHZdj5b8cCgMTERKxfvx4sFgsVFRXo3LkzKisriVVYXwNs2bCwpqGtIQ69xPyah5OMOj5x4gSOHz8OMzMzeq8VFBSEVatWYc2aNQLHaz7+NT09Hbdu3SIe/8qGoii8f/9e6JGWz549g6WlJe1DVFBQAIqicPr0ab6l4ceOHcPatWsBfP61EefR08Iwc+ZM6OnpwcDAgGd054ABA9poVf/P9OnTERgYCAUFBTpx8fr1a1haWopNdZpJ7t+/DwUFBcZGTJ8+fRq+vr4wNTXluidYWVkRtyIzTUFBAbKysngUP+KUoGeSuXPnwsXFBc+fP0d8fDy8vb1RVlYGPT09sTl/tfvEhb6+PrZu3crVJxgTE4Ndu3b9J288XwPfKhXiSU1NDYqKirh6+8VBrrlx40bIycnh119/RadOnVBZWQkPDw+UlpYST/GpqanB0aNHkZCQgI8fP3L9zCQHs8DAQAQHB2P16tU8ig1BkgtsvpYEgbhTVFSEy5cv49KlS/j48SPmz58PMzMzrgM+P2hoaCAuLg5SUlLQ19eHl5cXOnfuzDV9QlD09fVx5swZLn+kwsJCWFhYCPxsYjIWAJiYmEBPTw/r1q2jJdIHDx6EgoICli5dKnA8UZGQkID4+HiezzCJeSNn1Rdo+v35+PjA0NCQqArJRC8x0wax7DYWNmlpaZCXl6cNgIuLizF+/HicPXuWr3jNCQsLw+XLl2kFkaGhIXGByMrKCiNGjICdnR00NTWRnJyM0tJSLFiwgOgzV1VVhV27dtFqqfT0dERGRuLZs2ewtrYmWmN5eTliYmK4Jj8JIqlfs2YNjh8/DoD3tWHDYrFE4tUmDqiqqiIlJUUg88d/E09PT2RlZWH79u0wNjZGeHg4XF1dMWrUKLFJJllYWGDRokWYPn260MblBgYG8PHx4Uoa5eTkYP369QgLCxM4nq6uLg4ePAhlZWX6WkZGBuzs7PieXCRKgoKC4Obmhi5dunC1lpIW2b4GmG6TFgXtPnGhoqKClJQULjllY2Mj1NTUxEYW0954/vw5VqxYIVSl4hvMkZ+fD0dHRzx48IDHkFDYgzETU2PYbt6vXr2ieziHDBmCP/74A3369CGKuWPHDsTFxWHRokU4dOgQNm3ahMDAQBgaGsLGxkbgeK0lGsQluVBZWQl/f39kZGTwVBYE2RTzUyFksViwtbUlX6wIePToEbZt24asrCxISUlBVVUVLi4ufLuKsw/vhYWFMDY2psdcko7KBFqXZpLEZDIW0CQnTUxMhJSUFC0tra6uxuzZs4kTNUy78587dw67d++GtrY2YmP/j71zj4cq///4C4mEVORW23Wr3Ui5RZFI2RQVSjf9pMuGisqlVEpoC6l2lbY7qu2O0GVLaivdSLdt2a2E3BLKDnIZ5/dHjzlrjPqaM4c5cZ6PR48Hx3jPOzNzzue8P+/363UTpqamSE1Nxfjx47F9+3ZKMZvy7t07LFy4EPHx8UL/Lh2Wy43HTeh2ttm+fTtkZGQEBIBramqwevVqoePRDd32rwEBAcjNzcWKFSuwcOFCpKWlkYKLiYmJQsc7evRos0W8Y8eOYe7cuULHq66uFug6aO94eHiQG1lMpLa2Fv7+/oiLiwPw6dpmaWmJ7du3M2JcCQB27tyJc+fOgcvlYvr06XB0dOTrmBCG1rCY5onb8+ByuWQhUtyYm5vDx8cHkyZNEncqbQqdY9KtQYd0FWmMsbExbt26xac0fvv2bRgbG4sxq47NoEGDcOnSJVy/fh1FRUWUdipY6CMoKAg9e/bEmTNn4OTkhKNHj2LXrl1C2dg1hm7XGDU1NcTHx5Ozzurq6tDW1hZ6zKExycnJOHLkCPr374/du3fD2dkZRkZGlC2NMzMzKefSFqxbtw7Pnj2DpaWlSNotDx48IAsXn2srZErhorq6GomJiTh16hRevHgBGxsbBAYGQkNDA3v37sXy5ctx4cKFFsX65ptvEBsbi9zcXNIusqysTCQBUGVlZeTm5grsbvXs2VOssYBPFntcLhedOnWCoqIiSkpKoKCggPLyckrxWkOdPzo6GpGRkTAxMYGBgQH27NmDK1euiKR70xRFRUXk5eVR+l06LJcba2RQtd39HGfPnsWNGzcEXIHMzMwYUbig2/712rVriI+Ph5KSEnkjpa6ujuLiYkrxwsPDmy1c7Nq1S+jCBZfLhaGhIdLT0xlzQ9wWbN68GQsXLsSwYcMEbpqY0NHQuXNnbN26FWvWrEFubi6UlZUZ0YXaGE9PT6xYsQLXrl3DmTNnMGnSJBgaGmLWrFkYP368UOskui2mJ0yYgLi4OD7XmPPnz2PChAmU4tFNRUVFqxQtmCo2y6PpyKyysrKYMmmeDlm4aLwTqK6uDg8PD5ibm5MzVteuXeOz7GJpe+Tl5Rnl1d2R4c0OKyoqQkJCAt999x2CgoLg4uJCSZyTbn974JMi/8iRI2np4AA+iS3yhC+lpKRQX1+PoUOH4vHjxyLHZiK3bt3ChQsXRK6o89qaAVBuJ28L/P39kZSUBA0NDTg6OmLatGl8hVEfHx+hbGW9vb3JwltkZCQA4Pr160LZxDXFysoKPj4+CAgIQP/+/ZGdnY2AgID/KZDa2rEAQFtbGzdv3oSlpSWMjIzg5eUFWVlZykKnW7ZswbJly0h1fuDT7t769espxQM+LahNTEwA/GddO378eGzcuBGbN28WOl7THcCqqiqcO3dO6LEiHnRbLr948QKDBg0SOH779m1KVt2SkpJ48+YNnwDwmzdvGNO2T7f9a319vcDmyMePHyk7djTXzJydnU2poC4lJQV1dXV8/PixQxUuIiMjkZWVBQkJCb6bKaa8B3koKSlBSUkJ9+/fR2FhIZ9bEBOQlJSEpaUlLC0tkZeXBw8PD3h4eKBnz56YM2cOXFxcWqTvRLfFdE1NDfz9/XHy5Eny/uvZs2ewsrLi6yCjuyjbUsaNG8fnMiIqGRkZ8PX15St2M0lsFhB0FOQhIyMDDQ0N2Nrail3/sUMWLpruBGppaaGkpITc6dDS0kJWVpY4UmPBpwXIoUOHBJSGXVxcRNpFZ6EGQRDkgq5Lly7gcDjo2bMn5Z1Guv3t6e7gAD5Vv/Py8tCnTx/07dsXKSkpUFJSEmoR+zUJqykoKKBbt27iTqPN4HA42Lt372f1RaSkpPDbb7+1OB6v7b8xNjY2Iimwu7u7w8/PD1OnTiUXEpMnT6b0fqEzFvCpC6uhoQEA4Ovri7CwMHA4nC+OK3yJv//+G1FRUQD+uymRl5cX2JUSBt7YmJKSEnr16oW///4b3bp1Q21tLaV4TTUG5OTkoKWlRdly2c3NDS4uLuQsMfCpyNBYXFcYHB0dsWnTJr733M8//4yoqChKbdy2trZYsmQJFi1aRI5sHjx4UOyLVh5eXl5wc3ODoaEhamtroaenR9q/UkFbWxsnT57k64aIi4vDiBEjhIrDE3EF0OxrSVUDxtPTExs2bIC3tzdtIs9M5/Tp0zhz5gyGDBki7lSahQ6dmrYiJycHp06dQlxcHOTl5eHj44M+ffrgwIEDePjwIXkO+hKrVq2Cq6srjIyM+Cymg4KCKOXUuXNnvvNV//79+Qql4qDxWk1FRQXu7u6wsrISEOulcu3ctGkTxo4dC0dHR8basdvZ2eHEiROYPn06ed6PjY2FjY0NampqEBgYiLKyMjg7O4stxw6vccHCPMLCwnDp0iUsXLgQvXv3xps3b3Do0CFYWVnBy8tL3Ol1OGbNmgU/Pz8MHz4cS5YswaBBgyAvL4/4+HhKwn50u8Zs27YNd+7cgaenJ18Hx6hRoyh3cBw7dgyqqqqwtLTEpUuXsGrVKhAEAU9PT/z4448tivE1CaudOHECubm58PLyYox9YmtC9/z569evoaioiB49eqC6uhoHDx6ElJQUFi5cKPIOaVlZGfLz86GpqSlyNxGdseikNdT5N2zYgBEjRsDe3h67d+/G8ePHSU0OujQuRKW6uhqZmZkoLi6GhoYG1NTUICEhQanzKTU1FV5eXpg4cSJcXV2xdu1aFBYW4ueff6akDcXlcrF//34BMc3Fi6QbwVIAACAASURBVBeLLPJHJ3TZv758+RLz5s3DwIED8ejRI4waNQrPnj3DiRMnhLqZun//PgiCwJIlS/g60CQlJaGsrIx+/fpRyo/XzdTcbihTdmvpxszMDMnJyYx6vzXG2NgYN27cEEmnprVJSkrCiRMnkJGRAQsLC8yePZtvFL6yshJjxozBo0ePWhSPTotpJvK5tVpjqK7bRo4cifT0dEavsebPnw8vLy8+XZmnT58iNDQU0dHRuHPnDgICAnDp0iWx5cgWLlgYh4mJCaKjozFgwADy2KtXrzB//nxS9I6l7bh//z6kpaUxcuRIZGZmwsPDA5WVlQgODuZz42kpdLvGWFhY8HVwAJ8cAJycnCgLBTaluLgYHA6nxWKNTWG6sJqFhQXevn0LaWlpgRva9qie/TmRscYif8Jgb2+P4OBgDB06FD/99BNu374NKSkp6OrqYuPGjXSkzDiePHnC1xXn4OBAWUSvLdT5ExISwOFwYGdnR7n9n06Ki4vh6uqKrKwscvdy8ODBiIyMhJqaGuWYixYtwqtXrzBu3DiEhISIpFlDN1wul9Qisra2Rk1NDSQkJCgV95pqttBBeXk54uPj8fr1aygrK8Pe3p6ywDPPSYQuvnRe4umjtDdiYmJQWloKDw8Pxo2HACCFicvLy/HDDz+QGy+fu76IAzMzM8yYMQMzZ878rMUv1YI9i3DMmjULYWFhjO6Yas6wgsvlwsDAAA8fPkRDQwP09PQoi47TATPLmCwdGi6XK6B63KdPH3C5XDFl1LFpvCgaOnSoyDsJa9euhbOzM86cOSPgGkOFyspKAfEgFRUVkdrMeRQXF6OwsBAjRozgs5IUBrqE1Vqqsk3FXnX58uVC/87XDJ3z5wCQl5dHah38/vvviI6OhpycHKZNm9YuCxcJCQnw8/ODpaUlBg8ejPz8fMybNw9BQUGURgmWLVsGf39/UpRt7NixsLS0JEethKWurg5z585FTEwMWaQQZWwH+HSeOXLkCJ49eyaS8w6P4OBgDBo0CNHR0ZCXlweHw0FgYCC2bNlCWZD0ypUrePPmDXR1dZGZmYnXr19j2LBhlGLRTV5eHpYuXYqCggIQBAFra2vcuHEDV69eRUhIiNDxrK2toaamhtGjR2PMmDEwNjaGoqKiSDl2796dthZodXV1cLlc5OTkCNiIUzlHt9fixJc4fPgw3r59i6ioKEYW1OnWqWkNUlJSUFhYiMePHwuct6ZNmwYAQhUtRLWYtrGxIa1TP6enADDj9aWDxus2W1tbrFixAosWLRLoqqNyTmgNNDU1cf78efK9AQCJiYnkxmBFRUWL9FBaE7ZwwcI47OzssG/fPj7ngQMHDsDe3l6MWbHQBc81RhR/+8ZoaWkhMjKSr4Nj7969+P777ynnWFZWBi8vL6SmpkJWVhaPHj3ChQsXkJ6ejg0bNggViy5htZa2MFJpG6Yisvo10lrz5zyBrby8PEhISJCFVw6HQz1ZBhMREYGIiAi+jqsbN25gy5YtlAoXPHV+nnCZqOr80tLSKCgooLUl18fHB69evYKZmRktC7f09HRcuXKFnHWWl5fnK94Iy8qVK/Ho0SNERUVh+PDhOHLkCJycnODj44NZs2aJnK+oBAUFYfz48fDw8ICRkRGAT2ODW7dupRTv7t27uHv3Lm7fvo3w8HC8efMG33//PcaMGQNPT88WxeDZWP4vGi/iW0pmZibc3d2Rn59P2snyzj1URzsePnyI2NhYlJSUYO/evfjzzz9RXV1Nm3gg02B6QZ1unZrW4OzZs9i0aRMUFBT4dBUkJCSEfl9/yWK6pTQuRjP99aWD5tZtq1at4vueSeKcPj4+cHNzw4kTJ8iNxefPn5PaHxkZGWI3r2BHRVgYh5OTEzIyMtCjRw9oaGigoKAAZWVlGDlyJF91lgnaAO2Vxq2OjW/2msKEk+2LFy/g7OwMCQkJgQ4OKrPdALB69Wp06tQJ3t7emDRpEh48eIDS0lLMmTOHUsfJhQsXcPnyZUYJq/Hm1gGgoKDgs49jkk2XqLTW/LmTkxOMjY1RWFgIAAgMDERxcTEcHBxotd9kCs21kzY0NEBfX58xLdLh4eGQl5en3LXRFH19fSQnJ9MmYmtqaorExES+eOXl5bCxsaE0Euni4oKwsDC+nen09HSsXLlSQDhWHBgZGeHmzZuQlpbmG8nS09OjJB7amPLycpw+fRr79+8Hh8Np8XXJwsLifz5GQkKC0u6vk5MTBg4ciJUrV8LS0hLJyckICQnBmDFjKFksXrhwAf7+/pgyZQrOnz+Phw8f8s2es4iHjx8/AvjPQvLdu3cgCEJkhy66MDc3h4+PDy22nlZWVtiwYQNpMf3gwQPSYpqKU9OHDx+aPZ9WVFSI3D3FQp28vDwkJSWRa8TJkycLdMGLE7bjgoVxjBo1CqNGjRJ3Gh2affv2kV/TvShat24dpk6dytf6eu/ePSQkJFBSp+Z1cFy/fh1FRUUid3AAn3bzrl69ii5dupBFm549e6K0tJRSPF6F/ffffxf4mbiKP9bW1uRNZnMtm0yz6aID3nvu0qVLtM6fr1u3DgEBAZCWlsa2bdsAfBJLpGJD+TVgbGyMW7du8dng3b59m0/0TRjevXuHnTt34smTJwLtzFRbhjMyMpCRkUHuHIla9FZXV6e1g8PExASrV6+Gn58fKULN282kwsGDBwU+w3p6eoiNjaUjXZGRk5PDx48f+droy8rKoKSkRCnevXv3kJqaips3byIvLw/6+vrw8PAQ6jNHlwZSc2RlZWH//v2QlZUFQRBQVFSEr68vHBwcKN1ERkZGYt++fdDV1UVSUhIAYMiQIfjnn3/oTp1RVFdXIzs7W+C8wJTW+qbdV03HVsVNRUUFLUULgH6LaXNz82YL3ZaWlpS0pljooU+fPli6dKm40/gsbOGChXEwwR6yo9O49ZTu2dqUlBT4+/vzHdPR0cHKlSspx5SXl8eUKVNETY1ESkpK4CaFw+FAQUGBUjy6iz9cLhcHDhzA2bNnUVpaivT0dNy8eROFhYWYOXNmi2LwFr9A+5knbSnq6uq0tl0PHTpUwD51+vTp7XYER11dHR4eHjA3N0fv3r2Rn5+Pa9euwcHBgc9OrqXncl9fX1RWVtJqE0d3AXz9+vXYsGEDXFxcBG5OqHQlrVmzBl5eXrC2tiYLDqamplizZg2l/HgxPnz4QIu+D4/GOj+iYGpqiuDgYAQEBAD41KGzc+dOmJubU4r3f//3f+jXrx9WrlyJ8ePHM855QlJSktTMkZeXx/v37yEvL4+3b99SildYWAhdXV0A/73W0tLS7Vr769KlS1i3bp3A+5kpBfWvQaNh3LhxSEtLo2WciG6L6eYa/nk22+2RxtfGxsjIyEBTUxNjx44VacONLhITE3Hu3DmUlJQgISEBaWlpeP/+PSwtLcWdGgC2cMHCwtIMrSkEWV9fLyCC2KlTJ6Eufp+7ADSFahHMwMAAu3fv5ptFPHLkCOUbIbqLPxEREbh+/To8PT3JIlDfvn0RHh7e4sJF446DLl26NGuP+fLlS3oSZhiN2655OzsNDQ34+eefKReZeO2VxcXF2LhxI3JyclBfX0/ZiYbJZGVlQUtLCyUlJSgpKQHwSWsmMzOTfIwwLgCPHz/G9evXaV200V0A53K5SEtLw6VLl8j/myhdSd26dcP+/ftRUlJCav2I0l6ekZEBHx8fvHnzhjwmSn506vwAgJeXF9zc3GBoaIja2lro6elh4MCBlEWZN2zYgNTUVKxfvx579+7FmDFjMGbMGOjr67dYHHHt2rUtelxLhQcbM2TIEKSnp8PIyAg6OjoICgqCnJwc+vbtK3Qs4JNo3l9//cWnn/Dnn38yZvSwNdi2bRtWrVqFqVOnMtKVq6lGQ3FxMU6dOiV2TZnG6yMVFRW4u7vDyspKwFVE2HOkiYkJkpOTYW9vj8mTJ2PBggXo1KmT0O5yvM9dXV2dwGcwNzeXz1GwPXHv3j1yDF5dXR2FhYUoKyuDtrY28vLysHnzZhw4cABaWlpiyzEmJgaHDh3CnDlzsHfvXgCfrlVhYWFs4YKFpTFfk6ZCR6CpoBBPXKzx9wC116Nfv364fv0630nwxo0bQi3oeLZjX0IU+zQfHx84OzsjMTERlZWV+OGHH1BbW4sTJ05QjknnDn98fDyOHTsGdXV1bNq0CQDInW8quLm5ITo6mk889M2bN3BxccGNGzcoxWQydLdd37lzB25ubqQ93saNG1FSUoJ9+/bxjV21F2JiYmiN17NnT9rtDk1MTJrVihg3bhyuX78udDyeVautrS2tquoqKiq0zMNv2rQJZmZmtHWtBAcHQ0VFBbdu3SJbzUeNGoVdu3ZRiqegoICYmBj8+eefyMnJgYqKCvT09CiP38ydOxdz584lLVZv3LgBDw8P1NXVidWqj8f69evJr318fODv74/c3Fyy40RYFixYgGXLlsHNzQ319fVISkpCREQEn4h5e6OyspLRNp3NddSZmZlhx44dtGnrUKHp+mjw4MHIzs5GdnY2eYzK+TYwMJD82t3dHd988w1pMU0HEhIS0NfXb/Hmy9fG8OHDYWxsDFdXV3JNvXfvXlRWVuLYsWMIDQ3Ftm3baL++CsPRo0exf/9+DBo0iFy7DBgwgO+9I3YIFhYG8ODBA/Lre/fuffYfS9uTmJhIuLq6Ei9evCBqamqIFy9eEO7u7kRSUhKleFevXiV0dHSILVu2EL/99hvx008/ESNGjCCuXr1Kc+aiUVNTQ1y+fJnYt28fERsbS3A4HMqxkpKSCD09PWLjxo3EyJEjCYIgiCdPnhBOTk6U4hkaGhINDQ0EQRCEgYEBQRAEUVtbSxgZGVGK5+vrS6xatYr8vqSkhJg4cSIRGRlJKR7T0dPTI7/m/f0aGhrIr4XFzs6OuHLlCkEQBKGvr08QBEFUV1cTY8aMETHTjsGVK1cIX19foqSkhLaYI0aMaPY47/URlpEjR5KfOSYyYsQIgsvl0hZv9OjRRFVVFUEQBN/novFnR9xkZ2cTR48eJVxdXQldXV1CX1+fcHd3F3darcbZs2cJGxsbYvjw4cT48eOJqKgocafUqmzYsIG4fv26uNMQioaGBvIa356ora0lZsyYQXz8+JG2mHv37qUt1teAsbExUVdXx3estraWMDY2JgiCIDgcDuU1CF00fn7e1/X19YShoaG4UhKA7bhgYQStqanAIho7d+7EuXPnSH2HgQMHIjg4GPb29rC2thY63vjx4/HLL7/g6NGjuH37NjQ1NRERESGykOG7d+9QWFgINTU1kXcw8/PzoampiYkTJ4oUhwfdO/yDBw/GlStX+PJLSUmhbAEbGBiIBQsWYNeuXXBxcYGLiwssLCwYLdAkCnS3Xefk5JAdRLydLFlZWdTU1IiebAeA17IcHx8v8DNhu7p4bdL19fUCI2WvX7+m7JJjYmKCp0+fYvjw4ZR+v7UZMmQICgoKaBsdoEPnpzVHMczNzVFSUgIdHR2MHj0aS5YswfDhw2kVUBUVuoUl7ezsaNvd/hrw8fGBo6MjYmJiBK7pVN4zrc3Hjx9x4sQJ9OzZU9yp0E5rWEz/+OOPtMX6GpCUlER+fj5fdzHPLhn4pHUhbo2Pfv364f79+3z3YQ8ePGDU+A5buGBhJE+ePMHZs2dRVFQEVVVVODg4MHbB2N55//69QFuhhIQE3r9/TzmmqakpZfX8ppSVlcHX15e0nZSQkICJiQm2bdvWrG5DS5g4cSJGjx6NWbNmwdzcXOSLNd3Cal5eXliwYAGSk5NRU1MDf39/XLp0ifSSFxZpaWlERETA0dERSUlJMDAwgK+vL6VYXwN0t1336tULubm5+Oabb8hjL1++JO1mWb4MneK1vDZpLpfL1zLNs7zdsmULpbiqqqpYsmQJrKysBG6imCAobWtrixUrVmDRokUC+VG5UaZb54du/P39YWhoiK5du9ISr6amBpGRkbhz5w5KS0v5RiOpCC3SLSxJ9+jT10BAQADKy8sp25q3Ns2NNXft2hVbt24VU0ati52dHQ4fPizSGMyXBE0bwxRxUzqxsbHB4sWLsXjxYmhoaCA/Px8HDx6Era0tgE/OXFQt2enC3d0dy5cvx9y5c1FXV4d9+/YhOjqaUe9pCYJoRtaVhUWMJCQkwM/PD5aWluTc/tWrVxEUFER+wFnajmXLlqG+vh6+vr7Q1NREfn4+QkJCICUl1WKRzNZkxYoV+PjxI3x9fdGnTx/k5eUhNDQUnTt3xs8//0wpZk5ODk6dOoW4uDhISUnBwcEBM2bMoGyhOXXqVGzduhXfffcdDA0Ncf/+fTx79gz+/v44d+4cpZivXr3C8ePHkZOTA2VlZcyZMwfa2tot/v24uLhmY8bGxsLT05MUUJ02bRql/JjOuXPncOTIEXLefv78+Zg/fz6lWIcOHUJiYiJ8fHywbNkyHDhwACEhIZg0aZKAXgxL27Bx40bKegLN8bnXUUJCgnbXICoMHTq02eNUb5SLi4vh7OyMmpoaFBcXo0+fPqTOT1ORP3FSWlqKgoICaGhoiLTTvXnzZty+fRuzZ8/Gzp074enpiePHj2PatGlwc3MTOp65uTkWLVrUrLBkU3HqljBy5MhmtTsMDAxaLKb9tTFy5EhcvHiRsQXgppadXbt2Rb9+/WgrpjENJycnZGRkoFevXpQtpltqz9weHbnq6+uxf/9+xMXFoaioCGpqapg2bRoWL16MTp06gcPhoKGhAYqKimLN8+7du4iKiiLXlvPnz2eMMCfAFi5YGIiVlRX8/Pz4lIpv3LiBLVu24PLly2LMrGPSWF2ed6EyNjZGaGgoI1oiDQ0NkZyczNfC/OHDB1haWoq8oKuvr8fVq1dx+vRp3Lt3DyYmJpg1axbGjRsnVJy4uDj88ssvcHNzQ3BwMAIDA8kdfjptXIXBwsLifz5GQkKiXe580E1DQwN2796NqKgocDgcyMrKYtasWfD19aVddLK9kJ6eDj09PQBfdjGi2lbPIjq1tbW4ceMGXr9+DRUVFUyYMIExN2UVFRXw9fVFSkoKgE/nqnHjxmHbtm2UFv5mZmY4cuQI+vfvTxYDMjMzERoaioMHDwodj1egFhXe5sCvv/4q0Fr/+vVr/PPPP82OWLUHJk6ciISEBMjIyIg7FRZ82c2NCV1nLB0DtnDBwjh0dXWRlpbG157f0NAAfX190nmEpe0pLi5GcXExVFVVoaqqKu50SMaPH4/4+Hg+K8WKigpMnz6dlpvuhoYGXLt2Dbt378Y///wDBQUFKCoqIjg4WChHEDp3+GfPng0TExOYmJhAW1ubUXPdHY36+nqcPHkSDg4OkJGRQWlpKRQUFPgcWlgEabyDTHe3AIvoHD16FPPmzRM4fuzYsRY7PdjY2CAhIQHAl1vEqZyn161bh8LCQqxduxZ9+/ZFTk4Otm7dCjU1NQQHBwsdr7GzmZGREW7duoVOnTqRTkHC4u/vj/HjxwttFdkUXqdP40If8N/ok4uLC4YNGybSczCVCxcu4M6dO/D09GTEJklzvH//Hk+fPkVpaSnf8fbaqUgnBQUFn/0ZVS0iFuH50uvQGKa8JmzhgoVxuLu7w9HREWPHjiWP3bx5EydOnMDu3bvFmBkLE0lMTMTFixfh5eVFjrKEh4fjhx9+wOTJkynHzc/Px6lTp3Du3DlIS0vD0dER9vb2UFJSwtGjRxEdHY1r167R+D9pOceOHUNqairu3bsHCQkJjBo1CqNHj8aYMWOEspVtjrKyMsraIEymNS2X9fT0kJ6eLlJ+LCyi8urVK9y/f19Ao4HKbmjjz0tjhOkkSEhIgI2NDYAvt4hTaQsfO3Ys4uPj0b17d/JYWVkZpk6dSuodCcOUKVMQGRmJPn36wNHREYsWLYKSkhI8PT1x+/ZtoeNxOBw4OjpCXV2dFmFJukefvgZ4Bc3mztVMKGjevXsXy5Ytg4SEBCorK9G1a1dUVVVBTU2t3XYqcjgcpKSkoKioCIsXL8a7d+9AEAQlQXS6r8NMpDXXHXTRXF686wfPtpVJmwisOCcLI2jcgqaurg4PDw+Ym5uTGhfXrl2Dg4ODGDNkoYuIiAjMnDlTpDnppidagiD4iggEQeDq1auUCxcLFy7EvXv3MGbMGGzevBnjxo3jez5nZ2fs2rWrxfHoFlabO3cu5s6dCy6Xi8ePH+PGjRvYsWMHAgMDKV1camtrERoaijNnzuDjx4+QlZWFvb09fHx82k3nAM+THACioqJoHeHQ0dHB06dPhdIYYWGhk4sXL8Lb2xsDBw7Ey5cvMXDgQLx48QK6urqUChfN7WllZ2cLpc/AK1oAnzouunXrJvCYiooKoXMDPnU6ycrK8h2TlZVFfX09pXizZ89GVlYW+vTpgwULFsDDwwMEQcDT05NSPLqFJVetWoWqqirIycmRx6qqqlBfXy/2mfjWggnaMV8iLCwMixYtwtKlS8nxoh07dojsasZU/vrrLyxcuBBKSkooLCzE4sWL8fz5c5w5c4aSnljT4k5xcTF2797drrpVGq87mPp+/tqKbGzHBQsjaImAHVNE0FhEY86cOXjy5AnMzMwwa9YsSu4iLd3xo2qtu337djg6On7RWvDDhw/NLsSbozWE1V6/fo3bt2/j1q1bSEtLQ58+fWBiYsLnAtBStm3bRrbkfvPNN8jNzcXPP/+MUaNGtWt3EbqIiIjAqVOnMGPGDGhqavKN7rSnRVhrQme3APCfpXFHwcbGBgsXLsS0adPI88rx48fx9u1boW6+v7QrCADz5s3DunXrhM6Pjg6OxqxYsQLy8vJYv3495OTkUFVVheDgYHz48IEW0eji4mJwOBwMHDiQ0u/TLSw5b948eHt7Q0dHhzz26NEjhIWF4ejRo7Q8B4tw6Ovr4+7du3wjRR8/foS1tbXYujFbEycnJ0yaNAlz5swhzzEcDgfW1tb4448/aHmOd+/eYeHChe1Wt4VFdNiOCxZGEBMTI+4UWNqI48eP4+XLlzh16hS8vb0hJyeHmTNnwsHBAcrKyi2KQbUg0VJWr179Px/TkqIFbwFdX18vsJh+/fo15ZlBCwsLcLlcmJiYYMqUKdiyZQtfy7SwXL58GUePHiXzGTBgAL799ls4OTm1y8JFRESEwA3xx48fsWHDBoSGhgod79y5c+jUqZNAO7yEhARbuGgBdHcLAPRbGjOd/Px80nWLV/iZMWMGLCwshCpcREdHgyAILFmyBPv37yeP8zQVqNr1NbdH1tDQQCkWAPj5+WHx4sUwNDSEkpIS3r9/jwEDBuDXX3+lHLMxomo5qaioiHRObsrff/8t0NGlra2Nf/75h7bnYCJ//vknTp8+jcLCQqirq8PBwQFaWlriTgsA0LlzZ3C5XHTq1AmKioooKSmBgoICysvLxZ1aq/D3338jKioKwH/jO/Ly8gKWv6KgqKiIvLw82uIxjfz8fDx//lzgb8auE1oOW7hgYWFpcwYOHIi1a9di9erV+P3337F//35ERETAwsIC8+fPF0r0ksncu3cPAMDlcsmvgf9uArZs2UIpbvfu3fH69WuUlpaitLQUZWVlIi2SKysrBYpGKioqtC5ImMTFixfx6NEjhIaGonv37nj16hWWL1/e4sJZU9rj7lpbsmfPHgQFBZHdAvHx8WS3AFUuXLiAU6dOwd/fnxZLY6bTtWtXVFdXo2vXrujRowfy8vKgpKQEDocjVBxeUfjSpUu0/K3Wrl0LAKirqyO/5pGbm4sBAwZQiqumpob4+Hg8fvwYRUVFUFdXh7a2NiWr0dbA09MTQUFBtAlLSktL4+PHj3yjIjU1Ne3atSglJQUrVqyAubk5Bg8ejNzcXMyZMwc7d+5skStWa6OtrY2bN2/C0tISRkZG8PLygqys7GfFhr92FBUVUVpayjcKU1BQQPm62bTbtKqqCufOncPgwYNFypOpnDp1CgEBAVBQUOD7HLMbHMLBjoqwsLCIBYIg8Mcff+DkyZO4efMmxowZgz59+iAuLg6Ojo7w8vISd4q00RrCah8+fEBqair5r6GhAWPGjEFQUJDQsRYuXIjhw4djxYoV5EL4559/RkZGBg4fPkxr3kyguroa69evx8OHDzF79mzs27cPc+bMgaenp8g78+1V3LQ1aewkxWu5rqurg4WFBSWhxcbQZWnMdFasWAELCwtMmzYNW7ZsQWpqKjp37owePXrgwIEDlGJyuVzk5OSgrKyMr2NCGItaXrGisVAn8GmxrqKigpkzZ4o80sPEzxzdwpJLly6FlpYWXwfS7t278ejRI77OmPaEnZ0d3NzcYGlpSR67evUqdu/e/UWx17aipKQEDQ0NUFVVxYcPHxAWFgYOhwMPDw/KnUlMJjw8HM+fP8fGjRthb2+PpKQkbNq0Cd999x2lzrimBR45OTloaWlh48aNlEe0mIy5uTl8fHwwadIkcafyVcMWLlhYWNqU4uJinD59GmfPnkVdXR0cHBxI9XUAyMvLw9SpU1nr2xbA4XBw584d3Lp1CxcuXEBVVRX+/PNPoeO8ePECzs7OkJCQIJ1ZCILA4cOHaROXYxp1dXVwdHTEX3/9hblz52L9+vWUY1VXVyMkJASxsbGoqalB586dMX36dPj6+qJLly40Zt0+MTU1xaVLl9C1a1dMnDgRBw8ehJKSEsaOHdusNoyw0GVpzGRqa2tBEARkZGRQW1uLQ4cOgcPhwMXFhdJNfWZmJtzd3ZGfn8+nLA9Qu/H+9ddf8eOPPwr9e5/j48eP2LZtG2M/c1/S7aAy6vjPP/9g3rx50NDQQP/+/fH69Wvk5+fj2LFjGDRokCipMhZ9fX3cv3+fr5jc0NAAQ0NDSha1LKJRW1sLf39/xMXFAfhUlLO0tMT27dvbjYh3a8K6j9EDW7hgYWFpU4YNGwZ9fX3MmjULEyZMQKdOghNrq1atQnh4uBiyax3mz5//2Z9REZz95ZdfcPv2bTx7r4FQAwAAIABJREFU9gzq6uowNjbGmDFjYGxsTFlhnsPh4Pr162TbtZmZGeTl5SnFYjrFxcXw8PAAl8vFrFmzEBISAjs7O3h7e1PquFi3bh0yMzPh4eGB3r17482bN4iIiMDgwYMpdcB0NFqjWwBgtqUx03FycsLAgQOxcuVKWFpaIjk5GSEhIRgzZgylHcPXr1+ja9eufG3mJSUlqKqqomTh3BE/c+/evUN8fDwpPDtt2jRaxlCYirW1NYKCgqCrq0see/jwIdatW4eLFy+KMbP/6IiaBeXl5cjLy4OysjJlna6OyOrVqzF79mxGF8vT09OhpqYGTU1NlJWVITQ0FJKSkvD29oaSkpK40wPAFi5YWFjamFevXlGea/4SHz58EFg8CHNR5e0i/C+oLEiaCnO+ffsWly5dgr29PSXxyxUrVmD06NHkeA2LcBgZGeGHH36An58fOnfujLy8PHh4eKBLly44duwYpXjnz5/ns/gtLi6Gra0tn7YJS/PQ3S0A8Fsa80ZDmrbtf87th+VTV8Aff/wBWVlZcnzn33//hYODAy5fvix0PAcHBwQHB2PIkCHksaysLKxbtw5nzpwROh7TP3NfcosSZtSmI3Pq1Cls374dM2bMQJ8+ffDmzRucOnUKq1atgqOjo7jT+6JmwddmMdkSzp07h8mTJ0NGRoaWeJWVlThy5AiePXsmsHZrLw6Cjdd+HA4HsbGxsLKy4jtvAdTds+jGxsYGv/zyC/r164f169cjNzcXnTt3Rrdu3bB9+3ZxpweAFedkYWFpY96/f4+8vDy+G+7c3FyUlpZi5MiRQsfLyMiAr68vnxI1r61ZmJbmlviQUxVRau6iNHnyZJw6dUroWEDLchUGLpeLhISEZhcQP/30E63PxQTWrl2LqVOnkt/36dMHv/32GzZv3kwpHu/C3phu3brRtsBrz9TV1cHHxwfbtm0D8OlvuXTpUpHjfv/99wgICPiipfH169dFfp72iqSkJCl0KS8vj/fv30NeXp6yYOrr16/5ihYAMHjwYOTk5FCKx/TPXHMW76KM2gCfrp1Pnz5FaWkp3/H2urs/c+ZMyMvL4+zZs0hJSYGamho2btwIa2trcacGAIiMjERYWFiH0SzYvXs3tmzZAmtra8yYMUPA5UZYfHx88OrVK5iZmUFWVpamLJlF0yLq4MGDkZ2djezsbPIYkwR2CwsLSX2WlJQUxMbGQk5ODhMnThRvYo1gCxcsLCxtysaNG7F7926+YwRBwN/fHwkJCULH27RpE8aOHQtHR0e+XQ9haeuWcUNDQ7i7u1P+/atXr+LkyZOkTdzMmTMxYcIESrHWr1+PlJQUGBgYtNsFRGMaFy14yMjIIDg4mFI8FxcXBAUFwc/PD126dEF1dTW2bt0KFxcXUVNt90hLS+Pu3buQlpamLWZdXR1iY2P/5y5WSyyNOypDhgxBeno6jIyMoKOjg6CgIMjJyVEa6wA+Ce9VVFTwjbJVVFRQLjQw/TOXmZnJ931xcTHCw8Mpn6Pv3r2LZcuWQUJCApWVlejatSuqqqqgpqbWbgsXwKdxEaYUKppSUVHRYYoWAJCcnIzU1FScPXsWc+fORb9+/eDg4ABbW1tKYwT37t1DcnJyuz4Px8TEiDsFoZCSkkJdXR1ycnKgoKCAXr16gSAIVFdXizs1ErZwwcLC0qbk5+fjm2++4TvWt29fFBQUUIqXm5uL2NhYkd0g2porV66ga9eulH73zJkz2Lp1K2bMmIHx48cjJycHfn5+eP/+PWbMmCF0vKtXryI+Pr5Dzaump6fj6dOnAnaRVFo2o6OjUVxcjNjYWCgpKeH9+/cgCAJqamp8C5f22D5MBxMmTEBiYiJsbW1piSctLQ1paWmwk7DUaSxW6+PjA39/f+Tm5lJ2RzIwMEBYWBg2btwIKSkpcLlchIeHCzXvbWFhwbc7WVRU1OxnztnZmVKOrYmqqirWr18PBwcHPpeMlhIWFoZFixZh6dKlMDAwwIMHD7Bjxw4+zZD2xpUrV9C3b18+e8ysrCzk5eVR+hvSzbhx45CWlsZozQK6GT16NEaPHo2KigokJCTg9OnT2L59Ox4/fix0LHV19a9u3dbe0dHRQWBgIEpKSkjnrTdv3qB79+7iTawRbOGChYWlTVFSUsLbt2/5Zvzevn0LBQUFSvGGDBmCgoKCL7aEU+HOnTtITU1FaWkp3w0QldGJpgvu6upqVFRUYMOGDZRyO3LkCPbu3cu3YBo/fjz8/f0pFS569OjRrkXemhIREYG9e/diyJAhArPJVFi+fDldqXVIqqqq4Ofnh1OnTqF37958rwPVUSVnZ2eEhIRg7dq1tHZzMImWFnupFCQbuwlpamri4MGDQsdojJeXF/7v//4PY8eOJcU05eXlceTIkRbH+No/ZxISEigpKaH0u69fv8aiRYsAgLweubq6wtraGvPmzaMtRyYRFhYmoHWgpKSEFStWMKJwoaKiAnd3d0ZrFrQWFRUVePfuHd6/f0+5S3P9+vXYsGEDXFxcoKyszPezjrSJwiQCAgKwfft2KCkpwdXVFQDw9OlTTJkyRcyZ/QdbuGBhYWlTTExMsHHjRoSEhEBBQQH//vsvNm/ejLFjx7Y4RmPhM1tbW6xYsQKLFi0S2H2iKoJ27NgxbN26Faamprh58yZMTU2RmpqK8ePHU4rXdMHdtWtXfPfdd5SFNYuLi6Gnp8d3TFdXl/L8uYeHB4KCguDp6dkhChgnTpxAdHQ0n1q9KEyfPp2WOB2Vzp07w8bGhtaYUVFRpPWyiooKXzGkvXS+NC2Ifo6WaioUFRVBTU0NwJeLIlRuKtTV1XH+/HmkpKSgoKAAmpqaMDc3F2pU5Gv6nDUVe66qqkJiYiIlHSfg02eEy+WiU6dOUFRURElJCRQUFFBeXk5HuoykpKQEqqqqfMdUVVUpX+fo5s8//2S8ZgGd1NbW4vfff8fp06eRlpYGQ0NDeHt7Ux5/4nK5SEtLw6VLl8i/GRV9Mhb6UFdXR1hYGN8xpo1rsYULFhaWNmXVqlVwdXWFkZERunfvjvLycowYMUIoC7vmhM9WrVrF970oF7/o6GhERkbCxMQEBgYG2LNnD65cuYKbN29Sikf3grt3795ISUmBhYUFeeyPP/6g3HXSv39/hIeHN6vu3x4XEHV1dZRvID5HXl4ekpKS8PbtW/j7+yMnJwf19fUYOHAgrc/THmkNAdivfXe+JTQuwNy9exenT5+Gm5sb2dEQGRkJBweHFseztrbGw4cPATRfFBH1pkJWVrbDaAI0FVDu2rUrtLS04OnpSSmetrY2bt68CUtLSxgZGcHLywuysrIYOnQoHekyEmVlZeTm5vKNlubk5DCmuP616ReIiomJCeTk5DBt2jQEBQWJ7Gi2ceNG2Nvbw9bWtkNoa30N/P777xg4cCAGDhyIvLw8+Pn5QUpKCoGBgYxxsGPtUFlYWNocgiDw9OlTcudNVHVqumlsk8izAmxoaICJiQlSU1PFnN0nTYqVK1fC0tKStIm7evUqwsPDKbXQ2tjYYOjQoZgyZQq6dOnC9zNDQ0O60mYMgYGBGDVqFG1K2Xfu3IGbmxv5XsnIyEBaWhr27duHffv20fIcLCxfYvLkyTh8+LCAPaiLiwuSkpJaFIMn9At80iL6HJqamkLn19DQgP379+Ps2bMoLS1Feno6bt68icLCQsycOVPoeB2NkpISNDQ0QFVVFR8+fEBYWBg4HA48PDxIF4D2xvbt2/HgwQMEBASgf//+yM7ORkBAAHR1deHl5SXu9DocN27cgKmpKW26FLq6ukhPT2+3HSpfIz/88AMOHz4MdXV1rFy5EpKSkpCRkUFZWRn27t0r7vQAsB0XLCwsYkBCQgLDhw/H8OHDxZ1Ks/DE3pSUlNCrVy/8/fff6NatG2pra8WdGgDA0tISMTExOHfuHDIzM6Gmpobo6GiMGDGCUrw3b94gLi6OtD9s73z48AHe3t44efKkwGwyld3/sLAwhIaGwtLSkhxP0tLSwvPnz2nJt73zuZEHGRkZaGhowNbWlrJwZ01NDcrKyvh0atrj/HRRUVGz9qBFRUUtjsErWgDUihNf4pdffsH169fh6elJavv07dsX4eHh7bpwUVxcjMLCQsrnZh6NxyC7deuGwMBAUVNjPO7u7vDz88PUqVPJ88PkyZPbvX4EUzEzMwNBEHjy5AkKCgqgoaEBbW1tyoUHExMTPH36lLHrwI5ISUkJ1NXVQRAEUlNTceXKFcjIyMDMzEzcqZGwhQsWFpY2paqqClFRUXjy5AkqKyv5ftZUiKslRERENHtcRkYGmpqaGDt2LOTl5YWKaWJiguTkZNjb22Py5MlYsGABOnXqxKiT94gRI0ReDPPQ0dFBTk4OBgwYQEs8piMtLU3rzGZOTg7Z6cJbxMnKyqKmpoa252jP2NnZ4cSJE5g+fTo0NTWRn5+P2NhY2NjYoKamBoGBgSgrKxPKLeLNmzfw9vbG48ePBdxF2uP4k7a2NoKDg7F27Vo+e1AtLS3KMS9evIizZ8+iqKgIqqqqsLe3p/y5iY+Px7Fjx6Curo5NmzYB+DTy9qXOjq+ZsrIyeHl5ITU1FbKysnj06BEuXLiA9PR0yqLMT5484Xs9HBwc2vVNn6ysLMLDw7F+/Xrk5+dDU1MTPXr0EHdaHZbi4mK4uroiMzMTPXr0QHl5OQYPHozIyEhSG0cYVFVVsWTJElhZWQnok7HFKfEgLS2N6upqvHjxAmpqalBUVASXy2XMph3AFi5YWFjamHXr1uHZs2ewtLSkbAfamHv37iEjIwM9evSAuro6CgsLUVZWBm1tbeTl5WHz5s04cOCAUAv4xrtZ7u7u+Oabb8DhcGBnZydyvnRB5yLWwMAAS5cuhYODg0AHwrRp0+hIl1HQranQq1cvgVnsly9fUlrMdUTu37+PPXv28L1/J06ciNDQUERHR2Ps2LEICAgQqnARFBSEnj174syZM3BycsLRo0exa9cuWFlZtcL/QPwEBgaSVpm8jrFvvvmGcnvv4cOHsXfvXsyYMQOWlpbIz89HQEAAioqK4OLiInS8yspKgc8Dl8sVqcuLy+Xi8ePHKCoqgrW1NWpqaiAhIYHOnTtTjkkXwcHBUFFRwa1bt0hdj1GjRmHXrl2U4iUkJMDPzw+WlpYYPHgw8vPzMW/ePAQFBdFmI8xUevTowRYsGEBwcDAGDRqE6OhoyMvLg8PhIDAwEFu2bBHQdGkJmZmZ+Pbbb/Hq1Su8evWKPM6OjoiP0aNHY+XKlXj//j25GZOdnc0s22WChYWFpQ3R19cn3r59S1u8kJAQYvfu3URDQwNBEATR0NBA7NmzhwgNDSW4XC6xdetWYt68ebQ9HxM4f/48oaWlRXh6ehJhYWHEypUrCW1tbSI+Pp5SPHNz82b/WVhY0Jx5++TgwYPE9OnTiTt37hB6enpERkYGMXv2bCI6OlrcqX0VjBw5kuByuXzH6uvriZEjRxIEQRBcLpcYMWKEUDFHjRpFfPjwgSAIgtDT0yMIgiBKSkoIGxsbGjJmJlwul0hLSyOSkpKI9PR0or6+nnIsc3Nz4tGjR3zHHj9+TIwbN45SvHnz5hGXL18mCIIgDAwMCIIgiMuXLxMuLi6U4uXm5hLW1tbEiBEjCB0dHTKet7c3pXh0M3r0aKKqqoogiP/+vwTx33tRWCZOnEhcv36d79j169eJiRMnUk+ShUUIRo8eTVRWVvId43A4hLGxsZgyYqGbiooKIjw8nPjll1+I6upqgiAIIjk5mYiKihJzZv/BdlywsLC0KQoKCgKz2KIQGxuLP/74g6zSS0hIYNGiRTAzM4OXlxeWLVsGc3NzoWISBIGEhIRmx1lauls/dOhQWq0KGxMREYGIiAi+0ZUbN25gy5YtlHbfrl27JvTvfM3U1NQgMjISd+7cQWlpKd8oARWrTGdnZ1RWVmLZsmXgcDhwdnbGrFmzMG/ePDrTbrdoamri/PnzfN09iYmJpBZFRUWF0KrzBEGQI2JdunQBh8NBz549kZeXR1/iDENSUhK6urooKSkR6JwSln///VdANHnYsGHgcDiU4nl5eWHBggVITk5GTU0N/P39cenSJRw4cIBSvKCgIIwfPx4eHh4wMjIC8KmjYevWrZTi0Y2UlJSAiCGHw4GCggKleCUlJTA1NeU7ZmpqipKSEso5srAIg6SkJOrq6viO1dbW0ibWySJ+FBQUsHLlSr5jjd3rmABbuGBhYWlTlixZgp07d8LLy4uWC56kpCTy8/PRt29f8lh+fj5ZNJCRkUFDQ4NQMQMCAnDhwgUYGRlRHmehotfRUlp7EZuXlwcpKal2KWIIANu2bcPt27cxe/Zs7Ny5E56enjh+/DjlsRhJSUksX74cy5cvR2lpKRQUFBjRrv614OPjAzc3N5w4cYLUuHj+/DmpX5ORkSGUrSfwyeL32bNnGD58OL777jvs2bMH8vLyIt/QM5Xq6mps2bKFFNl99OgRrl69in/++Qeurq5Cx5swYQLi4uL4xuPOnz+PCRMmUMpPR0cHZ86cwfHjx2FoaIi6ujocPHiQsqPU48ePERERASkpKfJc361bN3z48IFSPLoxMDDA7t27+Wy6jxw5glGjRlGKZ2xsjFu3bmHs2LHksdu3b8PY2FjkXFlYWoKJiQlWr14NPz8/0nJ569atAmsRlq+bxMREnDt3DiUlJUhISEBaWhrf6Ii4YQsXLCwsbcq+ffvw9u1b/PbbbwJzq1R2u21sbLB48WIsXrwYGhoayM/Px8GDB8nOg9u3bwttF3fx4kWcPHkS/fv3FzofHq1pI0r3Inbt2rWwt7eHvr4+Ll68iNWrVwMAQkNDMXnyZFpyZhLJyck4cuQI+vfvj927d8PZ2RlGRkYIDQ0VOXbPnj1pyLBjYWpqigsXLiApKQlFRUUYN24cQkNDSd94c3NzobumVq1aBS6XS37t4eGByspKBAcH054/EwgJCUFBQQGOHj2KhQsXAvjUIbFz505KhQteV8TJkydJEc1nz57BysoKa9euJR/Xkg60uro6zJ07FzExMVi/fr3QuTSHnJwcPn78CGlpafJYWVkZlJSUaIkvKj4+PnB2dkZiYiIqKyvxww8/oLa2FidOnGhxjMbC0+rq6vDw8IC5uTn5ely7dk3ogt7XDJM0TDoia9asgZeXF6ytrclioampKdasWSPmzFjoIiYmBocOHcKcOXNIfaRu3bohLCyMLVywsLB0TJYvX05rvNWrV0NRUREHDhxAUVER1NTUMG3aNCxevBgAoKenh0OHDgkVU1pamk9okQ64XC5ycnIErBl59pn/i9ZcxN68eRP+/v4APu0Kbt++HfLy8ggJCWmXhYt///2XLEpJSUmhvr4eQ4cOxePHj1sc43MWnk2hUozriPTp0wdLly6lLV7jwuHQoUNx+fJl2mIzkWvXriE+Ph5KSkpkJ5u6ujqKi4spxevcuTNsbGzI7/v370+5kCstLY2CggJaW8pNTU0RHByMgIAAAEBDQwN27twpdIGrtVBVVUV8fDyuX7+OnJwcqKioYMKECUJ18N27d4/vey0tLZSUlJCddVpaWsjKyqI1byaxY8cOWFhYQEdHB3fu3IGrqyskJCSwe/dujB49WtzpdTi6deuG/fv3o6SkBIWFhVBXV2eWaCOLyBw9ehT79+/HoEGDsG/fPgDAgAEDkJ2dLebM/oMtXLCwsLQp06dPpzVep06d4Orq+tldRWGtUAFg1qxZOH78OJycnERND8An9Wx3d3dyhIUgCPKmt6UaF625iK2uriZ1AF69egUrKytISkoKzDq2FzQ0NJCXl4c+ffqgb9++SElJgZKSEmRkZFoco3EBLj8/H8ePH4ednR3ZQhsXF4fZs2e3RvrtgsTEREyZMgUAEBcX99nHiepq8+HDBwGdmvY4AlVfXy9wrvv48aNQ7+nG0O28Y2dnh8OHD2PJkiW0xPPy8oKbmxsMDQ1RW1sLPT09DBw4EIcPH6YlPh107twZEydOpPz7MTExNGbz9REfH092D0VGRsLT0xNycnLYsWMHW7gQIyoqKmzBop1SXl6OQYMGAWCuuwtbuGBhYWlz8vLykJSUhLdv38Lf3x85OTmor6/HwIEDxZ0agP8sVo8dOyYwE09FuyI4OBimpqZYuXIlLC0tkZycjJCQEIwZM6bFMVpzEdujRw+8fPkSf//9N3R0dCApKYmqqirGXrhEZfbs2cjKykKfPn2wYMECeHh4gCAIeHp6tjhG4wKcs7MzIiMjoaOjQx6bOHEiwsPDac27PbF3716ycPE5Kz0JCQnKhYuMjAz4+PjgzZs35DFewZCKIC7T0dbWxsmTJzF37lzyWFxcHEaMGEE5JkEQePr0KQoKCqChoQFtbW3K54SMjAxkZGSQOiaN41A5pyooKCAmJgZ//vkn2dGgp6fHGKFAOgSeOzr//vsvFBUVUVNTg+fPn+PgwYOQlpamZaSPhYVFkH79+uH+/ft8HYsPHjzAgAEDxJgVP2zhgoWFpU25c+cO3NzcoK+vj7S0NPj7+6OkpAT79u0jW9P+F7q6unj48CGAL7t3UL1BGTVqFGURtebIysrC/v37ISsrC4IgoKioCF9fXzg4OGDSpEm0PQ9V/u///g/29vYAQN5sP3jwgKy8tzca39z98MMPGDlyJDgcDuXC2ZMnT5p1YHjy5IlIebZnEhMTya9bw9Vm06ZNMDMzg6OjI+Tk5GiPzzS8vb0xb948XLx4EVVVVVi4cCGePXsmlKZCY4qLi+Hq6orMzEz06NED5eXl+Pbbb7F3716oqakJHY/ucyqPYcOGYdiwYbTHFRU6BJ47OvLy8iguLkZWVha+++47SEtLo6amRmixbRYWlpbh7u6O5cuXY+7cuairq8O+ffsQHR3NGLcmAJAgGg9bs7CwsLQy9vb2cHV1haWlJQwMDPDgwQN8/PgRlpaWuHXrVotipKWlQV9fHwBw//79zz6uNQUyhcHIyAg3b96EtLQ0xo0bh7i4OMjLy8PAwAAZGRniTg8AkJOTAykpKfTu3RsAkJ2djbq6OgwePFjMmTEfGxsbLFiwgM+BITY2FocOHUJCQoIYM+u4jBw5Eunp6YzZgW8LysvLER8fj9evX0NZWRn29vZQV1enFGvFihWQlZWFv78/5OXlweFwEBgYiOrq6s92yLQ2jUVBvwQTOhpGjRqFEydOiCTw3NHZtWsXzp07h9raWnh7e8POzg5paWn46aefcPbsWXGnx8LSLrl79y6ioqKQk5MDZWVlzJ8/nzHCnADbccHCwtLG5OTkkCdBXqeErKwsampqWhyDV7QAmFOc+BJDhgxBeno6jIyMoKOjg6CgIMjJyfFZuIqbprmwC+6Ww7PzbOzA0NjOk+XLVFZW4siRI3j27JlAWz1VW+EhQ4agoKCALMS1dzgcDrp37w5nZ2eB41R0ftLT03HlyhWyW0VeXh7+/v6U7VB5uaSkpKCoqAiLFy/Gu3fvQBBEu5yXbw2B546Gh4cHDAwMIC0tTYpYd+7cGd7e3mLOjIWl/WJkZAQjIyNxp/FZ2MIFCwtLm9KrVy/k5ubyLepevnxJqf2YB+9GselNjzDz8a05ftLYAtDHxwf+/v7Izc0lFfFZvm5MTU1x8eJFJCYmNmvnyfJlfHx88OrVK5iZmUFWVpaWmLa2tlixYgUWLVokcGPcUiefrwkDAwNYWVkhNDSUzyJ07Nix5HlNGCQlJVFXV8d3rLa2lnIHy19//YWFCxdCSUkJhYWFWLx4MZ4/f44zZ860uIODCZ0ULYVugeeOSlMRzuHDh4spExaW9klBQUGLHscUUWt2VISFhaVNOXToEBITE+Hj44Nly5bhwIEDCAkJwaRJkygt8k6dOoWAgAAoKCjwzbJLSEgIZUX5tY2fsLC0F/T19ZGcnIxu3brRFnPo0KHNHm+v4pw6OjqkOOyePXvILouRI0dSGkdbu3YtSkpK4OfnRzrlbN26FT179qRUQHBycsKkSZMwZ84cckSQw+HA2toaf/zxh9DxgE8CmE+ePCGtGYcPHy5WQWEnJyfy+QmCQEZGBnr37k2LwHNHYdOmTdi0aROAL48GfU1FLBYWJtN4o44nYM0rDTR2wWPKdZPtuGBhYWlTnJ2dUVlZiWXLloHD4cDZ2RmzZs3CvHnzKMWLjIxEWFiYyCKXrT1+Ul1djezsbIGukPa4+8vCIgzq6uq0a1FkZmbSGo/pSElJ4cCBA/D29sbcuXNx8OBBKCsrU76RX7NmDby8vGBtbU3GMDU1xZo1ayjF+/vvvxEVFQXgvxFBeXl5gfNhS3nz5g1cXV3x6tUrdO/eHeXl5RgwYAD27Nkjtk6npuKjrSFG2t5h91JZWNoWYTb4mADbccHCwiI2SktLoaCggM6dO1OOoaenh/T0dBqz+uSo0RwyMjLQ0NCAsrKyUPEuXbqEdevWCSzSmVTFZmERF/fu3cNvv/0GFxcXgc8WU9pTmQ5v1I0gCAQHB+PatWs4ePAg7O3tKY2K8CgpKSE7GkTRopgwYQKOHz8OFRUVGBoa4v79+ygoKMCCBQtw+fJloeO5uLhAQ0MDa9euRdeuXVFZWYlt27YhNzcXR44coZwnHdTX1yM8PBweHh6QkZERay4sLCwsLSU5ORnjx48XOJ6SkgJzc3MxZCQIW7hgYWH5qlm9ejVmz57N1zEhKrzWucanx8Ytc0ZGRggNDW1xAcPc3ByLFi3C1KlT0aVLF76fSUlJ0ZY3C8vXSGpqKnx8fPDu3TuBllVhCnv79u3DkiVLAOCLwqjLli0TLWEG0nQk5Ndff8Xhw4fB4XDw7NkzMWb2ifDwcDx//hwbN26Evb09kpKSsGnTJnz33XeUXg99fX3cunWLTxOluroapqamSEtLozN1SvCKMywsLCxfC4213hrDpPMZOyrCwsLSplhYWDTbvszrZrC1tYWtre0XYzS+KVFRUYFdoQCVAAAgAElEQVS7uzusrKwEZomp3qCEhYXh8uXLWLlyJTnfvXPnTlhYWOD777/HTz/9hJ9++gnbt29vUbzKykrMnTuXUi4szKa+vh4nT56Eg4MDu7tKEd7NrK2trUjinA8ePCALF/fu3Wv2MeLUQGhNZsyYwff9jz/+CFVVVcbYRi5btozPlWTs2LGwtLQkXy9h6dWrF/7991++98u///4rcA0QF0ZGRkhNTRUQl2RpOdnZ2di8eTOePHmCqqoqvp+xnYosLPTTXC9DRUUFo66bbMcFCwtLmxIREYETJ05g+vTp0NTURH5+PmJjY+Hg4ICamhqcOXMG7u7uArZ+jWmJiKeEhARlETRLS0vExcXx2QhWVFTAzs4OV69eRXFxMezt7XHr1q0WxfP398f48eNhZmZGKR8WZtMa40odCV1dXaSnp9O6OKqurhbobmIRP+/fv0dubi6UlZWFHgNqrH5/+/ZtnD17FsuWLSOvI3v27IGdnR0cHBzoTltogoKCcO7cOUyYMAG9e/fme2+3x46f1mD27NlQVlaGvb09n/A2wIpks7DQCW9DkTcW2JiysjKMGzcOO3bsEFN2/LAdFywsLG3K/fv3sWfPHj5bs4kTJyI0NBTR0dEYO3YsAgICvli4iImJadUcP3z4IHBMQkIC79+/B/Bpt08YUTkfHx84OjoiJiZGYE6cVUf/+tHR0cHTp0+hra0t7lS+SkxMTPD06VParA65XC4MDQ2Rnp4ukn4O00lMTMSUKVMAAHFxcZ99nDC20K2NkpISlJSUKP1u42493p7bokWL+B6TkZHBiMJFVlYWhg0bhoKCAr6CC5N2LplOVlYWoqKi2vVnmIWFCSxfvhwEQWDTpk18hVUJCQmoqKjAyMhIjNnxwxYuWFhY2pRnz55BS0uL79j3339PzmGPGjUKxcXF4kiNxNDQEN7e3lizZg00NDSQn5+P0NBQUiU+KytLqJbkgIAAlJeX49tvv22tlFnEiK6uLtzd3TFjxgxoamryOWQw6aaRqaiqqmLJkiWw+v/27j0qynL9//hnQDxbpqIIqJmmeChTQbSdWYRpFu4UpWwlYWnbDBV3YelWv5WaJZ43LcncSdrW8oTmOSVd2xJRwDxnZYqKiARZgAqK/P5oObv5qe1SmPtheL/+mrln1qxPa004z/Vc93X36HFNYe9m7k67u7urYcOGunjxoktf9MTFxdkLF3PmzLnue2w2m8t8B8vT9PuyLq5XBL6+vsrPz1edOnVMRwFcWp8+fSRJjRs3LtV5cWWBrSIAnCokJEQvvPCCw4/p1atX64MPPtDatWt17tw5PfbYY0pKSjKWMTc3V6+88oqSkpLsd8i6dOmimJgY1a1bV0eOHFFeXt4f/gPfvn17bdiwQV5eXmUZG4YEBQVdd91ms5Wriy1TbrT161a2e61fv16bNm1SdHS0fH19byUeACf5bXdKSkqKPvvsMw0fPvyagianDQGlLzU1VV5eXvLx8VFubq5iYmLk5uam6Ojom+6UK20ULgA41fbt2zVs2DC1adPGvjf50KFDio2N1YMPPqitW7cqLS1Nr7zyiumoysrKUlZWlho0aKAGDRrc9Oc8+uijWrNmDcMbASfx8/OTdP3WfAb7uYZz585p//79ysnJcVh3lQ6TiujqiV6SrjnV6+oax4gDZSMkJET//Oc/deedd2rcuHE6ceKEKleurNtvv/0PD6MvaxQuADjdqVOntHbtWp05c0ZeXl56/PHH1ahRI9Oxysz69euVlJSkqKgo1a1b13QclKHc3Fxamy3g945uc5XBfmPGjPlD73PFOTo7d+5UZGSkbDabCgoKVKNGDZ0/f15eXl50OZVjGRkZf+h9Pj4+ZZwEqHj8/f3tx0n/5S9/UUJCgqpXr65HH31UO3bsMJzuV8y4AOA0ly5d0sMPP6zExEQNHTrUdJzftWzZMiUlJSknJ8fhzs/NtK7//e9/lyQtX778mte4c1T+FRUVKSYmRsuXL9fFixdVtWpVhYaGavTo0S49Y8HKXKU4geubNm2aBg8erKFDhyogIEC7d+/WzJkzr9lSgPLltwWJxMREPfLII9e8Z+vWrRQugDLg7u6uS5cuKT09XbVq1VL9+vVVUlKiCxcumI5mR+ECgNN4eHjIw8PjumdFW8ns2bO1ZMkShYSEKDExUWFhYVqzZo169+59U593s/v0UT7MnDnTfuHUuHFjnThxQnPmzNHMmTP12muvmY5XIe3evfuGrwUEBDgxSdlxxU6KP+r48eP2E0Wu/nvy0ksvqVevXnr22WdNRkMpiY6OVlpa2jXrr7322u92VAG4Oe3atdPEiROVnZ2thx56SNKvHdJ33HGH2WC/QeECgFNFRERo6tSpGjNmjDw8PEzHua7Vq1dr/vz5atu2rVavXq1//OMf6tGjhz7++OM//VmXLl3StGnTtGjRImZcuKhNmzbp448/tg+Mu+uuu3T33Xdr4MCBFC4Mud7Az6v75OlyKv8qV66s4uJiVapUSbfddpuys7NVq1Yt/fTTT6ajoZRc7wbHL7/8wpGyQBl58803NX36dNWuXVsvvfSSJGn//v3206usgMIFAKf66KOPlJWVpWXLlsnT09PhR4hV9ib/9NNPDke2lpSUyN/fXy+//PKf/iwPDw+dPn3a4YhMuJaCggLVq1fPYc3T01MFBQWGEuGbb75xeJ6VlaUZM2aoe/fuhhKVrcLCQs2dO/e629us8ne1NN1zzz3avn27goOD1blzZ7366quqWrWqfSgryq+goCDZbDYVFhZes1UkNzfXficYQOlq2LChpk2b5rDWq1cv9erVy1Cia1G4AOBUw4cPNx3hf/L09NTZs2dVv359eXt7Ky0t7ZZa5fr27asFCxboxRdfLMWUsIq2bdtq7ty5GjFihL0QFxcXp9atWxtOhqsaNGigcePGqV+/fgoODjYdp9S9++67+uqrrzRgwADNmjVLUVFRWrx4scuesDFp0iRduXJF0q9bB6ZNm6b8/Pw/PLAU1jV8+HCVlJTojTfeUGRkpH3dZrPJ09NTnTt3NpgOcG1paWlKSEhQdna24uLidPDgQV24cEH+/v6mo0micAHAyfr06WM6wv/0+OOPKzk5WSEhIQoLC1NERIQqVaqk0NDQm/q8PXv2aM+ePfrkk0/k4+Pj0GXC/Ivyb8yYMYqIiNDy5cvtR/yWlJRowYIFpqPhN2w2m7Kzs03HKBOJiYmKj49X06ZN9d577ykiIkKdO3dWTEyM6WhlIicnx95dcfvtt2vixImSru20Qflz9TdC48aNLXOxBFQE69ev14QJE/TEE0/Y58hcuXJFc+bMscxvVQoXAJzu5MmTWrdunc6ePasJEyYoPT1dly9fVrNmzUxHkySNHDnS/viZZ55Rq1atlJeXp65du97U5wUGBiowMLC04sFimjdvro0bN2rbtm06c+aMGjZsqG7duqlmzZqmo1VYq1atcnh+/vx5rV27Vu3btzeUqGzl5eWpadOmkn6dDH/58mX5+flp7969hpOVjWeeeea6gxvDw8MZ3OgiKFoAzjV37lzNmzdPHTp00Lp16yRJLVu21HfffWc42X9RuADgVElJSRo2bJj9vOgJEyYoOztb8+bN07x580zHkyQlJyc7FBpu9WLnt+2ucE01a9a01ACrim7OnDkOz2vUqKG2bdsqKirKUKKy5e3trZMnT6pRo0Zq0qSJtm7dqtq1a7vsQODrDW4sKipicCMA3KTMzEx16NBB0n+HWXt4eKi4uNhkLAcULgA41bRp0xQTE6Pg4GD7sYRt27bVoUOHDCf7r6FDh8rT01P9+vVTnz595Onpecufef78eW3btk2ZmZny9vZWt27dVL169VJICxPmzZtnn1kSGxt7w/dVrlxZTZo0UXBwsNzd3Z0Vr8L74osvTEdwqgEDBujIkSNq1KiRBg0apJEjR6qkpMTlCjUDBw6UzWZTUVGRwsPDHV47ffq0w1BlAMAf5+Pjo8OHD6tVq1b2tYMHD8rX19dgKkcULgA4VXp6un043tWKbtWqVVVYWGgyloMvv/xS69ev14oVKzRnzhw98MAD6t+/vx5++OGbOh3k6NGjGjRokK5cuWKfgTBlyhR9+OGHat68eRn8F6Cs7d692164SE5OvuH7rly5ovT0dH3++eeaPn26s+Khgunbt6+qVasmSerZs6fat2+v/Px8y2y/Ky1XO+HS0tLUqVMn+/rVwY1Wmn4PAOXJoEGDFBkZqWHDhuny5ctat26dYmNjb+pEvbJiK7levx0AlJFevXopLi5OjRs3VqdOnbRr1y4dPXpUUVFRWrNmjel41/j++++1YsUKffbZZ3Jzc9P27dv/9Ge88MILat26tUaNGiU3NzdduXJFs2fP1v79+/Xhhx+WQWpYSX5+vh566CGlpKSYjgIXVFxcrPvuu0+pqamqXLmy6ThOsWbNGoWEhJiOAQAuZeXKlYqPj1d6ero8PT0VHh5+TXebSXRcAHCqfv36KSoqSqNHj9aVK1f09ddfa+rUqQoLCzMd7bp8fHzUrFkzeXt73/R2loMHD2ru3Ln2bg03NzcNGzZMDz74YGlGhUXVrFlT8+fPNx0DLsrd3V0NGzbUxYsXK0zhgqKFawoKCvpDc0oSExOdkAaoOC5fvqwZM2Zo5MiR6tu3r+k4N0ThAoBTRUREqKCgQJGRkcrPz1dERISefvppPfvss6ajOdizZ4+WL1+uDRs2yNPTU6GhoXrvvfdu6rOqV6+u3NxceXl52ddyc3OZceFCli1bpqSkJOXk5DgMDrx6hNh9991nKhoqgKioKI0fP17R0dGW2o9cmjp06GA/ScTPz++GF7iHDx92ZiyUouHDh9sfZ2RkaPHixerbt698fX116tQprVq1SgMGDDCYEHBNlSpV0vLlyzV69GjTUX4XW0UAGJOTk6NatWpZ7i7hY489pszMTHXv3l39+/d32Et9M9555x3t2rVLo0aNsv8Amz17tvz9/fX666+XUmqYMnv2bC1ZskQhISFaunSpwsLCtGbNGvXu3Vtjx441HQ8VgJ+fnyRd92LeVS7kU1JS7Edk/t6Rp7f69xrWEBERoVGjRqldu3b2tX379mnGjBmKj483FwxwUSNGjNDTTz+t+++/33SUG6JwAQD/n8WLFyskJES1atUqlc8rLCzUlClTlJCQoMLCQlWpUkV9+vTRmDFjXPa4wookKChIc+bMUdu2be1zW1JSUvTxxx9r1qxZpuOhAqhIF/K/bWnm76fr6tChg1JSUhwGYhcXFysgIMDeeQOg9EyaNEkrV65U9+7d5evr61AIj4yMNJjsvyhcAHCqo0eP6q233tKBAwd0/vx5h9dc5c7gjZSUlOinn37SHXfc8Yf28aJ8aN++vfbs2SPp14vE5ORk2Ww2BQYG/u6JIwBuztUCIVxXSEiIBg0a5LDfPiEhQR9++KElB3kD5d3AgQOvu26z2ezbXk1jxgUAp4qOjlbTpk0VExNjP76vorDZbKpTp47pGChlnp6eOnv2rOrXry9vb2+lpaXpjjvuMB0LFUxaWpoSEhKUnZ2tuLg4HTx4UBcuXLBvr3AlnTt31o4dOyzd0oxbM3r0aA0bNkyffvqpfH19lZGRoUOHDik2NtZ0NMAlLVq0yHSE/4nCBQCnOn78uJYtWyZ3d3fTUZzm2LFjeuutt7Rv374K12VSETz++ONKTk5WSEiIwsLCFBERoUqVKik0NNR0NFQQ69ev14QJE/TEE0/YOxGuXLmiOXPmWOZOWWmqX7++IiMjLd3SjFvTtWtXrV+/XuvWrdOZM2f00EMPKSYmRo0aNTIdDYAhbBUB4FSDBg3S+PHjddddd5mO4jQDBgxQvXr1FBoaes1JIq62/xy/3vnOz89X165d2RIEpwgJCdGbb76pDh06KCAgQLt371ZRUZG6deumpKQk0/FKXXloaQYAlC46LgA41dtvv62xY8eqS5cuql+/vsNrTz75pKFUZevIkSP66KOPLHd6CspGhw4dTEdABZOZmWn/3l0tlnl4eKi4uNhkrDJx+fJlDR48WJ07d2Y4p4tLTU3V/v37lZ+f77BOVw1QMVG4AOBU69ev186dO3XkyBFVrVrVvm6z2Vy2cOHr66v8/HzmW7iogoICxcfH68CBAyooKHB4jbu/cAYfHx8dPnxYrVq1sq8dPHhQvr6+BlOVjUqVKikqKso+EBeuKTY2VnFxcWrZsqVDpyJdbEDFReECgFPNmzdP77//vh588EHTUZxm8ODBGj16tIYPHy5PT0+H17y9vQ2lQmkZPXq0fvjhB3Xr1s2hGAc4y6BBgxQZGalhw4bp8uXLWrdunWJjY/Xyyy+bjlYm7r77bh0/flx33nmn6SgoI5988okWLlxIBxsAO2ZcAHCq+++/X19++aXD2eyuzs/Pz/746t2ikpIS2Ww2hnO6AH9/fyUmJur22283HQUV2MqVKxUfH6/09HR5enoqPDxc4eHhpmOViYULF2rp0qV6/vnn5ePj4/DvSUBAgMFkKC2BgYHauXMnHRYA7ChcAHCqmTNnysfHR2FhYaajOE1GRsYNX/Px8XFiEpSFkJAQLV68WLVq1TIdBagQflsM/i2Kwa5j4sSJCgwM1KOPPmo6CgCLoHABwKkGDhyoPXv2qFGjRtdsm2AeAMqj5ORkLVmyRM8//7zq1avn8BpbgeBMP//88zVzVvgOojx69dVXtXnzZvn7+18zyHvKlCmGUgEwiRkXAJwqMDBQgYGBpmM43YYNG7RixQqdOXNGDRo0UGhoqHr16mU6FkpBcXGxUlJStHHjRrYCwYg9e/Zo9OjROnXqlH2N7yDKMw8PD/6NBOCAjgsAKGMLFixQXFyc+vfvL19fX2VkZGjp0qX629/+pueff950PNyi7t27q1evXurdu/c1wznZCgRn+Otf/6qAgAA99dRTDicwSK7zHZw3b55efPFFSb+eOHEjHJUJAK6JjgsATpefn6+tW7fqzJkzGjJkiH788UeVlJRcs3XEVSxatEjz5s1Tu3bt7Gvdu3fXyJEjKVy4gJycHEVFRTFEDsacOHFCCQkJLj30ePfu3fbCRXJy8nXfw/+DAOC6KFwAcKrDhw/rhRdeUO3atZWZmakhQ4bo0KFDWr58uebMmWM6XpnIy8vTPffc47DWpk0b5efnG0qE0vTAAw9o//79uvfee01HQQXVsmVLnT59Wr6+vqajlJkPPvjA/njRokUGk8AZgoKCbliISkxMdHIaAFZA4QKAU7399tuKjIzUM888Yz+2rkOHDho3bpzhZGWne/fuWrVqlfr27Wtf++yzz9S9e3eDqVBaGjRooBdffFE9evS4pmuItnU4Q+/evTVixAgNHjz4mu8gx4OiPBo+fLjD86ysLC1dulRPP/20oUQATGPGBQCnCgwMVFJSktzc3NSpUyft2rVLktSxY0elpqYaTld6xowZY39cVFSkTZs2qU2bNvYZFwcOHFCPHj00ffp0gylRGgYOHHjddZvNxkk5cAqOB0VFcPjwYc2cOVPz5s0zHQWAAXRcAHCq2267TTk5OQ53BU+fPn3NMZKupHLlygoJCbE/b9q0qZo2bWowEUoTbesw7ZtvvjEdAShzfn5+SklJMR0DgCEULgA41WOPPaYxY8bo//7v/yRJ2dnZmjx5ssOFvSvgnHkAAErHxYsX9cknn6hu3bqmowAwhK0iAJyqqKhIEyZM0KpVqyT92socHBys6dOnq3LlyobTAUD5U1xcrPnz52vFihXKyclRamqqtm/frszMTIWFhZmOB/xpfn5+1wznrFGjht555x0FBwcbSgXAJAoXAIw4d+6cTpw4oXr16snb29t0nDJVWFiouXPnKikpSTk5Ofrtn12mowO4VbNnz9a2bds0ZMgQTZgwQSkpKTpx4oRGjhyphIQE0/GAP+3q/KuratSooTvvvFM1atQwlAiAaWwVAWBE7dq1Vbt2bdMxnOLdd9/VV199pQEDBmjWrFmKiorS4sWL9eSTT5qOBsAFrF69Wv/+97/VsGFDvfHGG5JkHwQMlEedOnUyHQGAxVC4AIAylpiYqPj4eDVt2lTvvfeeIiIi1LlzZ8XExJiOBsAFFBQUyMvLy2GtuLhY7u7uhhIBt27Lli369NNPlZmZqYYNGyosLIxjxIEKzM10AABwdXl5efZTRNzd3XX58mX5+flp7969hpMBcAUtWrTQ5s2bHda2bt2q1q1bG0oE3Jrly5fr9ddfV/PmzfXss8+qefPmGjt2rJYtW2Y6GgBD6LgAgDLm7e2tkydPqlGjRmrSpIm2bt2q2rVrq0qVKqajAXABr776qgYNGqTExEQVFhZqwoQJ2rhxo+bPn286GnBT4uPjFRcXJ39/f/vaI488ogkTJqh///4GkwEwhY4LAChjAwYM0JEjRyRJgwYN0siRIxUeHq7w8HDDyQC4gnbt2mn58uWqVauWOnXqpEuXLulf//qX7r33XtPRgJuSlZWljh07Oqx16NBBZ8+eNZQIgGmcKgIATpaVlaX8/Hw1a9bMdBQAACynT58+Gj58uIKCguxr27Zt06xZs+zHqQOoWChcAAAAlGO7d+++7nqVKlXk7e2tevXqOTkRcGu2bNmiUaNGKTg4WI0aNdKpU6e0ZcsWzZgxQ8HBwabjATCAwgUAAEA55ufnJ5vNpt/+pLv63Gaz2U8xooCB8uTrr7/WypUrdebMGXl5ealv37667777TMcCYAiFCwAAgHJs7dq12rRpk0aNGiVfX1+dOnVKs2bNUlBQkFq3bq0pU6aoTp06mj59uumowA1FREQoPj5e0q/DOSMiIozmAWAtFC4AAADKseDgYK1atUo1a9a0r/3yyy/q27evtmzZoqysLIWGhurLL780mBL4fR07dlRqaqqkXwdxpqWlGU4EwEo4DhUAAKAc+/nnn69Zs9lsOnfunCSpfv36KigocHYs4E9p0aKFRowYoRYtWqioqEixsbHXfV9kZKSTkwGwAgoXAAAA5VinTp0UHR2t119/Xd7e3srIyFBMTIwCAwMlSUeOHFH9+vUNpwR+39SpU/XBBx8oNTVVJSUlSk5OvuY9NpvNQDIAVsBWEQAAgHIsNzdXr7zyipKSkuwXdl26dFFMTIzq1q2rI0eOKC8vT/7+/oaTAn9Mz549tXHjRtMxAFgIhQsAAAAXkJWVpaysLDVo0EANGjQwHQcAgFJD4QIAAAAAAFiWm+kAAAAAAAAAN0LhAgAAAAAAWBaFCwAAAAAAYFkULgAAAABYxueff66jR49Kkk6ePKmBAwcqIiJCJ0+eNJwMgCkULgAAAABYxowZM1S9enX74/r168vb21uTJ082nAyAKZVMBwAAAACAq7Kzs9WwYUOVlJRox44d2rx5s6pUqaJu3bqZjgbAEAoXAAAAACzDw8NDFy5c0Pfffy8vLy/ddtttKi4uVlFRkeloAAyhcAEAAADAMrp06aJRo0bp3LlzCg4OliQdO3ZMnp6ehpMBMMVWUlJSYjoEAAAAAEhSXl6e5s+fLw8PDw0ZMkRVqlTRF198oVOnTik8PNx0PAAGULgAAAAAYAmXLl1SdHS03n33XVWpUsV0HAAWwakiAAAAACzBw8NDO3fulIeHh+koACyEwgUAAAAAy+jevbvWrl1rOgYAC2E4JwAAAADLOH/+vMaOHaulS5fK19dXNpvN/tqUKVMMJgNgCoULAAAAAJZRuXJlhYSEmI4BwEIYzgkAAAAAACyLGRcAAAAALKW4uFhpaWlav369JKmwsFBFRUWGUwEwhY4LAAAAAJZx8uRJDR06VKdPn1ZJSYm+/vprff7559qyZYumTp1qOh4AA+i4AAAAAGAZkyZN0iOPPKKUlBT7saiBgYFKSUkxnAyAKQznBAAAAGAZe/fuVWxsrNzd3e0nitx+++36+eefDScDYAodFwAAAAAso3r16rp48aLDWm5urmrXrm0oEQDTKFwAAAAAsIyuXbtq8uTJKiwslCRduXJFs2bN0sMPP2w4GQBTGM4JAAAAwDLy8vI0bNgw7du3T0VFRapataqaNWumBQsWqFatWqbjATCAwgUAAAAAyzl06JCOHz8uT09PdezYUW5uNIsDFRWFCwAAAACWdfLkSbm7u8vb29t0FACGULYEAAAAYBljxoyxH326YcMG9ejRQ8HBwVq3bp3hZABMoXABAAAAwDK2b9+uNm3aSJLi4+M1ffp0vf/++4qLizOcDIApFC4AAAAAWMaFCxdUrVo15efn64cfflCPHj3UtWtXZWZmmo4GwJBKpgMAAAAAwFV16tTR0aNH9e2336pdu3Zyc3PT+fPnZbPZTEcDYAiFCwAAAACW8dxzzyk0NFSSNGPGDEnS7t271bx5c5OxABjEqSIAAAAALCU9PV3u7u7y9fWVJB07dkyXLl1SixYtDCcDYAKFCwAAAAAAYFlsFQEAAABgGQMHDrzhPIuFCxc6OQ0AK6BwAQAAAMAyAgMDHZ6fPXtWGzdutM+9AFDxsFUEAAAAgKUlJydr6dKlmj59uukoAAygcAEAAADA0kpKShQQEKCUlBTTUQAY4GY6AAAAAAD8ns2bN6tGjRqmYwAwhBkXAAAAACwjKCjIYTjnhQsX9Msvv2j8+PEGUwEwia0iAAAAACwjISHB4XmNGjXUqlUrNWrUyFAiAKZRuAAAAAAAAJbFjAsAAAAAAGBZFC4AAAAAAIBlUbgAAAAAAACWReECAAAAAABYFoULAAAAAABgWRQuAAAAAACAZVG4AAAAAAAAlkXhAgAAAAAAWBaFCwAAAAAAYFmVTAcAAAAAgKt+/PFHzZo1S/v27VNBQYHDa4mJiYZSATCJwgUAAAAAy3jttddUUFCgp556StWrVzcdB4AFULgAAAAAYBl79+7Vtm3bVLNmTdNRAFgEMy4AAAAAWEbdunVls9lMxwBgIRQuAAAAAFhGdHS0Jk6cqNGFxNIAAANmSURBVB9//NF0FAAWYSspKSkxHQIAAAAAJMnPz0+Srtt1cfjwYWfHAWABzLgAAAAAYBkLFy40HQGAxdBxAQAAAAAALIuOCwAAAACWUlxcrPT0dOXm5uq391kDAgIMpgJgCoULAAAAAJbxzTff6OWXX1ZGRoZsNptKSkrs8y6YcQFUTJwqAgAAAMAyJk+erK5duyo5OVk1a9bUrl27FBoaqhkzZpiOBsAQZlwAAAAAsIxOnTrpP//5j6pWrSp/f3+lpKQoLy9P/fr106ZNm0zHA2AAHRcAAAAALMPNzU3u7u6SpJo1a+rcuXOqVq2azp49azgZAFOYcQEAAADAMlq2bKnU1FR17txZ7dq106RJk1S9enU1adLEdDQAhrBVBAAAAIBlfPfdd5Kku+++WxkZGRo/frzy8/M1btw43XvvvYbTATCBwgUAAAAAALAstooAAAAAsJTMzEytWbNGZ86ckZeXl0JCQtSwYUPTsQAYwnBOAAAAAJaxY8cO9ezZU1u2bNG5c+eUmJionj176quvvjIdDYAhbBUBAAAAYBm9e/dWeHi4+vXrZ19bsWKF4uPjtWbNGoPJAJhC4QIAAACAZbRv316pqalyc/tvc3hxcbH8/f21Z88eg8kAmMJWEQAAAACWcc899+jAgQMOawcPHlTbtm0NJQJgGh0XAAAAACwjNjZWS5YsUWhoqHx8fJSRkaGVK1dqwIAB8vHxsb/vySefNJgSgDNRuAAAAABgGUFBQf/zPTabTYmJiU5IA8AKKFwAAAAAAADLYsYFAAAAAMs6efKkTp8+bToGAIMoXAAAAACwjDFjxiglJUWStGHDBvXo0UPBwcFat26d4WQATKFwAQAAAMAytm/frjZt2kiS4uPjNX36dL3//vuKi4sznAyAKRQuAAAAAFjGhQsXVK1aNeXn5+uHH35Qjx491LVrV2VmZpqOBsCQSqYDAAAAAMBVderU0dGjR/Xtt9+qXbt2cnNz0/nz52Wz2UxHA2AIhQsAAAAAlvHcc88pNDRUkjRjxgxJ0u7du9W8eXOTsQAYxHGoAAAAACwlPT1d7u7u8vX1lSQdO3ZMly5dUosWLQwnA2AChQsAAAAAAGBZDOcEAAAAAACWReECAAAAAABYFoULAAAAAABgWRQuAAAAAACAZf0/KlhY3GirzEo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75" y="1572426"/>
            <a:ext cx="10728917" cy="4734370"/>
          </a:xfrm>
          <a:prstGeom prst="rect">
            <a:avLst/>
          </a:prstGeom>
        </p:spPr>
      </p:pic>
    </p:spTree>
    <p:extLst>
      <p:ext uri="{BB962C8B-B14F-4D97-AF65-F5344CB8AC3E}">
        <p14:creationId xmlns:p14="http://schemas.microsoft.com/office/powerpoint/2010/main" val="188467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127" y="757507"/>
            <a:ext cx="6109365" cy="584775"/>
          </a:xfrm>
          <a:prstGeom prst="rect">
            <a:avLst/>
          </a:prstGeom>
        </p:spPr>
        <p:txBody>
          <a:bodyPr wrap="none">
            <a:spAutoFit/>
          </a:bodyPr>
          <a:lstStyle/>
          <a:p>
            <a:r>
              <a:rPr lang="en-IN" sz="3200" b="1" dirty="0">
                <a:solidFill>
                  <a:srgbClr val="FF0000"/>
                </a:solidFill>
                <a:latin typeface="Courier New" panose="02070309020205020404" pitchFamily="49" charset="0"/>
              </a:rPr>
              <a:t>Drug with highest rating</a:t>
            </a:r>
            <a:endParaRPr lang="en-IN" sz="3200" b="1" dirty="0">
              <a:solidFill>
                <a:srgbClr val="FF0000"/>
              </a:solidFill>
              <a:effectLst/>
              <a:latin typeface="Courier New" panose="020703090202050204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127" y="1256830"/>
            <a:ext cx="10698480" cy="4997666"/>
          </a:xfrm>
          <a:prstGeom prst="rect">
            <a:avLst/>
          </a:prstGeom>
        </p:spPr>
      </p:pic>
    </p:spTree>
    <p:extLst>
      <p:ext uri="{BB962C8B-B14F-4D97-AF65-F5344CB8AC3E}">
        <p14:creationId xmlns:p14="http://schemas.microsoft.com/office/powerpoint/2010/main" val="155029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DATA PREPROCESSING </a:t>
            </a:r>
            <a:endParaRPr lang="en-IN" dirty="0"/>
          </a:p>
        </p:txBody>
      </p:sp>
      <p:sp>
        <p:nvSpPr>
          <p:cNvPr id="3" name="Rectangle 2"/>
          <p:cNvSpPr/>
          <p:nvPr/>
        </p:nvSpPr>
        <p:spPr>
          <a:xfrm>
            <a:off x="1414274" y="2589752"/>
            <a:ext cx="9640822" cy="1754326"/>
          </a:xfrm>
          <a:prstGeom prst="rect">
            <a:avLst/>
          </a:prstGeom>
        </p:spPr>
        <p:txBody>
          <a:bodyPr wrap="square">
            <a:spAutoFit/>
          </a:bodyPr>
          <a:lstStyle/>
          <a:p>
            <a:r>
              <a:rPr lang="en-US" b="1" dirty="0">
                <a:solidFill>
                  <a:srgbClr val="212121"/>
                </a:solidFill>
                <a:latin typeface="Courier New" panose="02070309020205020404" pitchFamily="49" charset="0"/>
              </a:rPr>
              <a:t>In the data preprocessing we have used blob polarity for sentiment analysis.</a:t>
            </a:r>
          </a:p>
          <a:p>
            <a:r>
              <a:rPr lang="en-US" b="1" dirty="0">
                <a:solidFill>
                  <a:srgbClr val="212121"/>
                </a:solidFill>
                <a:latin typeface="Courier New" panose="02070309020205020404" pitchFamily="49" charset="0"/>
              </a:rPr>
              <a:t>And the blob polarity we have taken -0.3 to 0.3</a:t>
            </a:r>
          </a:p>
          <a:p>
            <a:r>
              <a:rPr lang="en-US" b="1" dirty="0">
                <a:solidFill>
                  <a:srgbClr val="212121"/>
                </a:solidFill>
                <a:latin typeface="Courier New" panose="02070309020205020404" pitchFamily="49" charset="0"/>
              </a:rPr>
              <a:t>We have done sentiment analysis for drug review and side effect and side effect review.</a:t>
            </a:r>
          </a:p>
          <a:p>
            <a:endParaRPr lang="en-US" b="1" dirty="0">
              <a:solidFill>
                <a:srgbClr val="212121"/>
              </a:solidFill>
              <a:latin typeface="Courier New" panose="02070309020205020404" pitchFamily="49" charset="0"/>
            </a:endParaRPr>
          </a:p>
        </p:txBody>
      </p:sp>
    </p:spTree>
    <p:extLst>
      <p:ext uri="{BB962C8B-B14F-4D97-AF65-F5344CB8AC3E}">
        <p14:creationId xmlns:p14="http://schemas.microsoft.com/office/powerpoint/2010/main" val="77728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DATA PREPROCESSING </a:t>
            </a:r>
            <a:endParaRPr lang="en-IN" dirty="0">
              <a:solidFill>
                <a:srgbClr val="FF0000"/>
              </a:solidFill>
            </a:endParaRPr>
          </a:p>
        </p:txBody>
      </p:sp>
      <p:sp>
        <p:nvSpPr>
          <p:cNvPr id="3" name="Rectangle 2"/>
          <p:cNvSpPr/>
          <p:nvPr/>
        </p:nvSpPr>
        <p:spPr>
          <a:xfrm>
            <a:off x="1459132" y="2585966"/>
            <a:ext cx="9007594" cy="2031325"/>
          </a:xfrm>
          <a:prstGeom prst="rect">
            <a:avLst/>
          </a:prstGeom>
        </p:spPr>
        <p:txBody>
          <a:bodyPr wrap="none">
            <a:spAutoFit/>
          </a:bodyPr>
          <a:lstStyle/>
          <a:p>
            <a:r>
              <a:rPr lang="en-IN" dirty="0">
                <a:solidFill>
                  <a:srgbClr val="008000"/>
                </a:solidFill>
                <a:latin typeface="Courier New" panose="02070309020205020404" pitchFamily="49" charset="0"/>
              </a:rPr>
              <a:t> </a:t>
            </a:r>
            <a:r>
              <a:rPr lang="en-IN" b="1" dirty="0">
                <a:latin typeface="Courier New" panose="02070309020205020404" pitchFamily="49" charset="0"/>
              </a:rPr>
              <a:t>In the data pre processing we have done 6 main things That is :</a:t>
            </a:r>
          </a:p>
          <a:p>
            <a:r>
              <a:rPr lang="en-IN" b="1" dirty="0">
                <a:latin typeface="Courier New" panose="02070309020205020404" pitchFamily="49" charset="0"/>
              </a:rPr>
              <a:t>1.Deleted html </a:t>
            </a:r>
          </a:p>
          <a:p>
            <a:r>
              <a:rPr lang="en-IN" b="1" dirty="0">
                <a:latin typeface="Courier New" panose="02070309020205020404" pitchFamily="49" charset="0"/>
              </a:rPr>
              <a:t>2.Make a space</a:t>
            </a:r>
          </a:p>
          <a:p>
            <a:r>
              <a:rPr lang="en-IN" b="1" dirty="0">
                <a:latin typeface="Courier New" panose="02070309020205020404" pitchFamily="49" charset="0"/>
              </a:rPr>
              <a:t>3.Lower letters</a:t>
            </a:r>
          </a:p>
          <a:p>
            <a:r>
              <a:rPr lang="en-IN" b="1" dirty="0">
                <a:latin typeface="Courier New" panose="02070309020205020404" pitchFamily="49" charset="0"/>
              </a:rPr>
              <a:t>4.Stop words</a:t>
            </a:r>
          </a:p>
          <a:p>
            <a:r>
              <a:rPr lang="en-US" b="1" dirty="0">
                <a:effectLst/>
                <a:latin typeface="Courier New" panose="02070309020205020404" pitchFamily="49" charset="0"/>
              </a:rPr>
              <a:t>5.Lemitization</a:t>
            </a:r>
          </a:p>
          <a:p>
            <a:r>
              <a:rPr lang="en-US" b="1" dirty="0">
                <a:latin typeface="Courier New" panose="02070309020205020404" pitchFamily="49" charset="0"/>
              </a:rPr>
              <a:t>6.Space join words </a:t>
            </a:r>
            <a:endParaRPr lang="en-IN" b="1" dirty="0">
              <a:effectLst/>
              <a:latin typeface="Courier New" panose="02070309020205020404" pitchFamily="49" charset="0"/>
            </a:endParaRPr>
          </a:p>
        </p:txBody>
      </p:sp>
    </p:spTree>
    <p:extLst>
      <p:ext uri="{BB962C8B-B14F-4D97-AF65-F5344CB8AC3E}">
        <p14:creationId xmlns:p14="http://schemas.microsoft.com/office/powerpoint/2010/main" val="2628673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SENTIMENT ANLYSIS FOR REVIEW</a:t>
            </a:r>
            <a:endParaRPr lang="en-IN" dirty="0">
              <a:solidFill>
                <a:srgbClr val="FF0000"/>
              </a:solidFill>
            </a:endParaRPr>
          </a:p>
        </p:txBody>
      </p:sp>
      <p:sp>
        <p:nvSpPr>
          <p:cNvPr id="3" name="Rectangle 2"/>
          <p:cNvSpPr/>
          <p:nvPr/>
        </p:nvSpPr>
        <p:spPr>
          <a:xfrm>
            <a:off x="1295402" y="2502331"/>
            <a:ext cx="9009886" cy="1477328"/>
          </a:xfrm>
          <a:prstGeom prst="rect">
            <a:avLst/>
          </a:prstGeom>
        </p:spPr>
        <p:txBody>
          <a:bodyPr wrap="square">
            <a:spAutoFit/>
          </a:bodyPr>
          <a:lstStyle/>
          <a:p>
            <a:r>
              <a:rPr lang="en-IN" b="1" dirty="0">
                <a:latin typeface="Courier New" panose="02070309020205020404" pitchFamily="49" charset="0"/>
              </a:rPr>
              <a:t>In the review  sentiment analysis there are more neutral reviews.</a:t>
            </a:r>
          </a:p>
          <a:p>
            <a:r>
              <a:rPr lang="en-IN" b="1" dirty="0">
                <a:latin typeface="Courier New" panose="02070309020205020404" pitchFamily="49" charset="0"/>
              </a:rPr>
              <a:t>neutral 179943 </a:t>
            </a:r>
          </a:p>
          <a:p>
            <a:r>
              <a:rPr lang="en-IN" b="1" dirty="0">
                <a:latin typeface="Courier New" panose="02070309020205020404" pitchFamily="49" charset="0"/>
              </a:rPr>
              <a:t>positive 24915 </a:t>
            </a:r>
          </a:p>
          <a:p>
            <a:r>
              <a:rPr lang="en-IN" b="1" dirty="0">
                <a:latin typeface="Courier New" panose="02070309020205020404" pitchFamily="49" charset="0"/>
              </a:rPr>
              <a:t>negative 10205</a:t>
            </a:r>
            <a:endParaRPr lang="en-IN" b="1" dirty="0"/>
          </a:p>
        </p:txBody>
      </p:sp>
    </p:spTree>
    <p:extLst>
      <p:ext uri="{BB962C8B-B14F-4D97-AF65-F5344CB8AC3E}">
        <p14:creationId xmlns:p14="http://schemas.microsoft.com/office/powerpoint/2010/main" val="3980395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68" y="768096"/>
            <a:ext cx="10853928" cy="5596128"/>
          </a:xfrm>
          <a:prstGeom prst="rect">
            <a:avLst/>
          </a:prstGeom>
        </p:spPr>
      </p:pic>
    </p:spTree>
    <p:extLst>
      <p:ext uri="{BB962C8B-B14F-4D97-AF65-F5344CB8AC3E}">
        <p14:creationId xmlns:p14="http://schemas.microsoft.com/office/powerpoint/2010/main" val="154663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SENTIMENT ANLYSIS FOR SIDE EFFECT</a:t>
            </a:r>
            <a:endParaRPr lang="en-IN" b="1" dirty="0">
              <a:solidFill>
                <a:srgbClr val="FF0000"/>
              </a:solidFill>
            </a:endParaRPr>
          </a:p>
        </p:txBody>
      </p:sp>
      <p:sp>
        <p:nvSpPr>
          <p:cNvPr id="3" name="Rectangle 2"/>
          <p:cNvSpPr/>
          <p:nvPr/>
        </p:nvSpPr>
        <p:spPr>
          <a:xfrm>
            <a:off x="1398682" y="2576822"/>
            <a:ext cx="9418670" cy="1200329"/>
          </a:xfrm>
          <a:prstGeom prst="rect">
            <a:avLst/>
          </a:prstGeom>
        </p:spPr>
        <p:txBody>
          <a:bodyPr wrap="square">
            <a:spAutoFit/>
          </a:bodyPr>
          <a:lstStyle/>
          <a:p>
            <a:r>
              <a:rPr lang="en-IN" b="1" dirty="0">
                <a:latin typeface="Courier New" panose="02070309020205020404" pitchFamily="49" charset="0"/>
              </a:rPr>
              <a:t>In the sentiment analysis for side effect there are no negative response.</a:t>
            </a:r>
          </a:p>
          <a:p>
            <a:r>
              <a:rPr lang="en-IN" b="1" dirty="0">
                <a:latin typeface="Courier New" panose="02070309020205020404" pitchFamily="49" charset="0"/>
              </a:rPr>
              <a:t>neutral 131844 </a:t>
            </a:r>
          </a:p>
          <a:p>
            <a:r>
              <a:rPr lang="en-IN" b="1" dirty="0">
                <a:latin typeface="Courier New" panose="02070309020205020404" pitchFamily="49" charset="0"/>
              </a:rPr>
              <a:t>positive 83219</a:t>
            </a:r>
            <a:endParaRPr lang="en-IN" b="1" dirty="0"/>
          </a:p>
        </p:txBody>
      </p:sp>
    </p:spTree>
    <p:extLst>
      <p:ext uri="{BB962C8B-B14F-4D97-AF65-F5344CB8AC3E}">
        <p14:creationId xmlns:p14="http://schemas.microsoft.com/office/powerpoint/2010/main" val="1485006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52" y="630936"/>
            <a:ext cx="10744200" cy="5660136"/>
          </a:xfrm>
          <a:prstGeom prst="rect">
            <a:avLst/>
          </a:prstGeom>
        </p:spPr>
      </p:pic>
    </p:spTree>
    <p:extLst>
      <p:ext uri="{BB962C8B-B14F-4D97-AF65-F5344CB8AC3E}">
        <p14:creationId xmlns:p14="http://schemas.microsoft.com/office/powerpoint/2010/main" val="2851848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SENTIMENT ANLYSIS FOR SIDE EFFECT REVIEW</a:t>
            </a:r>
            <a:endParaRPr lang="en-IN" dirty="0">
              <a:solidFill>
                <a:srgbClr val="FF0000"/>
              </a:solidFill>
            </a:endParaRPr>
          </a:p>
        </p:txBody>
      </p:sp>
      <p:sp>
        <p:nvSpPr>
          <p:cNvPr id="3" name="Rectangle 2"/>
          <p:cNvSpPr/>
          <p:nvPr/>
        </p:nvSpPr>
        <p:spPr>
          <a:xfrm>
            <a:off x="1405130" y="2584627"/>
            <a:ext cx="9601196" cy="1200329"/>
          </a:xfrm>
          <a:prstGeom prst="rect">
            <a:avLst/>
          </a:prstGeom>
        </p:spPr>
        <p:txBody>
          <a:bodyPr wrap="square">
            <a:spAutoFit/>
          </a:bodyPr>
          <a:lstStyle/>
          <a:p>
            <a:r>
              <a:rPr lang="en-IN" b="1" dirty="0">
                <a:solidFill>
                  <a:schemeClr val="tx1">
                    <a:lumMod val="95000"/>
                    <a:lumOff val="5000"/>
                  </a:schemeClr>
                </a:solidFill>
                <a:latin typeface="Courier New" panose="02070309020205020404" pitchFamily="49" charset="0"/>
              </a:rPr>
              <a:t>In the side effect review also neutral response is high.</a:t>
            </a:r>
          </a:p>
          <a:p>
            <a:r>
              <a:rPr lang="en-IN" b="1" dirty="0">
                <a:solidFill>
                  <a:schemeClr val="tx1">
                    <a:lumMod val="95000"/>
                    <a:lumOff val="5000"/>
                  </a:schemeClr>
                </a:solidFill>
                <a:latin typeface="Courier New" panose="02070309020205020404" pitchFamily="49" charset="0"/>
              </a:rPr>
              <a:t>neutral 160858 </a:t>
            </a:r>
          </a:p>
          <a:p>
            <a:r>
              <a:rPr lang="en-IN" b="1" dirty="0">
                <a:solidFill>
                  <a:schemeClr val="tx1">
                    <a:lumMod val="95000"/>
                    <a:lumOff val="5000"/>
                  </a:schemeClr>
                </a:solidFill>
                <a:latin typeface="Courier New" panose="02070309020205020404" pitchFamily="49" charset="0"/>
              </a:rPr>
              <a:t>positive 29981 </a:t>
            </a:r>
          </a:p>
          <a:p>
            <a:r>
              <a:rPr lang="en-IN" b="1" dirty="0">
                <a:solidFill>
                  <a:schemeClr val="tx1">
                    <a:lumMod val="95000"/>
                    <a:lumOff val="5000"/>
                  </a:schemeClr>
                </a:solidFill>
                <a:latin typeface="Courier New" panose="02070309020205020404" pitchFamily="49" charset="0"/>
              </a:rPr>
              <a:t>negative 24224</a:t>
            </a:r>
            <a:endParaRPr lang="en-IN" b="1" dirty="0">
              <a:solidFill>
                <a:schemeClr val="tx1">
                  <a:lumMod val="95000"/>
                  <a:lumOff val="5000"/>
                </a:schemeClr>
              </a:solidFill>
            </a:endParaRPr>
          </a:p>
        </p:txBody>
      </p:sp>
    </p:spTree>
    <p:extLst>
      <p:ext uri="{BB962C8B-B14F-4D97-AF65-F5344CB8AC3E}">
        <p14:creationId xmlns:p14="http://schemas.microsoft.com/office/powerpoint/2010/main" val="412568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BUSINESS PROBLEM</a:t>
            </a:r>
            <a:endParaRPr lang="en-IN" b="1" dirty="0">
              <a:solidFill>
                <a:srgbClr val="FF0000"/>
              </a:solidFill>
            </a:endParaRPr>
          </a:p>
        </p:txBody>
      </p:sp>
      <p:sp>
        <p:nvSpPr>
          <p:cNvPr id="3" name="Content Placeholder 2"/>
          <p:cNvSpPr>
            <a:spLocks noGrp="1"/>
          </p:cNvSpPr>
          <p:nvPr>
            <p:ph idx="1"/>
          </p:nvPr>
        </p:nvSpPr>
        <p:spPr/>
        <p:txBody>
          <a:bodyPr>
            <a:normAutofit/>
          </a:bodyPr>
          <a:lstStyle/>
          <a:p>
            <a:pPr marL="0" lvl="0" indent="0">
              <a:lnSpc>
                <a:spcPct val="115000"/>
              </a:lnSpc>
              <a:spcBef>
                <a:spcPts val="0"/>
              </a:spcBef>
              <a:spcAft>
                <a:spcPts val="0"/>
              </a:spcAft>
              <a:buClr>
                <a:srgbClr val="000000"/>
              </a:buClr>
              <a:buSzPts val="2800"/>
              <a:buNone/>
            </a:pPr>
            <a:r>
              <a:rPr lang="en-US" sz="1800" b="1" dirty="0">
                <a:latin typeface="Times New Roman" panose="02020603050405020304" pitchFamily="18" charset="0"/>
                <a:cs typeface="Times New Roman" panose="02020603050405020304" pitchFamily="18" charset="0"/>
              </a:rPr>
              <a:t>Current growing market in pharmaceutical's industries is provide a new growth to medical science which in favor providing us the huge options in medicines to cure a single disease. Our Idea is to create a product that could be helpful for companies like 1mg to provide detailed rating of the side effects of the product over their site. It could also be helpful for the patients who are buying drugs online to check the side effects of the drugs before buying it.</a:t>
            </a:r>
          </a:p>
          <a:p>
            <a:pPr marL="0" lvl="0" indent="0">
              <a:lnSpc>
                <a:spcPct val="115000"/>
              </a:lnSpc>
              <a:spcBef>
                <a:spcPts val="0"/>
              </a:spcBef>
              <a:spcAft>
                <a:spcPts val="0"/>
              </a:spcAft>
              <a:buClr>
                <a:srgbClr val="000000"/>
              </a:buClr>
              <a:buSzPts val="2800"/>
              <a:buNone/>
            </a:pPr>
            <a:endParaRPr lang="en-US" sz="3600" b="1" dirty="0">
              <a:solidFill>
                <a:srgbClr val="002776"/>
              </a:solidFill>
              <a:latin typeface="Times New Roman" panose="02020603050405020304" pitchFamily="18" charset="0"/>
              <a:cs typeface="Times New Roman" panose="02020603050405020304" pitchFamily="18" charset="0"/>
              <a:sym typeface="Arial"/>
            </a:endParaRPr>
          </a:p>
          <a:p>
            <a:endParaRPr lang="en-IN" dirty="0"/>
          </a:p>
        </p:txBody>
      </p:sp>
    </p:spTree>
    <p:extLst>
      <p:ext uri="{BB962C8B-B14F-4D97-AF65-F5344CB8AC3E}">
        <p14:creationId xmlns:p14="http://schemas.microsoft.com/office/powerpoint/2010/main" val="295769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576072"/>
            <a:ext cx="10853928" cy="5568696"/>
          </a:xfrm>
          <a:prstGeom prst="rect">
            <a:avLst/>
          </a:prstGeom>
        </p:spPr>
      </p:pic>
    </p:spTree>
    <p:extLst>
      <p:ext uri="{BB962C8B-B14F-4D97-AF65-F5344CB8AC3E}">
        <p14:creationId xmlns:p14="http://schemas.microsoft.com/office/powerpoint/2010/main" val="3134040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FF0000"/>
                </a:solidFill>
              </a:rPr>
              <a:t>WORD CLOUD FOR REVIEW </a:t>
            </a:r>
            <a:endParaRPr lang="en-IN" sz="4800" b="1"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1993392"/>
            <a:ext cx="11100816" cy="4261104"/>
          </a:xfrm>
          <a:prstGeom prst="rect">
            <a:avLst/>
          </a:prstGeom>
        </p:spPr>
      </p:pic>
    </p:spTree>
    <p:extLst>
      <p:ext uri="{BB962C8B-B14F-4D97-AF65-F5344CB8AC3E}">
        <p14:creationId xmlns:p14="http://schemas.microsoft.com/office/powerpoint/2010/main" val="254262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WORD CLOUD FOR SIDE EFFECT </a:t>
            </a:r>
            <a:endParaRPr lang="en-IN" b="1"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 y="1947672"/>
            <a:ext cx="10933176" cy="4266512"/>
          </a:xfrm>
          <a:prstGeom prst="rect">
            <a:avLst/>
          </a:prstGeom>
        </p:spPr>
      </p:pic>
    </p:spTree>
    <p:extLst>
      <p:ext uri="{BB962C8B-B14F-4D97-AF65-F5344CB8AC3E}">
        <p14:creationId xmlns:p14="http://schemas.microsoft.com/office/powerpoint/2010/main" val="1497460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87E2EF-0124-46CE-BC99-DF667A9EE522}"/>
              </a:ext>
            </a:extLst>
          </p:cNvPr>
          <p:cNvSpPr>
            <a:spLocks noGrp="1"/>
          </p:cNvSpPr>
          <p:nvPr>
            <p:ph type="title"/>
          </p:nvPr>
        </p:nvSpPr>
        <p:spPr>
          <a:xfrm>
            <a:off x="1295402" y="860212"/>
            <a:ext cx="9601196" cy="1590380"/>
          </a:xfrm>
        </p:spPr>
        <p:txBody>
          <a:bodyPr>
            <a:normAutofit/>
          </a:bodyPr>
          <a:lstStyle/>
          <a:p>
            <a:r>
              <a:rPr lang="en-US" dirty="0"/>
              <a:t>Defining Features and splitting data to Train and Test set</a:t>
            </a:r>
            <a:endParaRPr lang="en-IN" dirty="0"/>
          </a:p>
        </p:txBody>
      </p:sp>
      <p:pic>
        <p:nvPicPr>
          <p:cNvPr id="3" name="Picture 2">
            <a:extLst>
              <a:ext uri="{FF2B5EF4-FFF2-40B4-BE49-F238E27FC236}">
                <a16:creationId xmlns:a16="http://schemas.microsoft.com/office/drawing/2014/main" xmlns="" id="{F76CFBD7-A47E-4D40-B437-CC4E5EAC6B9D}"/>
              </a:ext>
            </a:extLst>
          </p:cNvPr>
          <p:cNvPicPr>
            <a:picLocks noChangeAspect="1"/>
          </p:cNvPicPr>
          <p:nvPr/>
        </p:nvPicPr>
        <p:blipFill>
          <a:blip r:embed="rId2"/>
          <a:stretch>
            <a:fillRect/>
          </a:stretch>
        </p:blipFill>
        <p:spPr>
          <a:xfrm>
            <a:off x="1295402" y="2637193"/>
            <a:ext cx="8801361" cy="3372787"/>
          </a:xfrm>
          <a:prstGeom prst="rect">
            <a:avLst/>
          </a:prstGeom>
        </p:spPr>
      </p:pic>
    </p:spTree>
    <p:extLst>
      <p:ext uri="{BB962C8B-B14F-4D97-AF65-F5344CB8AC3E}">
        <p14:creationId xmlns:p14="http://schemas.microsoft.com/office/powerpoint/2010/main" val="3993932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MODEL SELECTION</a:t>
            </a:r>
            <a:endParaRPr lang="en-IN" b="1" dirty="0">
              <a:solidFill>
                <a:srgbClr val="FF0000"/>
              </a:solidFill>
            </a:endParaRPr>
          </a:p>
        </p:txBody>
      </p:sp>
      <p:sp>
        <p:nvSpPr>
          <p:cNvPr id="3" name="Rectangle 2"/>
          <p:cNvSpPr/>
          <p:nvPr/>
        </p:nvSpPr>
        <p:spPr>
          <a:xfrm>
            <a:off x="832104" y="2686550"/>
            <a:ext cx="10186416" cy="923330"/>
          </a:xfrm>
          <a:prstGeom prst="rect">
            <a:avLst/>
          </a:prstGeom>
        </p:spPr>
        <p:txBody>
          <a:bodyPr wrap="square">
            <a:spAutoFit/>
          </a:bodyPr>
          <a:lstStyle/>
          <a:p>
            <a:r>
              <a:rPr lang="en-US" b="1" dirty="0">
                <a:solidFill>
                  <a:schemeClr val="tx1">
                    <a:lumMod val="75000"/>
                    <a:lumOff val="25000"/>
                  </a:schemeClr>
                </a:solidFill>
                <a:latin typeface="Roboto"/>
              </a:rPr>
              <a:t> MODEL 1- LIGHTGBM               TRAIN  ACCURAY 0.99                        TEST ACCURACY 0.86</a:t>
            </a:r>
          </a:p>
          <a:p>
            <a:r>
              <a:rPr lang="en-US" b="1" dirty="0">
                <a:solidFill>
                  <a:schemeClr val="tx1">
                    <a:lumMod val="75000"/>
                    <a:lumOff val="25000"/>
                  </a:schemeClr>
                </a:solidFill>
                <a:latin typeface="Roboto"/>
              </a:rPr>
              <a:t> MODEL 2 – XGBCLASSIFIER    TRAIN ACCURACY 0.8027                 TEST ACCURACY0.8039</a:t>
            </a:r>
          </a:p>
          <a:p>
            <a:r>
              <a:rPr lang="en-US" b="1" dirty="0">
                <a:solidFill>
                  <a:schemeClr val="tx1">
                    <a:lumMod val="75000"/>
                    <a:lumOff val="25000"/>
                  </a:schemeClr>
                </a:solidFill>
                <a:latin typeface="Roboto"/>
              </a:rPr>
              <a:t>MODEL 3 – NAIYE BAYES           TRAIN ACCURACY0.5722                 TEST ACCURACY0.5742</a:t>
            </a:r>
            <a:endParaRPr lang="en-IN" b="1" dirty="0">
              <a:solidFill>
                <a:schemeClr val="tx1">
                  <a:lumMod val="75000"/>
                  <a:lumOff val="25000"/>
                </a:schemeClr>
              </a:solidFill>
              <a:latin typeface="Roboto"/>
            </a:endParaRPr>
          </a:p>
        </p:txBody>
      </p:sp>
    </p:spTree>
    <p:extLst>
      <p:ext uri="{BB962C8B-B14F-4D97-AF65-F5344CB8AC3E}">
        <p14:creationId xmlns:p14="http://schemas.microsoft.com/office/powerpoint/2010/main" val="2141183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614" t="6029" r="7573" b="4681"/>
          <a:stretch/>
        </p:blipFill>
        <p:spPr>
          <a:xfrm>
            <a:off x="932687" y="1335025"/>
            <a:ext cx="4718305" cy="470916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236" t="9326" r="10324" b="14826"/>
          <a:stretch/>
        </p:blipFill>
        <p:spPr>
          <a:xfrm>
            <a:off x="5843016" y="1472184"/>
            <a:ext cx="5129784" cy="1115568"/>
          </a:xfrm>
          <a:prstGeom prst="rect">
            <a:avLst/>
          </a:prstGeom>
        </p:spPr>
      </p:pic>
      <p:sp>
        <p:nvSpPr>
          <p:cNvPr id="5" name="Rectangle 4"/>
          <p:cNvSpPr/>
          <p:nvPr/>
        </p:nvSpPr>
        <p:spPr>
          <a:xfrm>
            <a:off x="814829" y="775454"/>
            <a:ext cx="5176417" cy="646331"/>
          </a:xfrm>
          <a:prstGeom prst="rect">
            <a:avLst/>
          </a:prstGeom>
        </p:spPr>
        <p:txBody>
          <a:bodyPr wrap="none">
            <a:spAutoFit/>
          </a:bodyPr>
          <a:lstStyle/>
          <a:p>
            <a:r>
              <a:rPr lang="en-US" sz="3600" b="1" dirty="0">
                <a:solidFill>
                  <a:srgbClr val="FF0000"/>
                </a:solidFill>
                <a:latin typeface="Courier New" panose="02070309020205020404" pitchFamily="49" charset="0"/>
              </a:rPr>
              <a:t>Model I light GBM </a:t>
            </a:r>
            <a:endParaRPr lang="en-IN" sz="3600" b="1" dirty="0">
              <a:solidFill>
                <a:srgbClr val="FF0000"/>
              </a:solidFill>
            </a:endParaRPr>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4293" t="3586" r="12816" b="7589"/>
          <a:stretch/>
        </p:blipFill>
        <p:spPr>
          <a:xfrm>
            <a:off x="6227064" y="2953512"/>
            <a:ext cx="4553712" cy="2944368"/>
          </a:xfrm>
          <a:prstGeom prst="rect">
            <a:avLst/>
          </a:prstGeom>
        </p:spPr>
      </p:pic>
    </p:spTree>
    <p:extLst>
      <p:ext uri="{BB962C8B-B14F-4D97-AF65-F5344CB8AC3E}">
        <p14:creationId xmlns:p14="http://schemas.microsoft.com/office/powerpoint/2010/main" val="4018195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9199" t="10854" r="10849" b="11138"/>
          <a:stretch/>
        </p:blipFill>
        <p:spPr>
          <a:xfrm>
            <a:off x="713232" y="2798065"/>
            <a:ext cx="9646920" cy="2935224"/>
          </a:xfrm>
          <a:prstGeom prst="rect">
            <a:avLst/>
          </a:prstGeom>
        </p:spPr>
      </p:pic>
      <p:sp>
        <p:nvSpPr>
          <p:cNvPr id="5" name="Rectangle 4"/>
          <p:cNvSpPr/>
          <p:nvPr/>
        </p:nvSpPr>
        <p:spPr>
          <a:xfrm>
            <a:off x="851405" y="1122926"/>
            <a:ext cx="6285695" cy="646331"/>
          </a:xfrm>
          <a:prstGeom prst="rect">
            <a:avLst/>
          </a:prstGeom>
        </p:spPr>
        <p:txBody>
          <a:bodyPr wrap="none">
            <a:spAutoFit/>
          </a:bodyPr>
          <a:lstStyle/>
          <a:p>
            <a:r>
              <a:rPr lang="en-US" sz="3600" dirty="0">
                <a:solidFill>
                  <a:srgbClr val="FF0000"/>
                </a:solidFill>
                <a:latin typeface="Courier New" panose="02070309020205020404" pitchFamily="49" charset="0"/>
              </a:rPr>
              <a:t>MODEL II XGBCLASSIFIER</a:t>
            </a:r>
            <a:endParaRPr lang="en-IN" sz="3600" dirty="0">
              <a:solidFill>
                <a:srgbClr val="FF0000"/>
              </a:solidFill>
            </a:endParaRPr>
          </a:p>
        </p:txBody>
      </p:sp>
    </p:spTree>
    <p:extLst>
      <p:ext uri="{BB962C8B-B14F-4D97-AF65-F5344CB8AC3E}">
        <p14:creationId xmlns:p14="http://schemas.microsoft.com/office/powerpoint/2010/main" val="3621576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464" t="6793" r="10775" b="16424"/>
          <a:stretch/>
        </p:blipFill>
        <p:spPr>
          <a:xfrm>
            <a:off x="758952" y="1325880"/>
            <a:ext cx="8650224" cy="3451860"/>
          </a:xfrm>
          <a:prstGeom prst="rect">
            <a:avLst/>
          </a:prstGeom>
        </p:spPr>
      </p:pic>
      <p:sp>
        <p:nvSpPr>
          <p:cNvPr id="3" name="Rectangle 2"/>
          <p:cNvSpPr/>
          <p:nvPr/>
        </p:nvSpPr>
        <p:spPr>
          <a:xfrm>
            <a:off x="758952" y="848606"/>
            <a:ext cx="7491153" cy="369332"/>
          </a:xfrm>
          <a:prstGeom prst="rect">
            <a:avLst/>
          </a:prstGeom>
        </p:spPr>
        <p:txBody>
          <a:bodyPr wrap="none">
            <a:spAutoFit/>
          </a:bodyPr>
          <a:lstStyle/>
          <a:p>
            <a:r>
              <a:rPr lang="en-US" dirty="0">
                <a:solidFill>
                  <a:srgbClr val="212121"/>
                </a:solidFill>
                <a:latin typeface="Courier New" panose="02070309020205020404" pitchFamily="49" charset="0"/>
              </a:rPr>
              <a:t>TEST ACCURACY AND CONFUSION MATRIX FOR XGBCLASSIFIER:</a:t>
            </a:r>
            <a:endParaRPr lang="en-IN" dirty="0"/>
          </a:p>
        </p:txBody>
      </p:sp>
    </p:spTree>
    <p:extLst>
      <p:ext uri="{BB962C8B-B14F-4D97-AF65-F5344CB8AC3E}">
        <p14:creationId xmlns:p14="http://schemas.microsoft.com/office/powerpoint/2010/main" val="3515058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528" t="5146" r="8979" b="8017"/>
          <a:stretch/>
        </p:blipFill>
        <p:spPr>
          <a:xfrm>
            <a:off x="640080" y="1341941"/>
            <a:ext cx="9052559" cy="3964833"/>
          </a:xfrm>
          <a:prstGeom prst="rect">
            <a:avLst/>
          </a:prstGeom>
        </p:spPr>
      </p:pic>
      <p:sp>
        <p:nvSpPr>
          <p:cNvPr id="3" name="Rectangle 2"/>
          <p:cNvSpPr/>
          <p:nvPr/>
        </p:nvSpPr>
        <p:spPr>
          <a:xfrm>
            <a:off x="640080" y="757166"/>
            <a:ext cx="5862502" cy="584775"/>
          </a:xfrm>
          <a:prstGeom prst="rect">
            <a:avLst/>
          </a:prstGeom>
        </p:spPr>
        <p:txBody>
          <a:bodyPr wrap="none">
            <a:spAutoFit/>
          </a:bodyPr>
          <a:lstStyle/>
          <a:p>
            <a:r>
              <a:rPr lang="en-US" sz="3200" b="1" dirty="0">
                <a:solidFill>
                  <a:srgbClr val="FF0000"/>
                </a:solidFill>
                <a:latin typeface="Courier New" panose="02070309020205020404" pitchFamily="49" charset="0"/>
              </a:rPr>
              <a:t>MODEL III – NAÏVE BAYES</a:t>
            </a:r>
            <a:endParaRPr lang="en-IN" sz="3200" b="1" dirty="0">
              <a:solidFill>
                <a:srgbClr val="FF0000"/>
              </a:solidFill>
            </a:endParaRPr>
          </a:p>
        </p:txBody>
      </p:sp>
    </p:spTree>
    <p:extLst>
      <p:ext uri="{BB962C8B-B14F-4D97-AF65-F5344CB8AC3E}">
        <p14:creationId xmlns:p14="http://schemas.microsoft.com/office/powerpoint/2010/main" val="2414947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6FA53D-BFF0-43E5-A582-5EBD0D9CB9F6}"/>
              </a:ext>
            </a:extLst>
          </p:cNvPr>
          <p:cNvSpPr>
            <a:spLocks noGrp="1"/>
          </p:cNvSpPr>
          <p:nvPr>
            <p:ph type="title"/>
          </p:nvPr>
        </p:nvSpPr>
        <p:spPr>
          <a:xfrm>
            <a:off x="1295402" y="677333"/>
            <a:ext cx="9601196" cy="554059"/>
          </a:xfrm>
        </p:spPr>
        <p:txBody>
          <a:bodyPr>
            <a:normAutofit fontScale="90000"/>
          </a:bodyPr>
          <a:lstStyle/>
          <a:p>
            <a:r>
              <a:rPr lang="en-US" sz="3600" dirty="0"/>
              <a:t>Deployment using Streamlit </a:t>
            </a:r>
            <a:endParaRPr lang="en-IN" sz="3600" dirty="0"/>
          </a:p>
        </p:txBody>
      </p:sp>
      <p:pic>
        <p:nvPicPr>
          <p:cNvPr id="4" name="Picture 3">
            <a:extLst>
              <a:ext uri="{FF2B5EF4-FFF2-40B4-BE49-F238E27FC236}">
                <a16:creationId xmlns:a16="http://schemas.microsoft.com/office/drawing/2014/main" xmlns="" id="{24F860BD-CDAD-4BA4-AD79-054012C85469}"/>
              </a:ext>
            </a:extLst>
          </p:cNvPr>
          <p:cNvPicPr>
            <a:picLocks noChangeAspect="1"/>
          </p:cNvPicPr>
          <p:nvPr/>
        </p:nvPicPr>
        <p:blipFill>
          <a:blip r:embed="rId2"/>
          <a:stretch>
            <a:fillRect/>
          </a:stretch>
        </p:blipFill>
        <p:spPr>
          <a:xfrm>
            <a:off x="646176" y="1231392"/>
            <a:ext cx="10911840" cy="4949275"/>
          </a:xfrm>
          <a:prstGeom prst="rect">
            <a:avLst/>
          </a:prstGeom>
        </p:spPr>
      </p:pic>
    </p:spTree>
    <p:extLst>
      <p:ext uri="{BB962C8B-B14F-4D97-AF65-F5344CB8AC3E}">
        <p14:creationId xmlns:p14="http://schemas.microsoft.com/office/powerpoint/2010/main" val="34319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8942" y="697687"/>
            <a:ext cx="10759155" cy="769441"/>
          </a:xfrm>
          <a:prstGeom prst="rect">
            <a:avLst/>
          </a:prstGeom>
        </p:spPr>
        <p:txBody>
          <a:bodyPr wrap="square">
            <a:spAutoFit/>
          </a:bodyPr>
          <a:lstStyle/>
          <a:p>
            <a:pPr lvl="0">
              <a:buClr>
                <a:srgbClr val="000000"/>
              </a:buClr>
              <a:buSzPts val="2800"/>
            </a:pPr>
            <a:r>
              <a:rPr lang="en-US" sz="4400" b="1" dirty="0">
                <a:solidFill>
                  <a:srgbClr val="FF0000"/>
                </a:solidFill>
                <a:latin typeface="Arial"/>
                <a:ea typeface="Arial"/>
                <a:cs typeface="Arial"/>
                <a:sym typeface="Arial"/>
              </a:rPr>
              <a:t>Project Architecture / Project Flow</a:t>
            </a:r>
            <a:endParaRPr lang="en-US" sz="4400" dirty="0">
              <a:solidFill>
                <a:srgbClr val="FF0000"/>
              </a:solidFill>
              <a:latin typeface="Arial"/>
              <a:ea typeface="Arial"/>
              <a:cs typeface="Arial"/>
              <a:sym typeface="Arial"/>
            </a:endParaRPr>
          </a:p>
        </p:txBody>
      </p:sp>
      <p:graphicFrame>
        <p:nvGraphicFramePr>
          <p:cNvPr id="4" name="Diagram 3"/>
          <p:cNvGraphicFramePr/>
          <p:nvPr>
            <p:extLst>
              <p:ext uri="{D42A27DB-BD31-4B8C-83A1-F6EECF244321}">
                <p14:modId xmlns:p14="http://schemas.microsoft.com/office/powerpoint/2010/main" val="917109288"/>
              </p:ext>
            </p:extLst>
          </p:nvPr>
        </p:nvGraphicFramePr>
        <p:xfrm>
          <a:off x="828942" y="1467128"/>
          <a:ext cx="10143858" cy="4674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9117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D81E01-CA8E-4036-9B8C-2CB78D7A6775}"/>
              </a:ext>
            </a:extLst>
          </p:cNvPr>
          <p:cNvSpPr>
            <a:spLocks noGrp="1"/>
          </p:cNvSpPr>
          <p:nvPr>
            <p:ph type="title"/>
          </p:nvPr>
        </p:nvSpPr>
        <p:spPr>
          <a:xfrm>
            <a:off x="977121" y="804334"/>
            <a:ext cx="9601196" cy="1303867"/>
          </a:xfrm>
        </p:spPr>
        <p:txBody>
          <a:bodyPr/>
          <a:lstStyle/>
          <a:p>
            <a:r>
              <a:rPr lang="en-US" dirty="0"/>
              <a:t>Thank You</a:t>
            </a:r>
            <a:endParaRPr lang="en-IN" dirty="0"/>
          </a:p>
        </p:txBody>
      </p:sp>
      <p:pic>
        <p:nvPicPr>
          <p:cNvPr id="4" name="Picture 4" descr="adverse-drug-skin-disorder.jpg">
            <a:extLst>
              <a:ext uri="{FF2B5EF4-FFF2-40B4-BE49-F238E27FC236}">
                <a16:creationId xmlns:a16="http://schemas.microsoft.com/office/drawing/2014/main" xmlns="" id="{01AC060F-34C8-436F-98DC-711D2D4E482E}"/>
              </a:ext>
            </a:extLst>
          </p:cNvPr>
          <p:cNvPicPr>
            <a:picLocks noChangeAspect="1"/>
          </p:cNvPicPr>
          <p:nvPr/>
        </p:nvPicPr>
        <p:blipFill>
          <a:blip r:embed="rId2">
            <a:extLst>
              <a:ext uri="{28A0092B-C50C-407E-A947-70E740481C1C}">
                <a14:useLocalDpi xmlns:a14="http://schemas.microsoft.com/office/drawing/2010/main" val="0"/>
              </a:ext>
            </a:extLst>
          </a:blip>
          <a:srcRect b="11111"/>
          <a:stretch>
            <a:fillRect/>
          </a:stretch>
        </p:blipFill>
        <p:spPr bwMode="auto">
          <a:xfrm>
            <a:off x="5566704" y="2566050"/>
            <a:ext cx="52387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915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DATA SET DETAILS </a:t>
            </a:r>
            <a:r>
              <a:rPr lang="en-US" dirty="0"/>
              <a:t>: </a:t>
            </a:r>
            <a:endParaRPr lang="en-IN" dirty="0"/>
          </a:p>
        </p:txBody>
      </p:sp>
      <p:sp>
        <p:nvSpPr>
          <p:cNvPr id="3" name="Rectangle 2"/>
          <p:cNvSpPr/>
          <p:nvPr/>
        </p:nvSpPr>
        <p:spPr>
          <a:xfrm>
            <a:off x="1543939" y="2431766"/>
            <a:ext cx="8070079" cy="3570849"/>
          </a:xfrm>
          <a:prstGeom prst="rect">
            <a:avLst/>
          </a:prstGeom>
        </p:spPr>
        <p:txBody>
          <a:bodyPr wrap="square">
            <a:spAutoFit/>
          </a:bodyPr>
          <a:lstStyle/>
          <a:p>
            <a:pPr lvl="0">
              <a:lnSpc>
                <a:spcPct val="115000"/>
              </a:lnSpc>
              <a:buSzPts val="1800"/>
            </a:pPr>
            <a:r>
              <a:rPr lang="en-US" b="1" dirty="0">
                <a:latin typeface="Times New Roman" panose="02020603050405020304" pitchFamily="18" charset="0"/>
                <a:cs typeface="Times New Roman" panose="02020603050405020304" pitchFamily="18" charset="0"/>
              </a:rPr>
              <a:t>The dataset provides patient reviews on specific drugs along with related conditions and rating out of 10 reflecting overall patient satisfaction. The intention was to study sentiment analysis of drug experience over multiple facets, i.e. sentiments learned on specific aspects such as condition and reviews  on the drug.</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pPr lvl="0">
              <a:lnSpc>
                <a:spcPct val="115000"/>
              </a:lnSpc>
              <a:buSzPts val="1800"/>
            </a:pPr>
            <a:r>
              <a:rPr lang="en-US" b="1" dirty="0">
                <a:latin typeface="Times New Roman" panose="02020603050405020304" pitchFamily="18" charset="0"/>
                <a:cs typeface="Times New Roman" panose="02020603050405020304" pitchFamily="18" charset="0"/>
              </a:rPr>
              <a:t>The data consists of below details respectively.</a:t>
            </a:r>
          </a:p>
          <a:p>
            <a:pPr lvl="0">
              <a:lnSpc>
                <a:spcPct val="115000"/>
              </a:lnSpc>
              <a:buSzPts val="1800"/>
            </a:pPr>
            <a:r>
              <a:rPr lang="en-US" b="1" dirty="0">
                <a:latin typeface="Times New Roman" panose="02020603050405020304" pitchFamily="18" charset="0"/>
                <a:cs typeface="Times New Roman" panose="02020603050405020304" pitchFamily="18" charset="0"/>
              </a:rPr>
              <a:t>drug_dataset.csv  :</a:t>
            </a:r>
            <a:endParaRPr lang="en-US" dirty="0">
              <a:latin typeface="Times New Roman" panose="02020603050405020304" pitchFamily="18" charset="0"/>
              <a:cs typeface="Times New Roman" panose="02020603050405020304" pitchFamily="18" charset="0"/>
            </a:endParaRPr>
          </a:p>
          <a:p>
            <a:pPr lvl="0">
              <a:lnSpc>
                <a:spcPct val="115000"/>
              </a:lnSpc>
              <a:buSzPts val="1800"/>
            </a:pPr>
            <a:r>
              <a:rPr lang="en-US" b="1" dirty="0">
                <a:latin typeface="Times New Roman" panose="02020603050405020304" pitchFamily="18" charset="0"/>
                <a:cs typeface="Times New Roman" panose="02020603050405020304" pitchFamily="18" charset="0"/>
              </a:rPr>
              <a:t>Shape of Dataset: </a:t>
            </a:r>
            <a:r>
              <a:rPr lang="en-US" dirty="0"/>
              <a:t>(215063, 8)</a:t>
            </a:r>
            <a:endParaRPr lang="en-US" dirty="0">
              <a:latin typeface="Times New Roman" panose="02020603050405020304" pitchFamily="18" charset="0"/>
              <a:cs typeface="Times New Roman" panose="02020603050405020304" pitchFamily="18" charset="0"/>
            </a:endParaRPr>
          </a:p>
          <a:p>
            <a:pPr lvl="0">
              <a:lnSpc>
                <a:spcPct val="115000"/>
              </a:lnSpc>
              <a:buSzPts val="1800"/>
            </a:pPr>
            <a:r>
              <a:rPr lang="en-US" b="1" dirty="0">
                <a:latin typeface="Times New Roman" panose="02020603050405020304" pitchFamily="18" charset="0"/>
                <a:cs typeface="Times New Roman" panose="02020603050405020304" pitchFamily="18" charset="0"/>
              </a:rPr>
              <a:t>No. of Features: 8</a:t>
            </a:r>
            <a:endParaRPr lang="en-US" dirty="0">
              <a:latin typeface="Times New Roman" panose="02020603050405020304" pitchFamily="18" charset="0"/>
              <a:cs typeface="Times New Roman" panose="02020603050405020304" pitchFamily="18" charset="0"/>
            </a:endParaRPr>
          </a:p>
          <a:p>
            <a:pPr lvl="0">
              <a:lnSpc>
                <a:spcPct val="115000"/>
              </a:lnSpc>
              <a:buSzPts val="1800"/>
            </a:pPr>
            <a:r>
              <a:rPr lang="en-US" b="1" dirty="0">
                <a:latin typeface="Times New Roman" panose="02020603050405020304" pitchFamily="18" charset="0"/>
                <a:cs typeface="Times New Roman" panose="02020603050405020304" pitchFamily="18" charset="0"/>
              </a:rPr>
              <a:t>No. of Records : 2</a:t>
            </a:r>
            <a:r>
              <a:rPr lang="en-US" dirty="0">
                <a:latin typeface="Times New Roman" panose="02020603050405020304" pitchFamily="18" charset="0"/>
                <a:cs typeface="Times New Roman" panose="02020603050405020304" pitchFamily="18" charset="0"/>
              </a:rPr>
              <a:t>15063</a:t>
            </a:r>
          </a:p>
        </p:txBody>
      </p:sp>
    </p:spTree>
    <p:extLst>
      <p:ext uri="{BB962C8B-B14F-4D97-AF65-F5344CB8AC3E}">
        <p14:creationId xmlns:p14="http://schemas.microsoft.com/office/powerpoint/2010/main" val="115830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120" y="564023"/>
            <a:ext cx="9601196" cy="1854438"/>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Attribute Information</a:t>
            </a:r>
            <a:r>
              <a:rPr lang="en-US" b="1" dirty="0">
                <a:solidFill>
                  <a:srgbClr val="FF0000"/>
                </a:solidFill>
                <a:latin typeface="Times New Roman"/>
                <a:ea typeface="Times New Roman"/>
                <a:cs typeface="Times New Roman"/>
                <a:sym typeface="Times New Roman"/>
              </a:rPr>
              <a:t/>
            </a:r>
            <a:br>
              <a:rPr lang="en-US" b="1" dirty="0">
                <a:solidFill>
                  <a:srgbClr val="FF0000"/>
                </a:solidFill>
                <a:latin typeface="Times New Roman"/>
                <a:ea typeface="Times New Roman"/>
                <a:cs typeface="Times New Roman"/>
                <a:sym typeface="Times New Roman"/>
              </a:rPr>
            </a:br>
            <a:r>
              <a:rPr lang="en-US" dirty="0">
                <a:solidFill>
                  <a:schemeClr val="bg2"/>
                </a:solidFill>
                <a:latin typeface="Times New Roman" panose="02020603050405020304" pitchFamily="18" charset="0"/>
                <a:cs typeface="Times New Roman" panose="02020603050405020304" pitchFamily="18" charset="0"/>
              </a:rPr>
              <a:t/>
            </a:r>
            <a:br>
              <a:rPr lang="en-US" dirty="0">
                <a:solidFill>
                  <a:schemeClr val="bg2"/>
                </a:solidFill>
                <a:latin typeface="Times New Roman" panose="02020603050405020304" pitchFamily="18" charset="0"/>
                <a:cs typeface="Times New Roman" panose="02020603050405020304" pitchFamily="18" charset="0"/>
              </a:rPr>
            </a:br>
            <a:endParaRPr lang="en-IN" dirty="0"/>
          </a:p>
        </p:txBody>
      </p:sp>
      <p:sp>
        <p:nvSpPr>
          <p:cNvPr id="3" name="Rectangle 2"/>
          <p:cNvSpPr/>
          <p:nvPr/>
        </p:nvSpPr>
        <p:spPr>
          <a:xfrm>
            <a:off x="2342972" y="2746769"/>
            <a:ext cx="7027492" cy="3385542"/>
          </a:xfrm>
          <a:prstGeom prst="rect">
            <a:avLst/>
          </a:prstGeom>
        </p:spPr>
        <p:txBody>
          <a:bodyPr wrap="square">
            <a:spAutoFit/>
          </a:bodyPr>
          <a:lstStyle/>
          <a:p>
            <a:pPr marL="548640" indent="-457200">
              <a:lnSpc>
                <a:spcPct val="100000"/>
              </a:lnSpc>
              <a:spcBef>
                <a:spcPts val="1200"/>
              </a:spcBef>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Drug name       -: drug used by the patient</a:t>
            </a:r>
          </a:p>
          <a:p>
            <a:pPr marL="548640" indent="-457200">
              <a:lnSpc>
                <a:spcPct val="100000"/>
              </a:lnSpc>
              <a:spcBef>
                <a:spcPts val="1200"/>
              </a:spcBef>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condition	  -:   Condition of the Patient</a:t>
            </a:r>
          </a:p>
          <a:p>
            <a:pPr marL="548640" indent="-457200">
              <a:lnSpc>
                <a:spcPct val="100000"/>
              </a:lnSpc>
              <a:spcBef>
                <a:spcPts val="1200"/>
              </a:spcBef>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review              -:  Review by the patient</a:t>
            </a:r>
          </a:p>
          <a:p>
            <a:pPr marL="548640" indent="-457200">
              <a:lnSpc>
                <a:spcPct val="100000"/>
              </a:lnSpc>
              <a:spcBef>
                <a:spcPts val="1200"/>
              </a:spcBef>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rating		  -: Patient rating</a:t>
            </a:r>
          </a:p>
          <a:p>
            <a:pPr marL="548640" indent="-457200">
              <a:lnSpc>
                <a:spcPct val="100000"/>
              </a:lnSpc>
              <a:spcBef>
                <a:spcPts val="1200"/>
              </a:spcBef>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date		  -: Date of the drugs Consumption</a:t>
            </a:r>
          </a:p>
          <a:p>
            <a:pPr marL="548640" indent="-457200">
              <a:lnSpc>
                <a:spcPct val="100000"/>
              </a:lnSpc>
              <a:spcBef>
                <a:spcPts val="1200"/>
              </a:spcBef>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Useful count      -:</a:t>
            </a:r>
            <a:r>
              <a:rPr lang="en-US" b="1" dirty="0">
                <a:latin typeface="Times New Roman" pitchFamily="18" charset="0"/>
                <a:cs typeface="Times New Roman" pitchFamily="18" charset="0"/>
              </a:rPr>
              <a:t> number of users who found review useful</a:t>
            </a:r>
          </a:p>
          <a:p>
            <a:pPr marL="548640" indent="-457200">
              <a:lnSpc>
                <a:spcPct val="100000"/>
              </a:lnSpc>
              <a:spcBef>
                <a:spcPts val="1200"/>
              </a:spcBef>
              <a:buFont typeface="+mj-lt"/>
              <a:buAutoNum type="arabicPeriod"/>
            </a:pPr>
            <a:r>
              <a:rPr lang="en-US" b="1" dirty="0">
                <a:latin typeface="Times New Roman" pitchFamily="18" charset="0"/>
                <a:cs typeface="Times New Roman" pitchFamily="18" charset="0"/>
              </a:rPr>
              <a:t>Side Effect         -: Drug side effects</a:t>
            </a:r>
          </a:p>
          <a:p>
            <a:pPr marL="548640" indent="-457200">
              <a:lnSpc>
                <a:spcPct val="100000"/>
              </a:lnSpc>
              <a:spcBef>
                <a:spcPts val="1200"/>
              </a:spcBef>
              <a:buFont typeface="+mj-lt"/>
              <a:buAutoNum type="arabicPeriod"/>
            </a:pPr>
            <a:r>
              <a:rPr lang="en-US" b="1" dirty="0">
                <a:solidFill>
                  <a:srgbClr val="000000"/>
                </a:solidFill>
                <a:latin typeface="Times New Roman" panose="02020603050405020304" pitchFamily="18" charset="0"/>
                <a:cs typeface="Times New Roman" panose="02020603050405020304" pitchFamily="18" charset="0"/>
              </a:rPr>
              <a:t>Side Effect Review -: Side Effect Review by the patient</a:t>
            </a:r>
          </a:p>
        </p:txBody>
      </p:sp>
    </p:spTree>
    <p:extLst>
      <p:ext uri="{BB962C8B-B14F-4D97-AF65-F5344CB8AC3E}">
        <p14:creationId xmlns:p14="http://schemas.microsoft.com/office/powerpoint/2010/main" val="271099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881" y="1344518"/>
            <a:ext cx="5494389" cy="646331"/>
          </a:xfrm>
          <a:prstGeom prst="rect">
            <a:avLst/>
          </a:prstGeom>
        </p:spPr>
        <p:txBody>
          <a:bodyPr wrap="none">
            <a:spAutoFit/>
          </a:bodyPr>
          <a:lstStyle/>
          <a:p>
            <a:r>
              <a:rPr lang="en-US" sz="3600" b="1" dirty="0">
                <a:solidFill>
                  <a:srgbClr val="FF0000"/>
                </a:solidFill>
                <a:latin typeface="Times New Roman" pitchFamily="18" charset="0"/>
                <a:cs typeface="Times New Roman" pitchFamily="18" charset="0"/>
              </a:rPr>
              <a:t>Top 20 most popular drugs</a:t>
            </a:r>
            <a:endParaRPr lang="en-IN" sz="3600" dirty="0">
              <a:solidFill>
                <a:srgbClr val="FF0000"/>
              </a:solidFill>
            </a:endParaRPr>
          </a:p>
        </p:txBody>
      </p:sp>
      <p:pic>
        <p:nvPicPr>
          <p:cNvPr id="3" name="Picture 2" descr="top 20 drugs.png"/>
          <p:cNvPicPr>
            <a:picLocks noChangeAspect="1"/>
          </p:cNvPicPr>
          <p:nvPr/>
        </p:nvPicPr>
        <p:blipFill>
          <a:blip r:embed="rId2"/>
          <a:stretch>
            <a:fillRect/>
          </a:stretch>
        </p:blipFill>
        <p:spPr>
          <a:xfrm>
            <a:off x="641524" y="1903267"/>
            <a:ext cx="6605899" cy="3813918"/>
          </a:xfrm>
          <a:prstGeom prst="rect">
            <a:avLst/>
          </a:prstGeom>
        </p:spPr>
      </p:pic>
      <p:sp>
        <p:nvSpPr>
          <p:cNvPr id="4" name="Rectangle 3"/>
          <p:cNvSpPr/>
          <p:nvPr/>
        </p:nvSpPr>
        <p:spPr>
          <a:xfrm>
            <a:off x="7479365" y="970800"/>
            <a:ext cx="3982339" cy="5355312"/>
          </a:xfrm>
          <a:prstGeom prst="rect">
            <a:avLst/>
          </a:prstGeom>
        </p:spPr>
        <p:txBody>
          <a:bodyPr wrap="square">
            <a:spAutoFit/>
          </a:bodyPr>
          <a:lstStyle/>
          <a:p>
            <a:r>
              <a:rPr lang="en-US" b="1" dirty="0">
                <a:latin typeface="Times New Roman" pitchFamily="18" charset="0"/>
                <a:cs typeface="Times New Roman" pitchFamily="18" charset="0"/>
              </a:rPr>
              <a:t>Etonogestrel  3336 </a:t>
            </a:r>
          </a:p>
          <a:p>
            <a:r>
              <a:rPr lang="en-US" b="1" dirty="0">
                <a:latin typeface="Times New Roman" pitchFamily="18" charset="0"/>
                <a:cs typeface="Times New Roman" pitchFamily="18" charset="0"/>
              </a:rPr>
              <a:t>Ethinyl estradiol / norethindrone 2850 </a:t>
            </a:r>
          </a:p>
          <a:p>
            <a:r>
              <a:rPr lang="en-US" b="1" dirty="0">
                <a:latin typeface="Times New Roman" pitchFamily="18" charset="0"/>
                <a:cs typeface="Times New Roman" pitchFamily="18" charset="0"/>
              </a:rPr>
              <a:t>Nexplanon 2156 </a:t>
            </a:r>
          </a:p>
          <a:p>
            <a:r>
              <a:rPr lang="en-US" b="1" dirty="0">
                <a:latin typeface="Times New Roman" pitchFamily="18" charset="0"/>
                <a:cs typeface="Times New Roman" pitchFamily="18" charset="0"/>
              </a:rPr>
              <a:t>Ethinyl estradiol / norgestimate 2117</a:t>
            </a:r>
          </a:p>
          <a:p>
            <a:r>
              <a:rPr lang="en-US" b="1" dirty="0">
                <a:latin typeface="Times New Roman" pitchFamily="18" charset="0"/>
                <a:cs typeface="Times New Roman" pitchFamily="18" charset="0"/>
              </a:rPr>
              <a:t>Ethinyl estradiol / levonorgestrel 1888 </a:t>
            </a:r>
          </a:p>
          <a:p>
            <a:r>
              <a:rPr lang="en-US" b="1" dirty="0">
                <a:latin typeface="Times New Roman" pitchFamily="18" charset="0"/>
                <a:cs typeface="Times New Roman" pitchFamily="18" charset="0"/>
              </a:rPr>
              <a:t>Phentermine 1543 </a:t>
            </a:r>
          </a:p>
          <a:p>
            <a:r>
              <a:rPr lang="en-US" b="1" dirty="0">
                <a:latin typeface="Times New Roman" pitchFamily="18" charset="0"/>
                <a:cs typeface="Times New Roman" pitchFamily="18" charset="0"/>
              </a:rPr>
              <a:t>Sertraline 1360 </a:t>
            </a:r>
          </a:p>
          <a:p>
            <a:r>
              <a:rPr lang="en-US" b="1" dirty="0">
                <a:latin typeface="Times New Roman" pitchFamily="18" charset="0"/>
                <a:cs typeface="Times New Roman" pitchFamily="18" charset="0"/>
              </a:rPr>
              <a:t>Escitalopram 1292</a:t>
            </a:r>
          </a:p>
          <a:p>
            <a:r>
              <a:rPr lang="en-US" b="1" dirty="0">
                <a:latin typeface="Times New Roman" pitchFamily="18" charset="0"/>
                <a:cs typeface="Times New Roman" pitchFamily="18" charset="0"/>
              </a:rPr>
              <a:t> Mirena 1242 </a:t>
            </a:r>
          </a:p>
          <a:p>
            <a:r>
              <a:rPr lang="en-US" b="1" dirty="0">
                <a:latin typeface="Times New Roman" pitchFamily="18" charset="0"/>
                <a:cs typeface="Times New Roman" pitchFamily="18" charset="0"/>
              </a:rPr>
              <a:t>Implanon 1102 </a:t>
            </a:r>
          </a:p>
          <a:p>
            <a:r>
              <a:rPr lang="en-US" b="1" dirty="0">
                <a:latin typeface="Times New Roman" pitchFamily="18" charset="0"/>
                <a:cs typeface="Times New Roman" pitchFamily="18" charset="0"/>
              </a:rPr>
              <a:t>Gabapentin 1047 </a:t>
            </a:r>
          </a:p>
          <a:p>
            <a:r>
              <a:rPr lang="en-US" b="1" dirty="0">
                <a:latin typeface="Times New Roman" pitchFamily="18" charset="0"/>
                <a:cs typeface="Times New Roman" pitchFamily="18" charset="0"/>
              </a:rPr>
              <a:t>Bupropion 1022 </a:t>
            </a:r>
          </a:p>
          <a:p>
            <a:r>
              <a:rPr lang="en-US" b="1" dirty="0">
                <a:latin typeface="Times New Roman" pitchFamily="18" charset="0"/>
                <a:cs typeface="Times New Roman" pitchFamily="18" charset="0"/>
              </a:rPr>
              <a:t>Venlafaxine 1016 </a:t>
            </a:r>
          </a:p>
          <a:p>
            <a:r>
              <a:rPr lang="en-US" b="1" dirty="0">
                <a:latin typeface="Times New Roman" pitchFamily="18" charset="0"/>
                <a:cs typeface="Times New Roman" pitchFamily="18" charset="0"/>
              </a:rPr>
              <a:t>Miconazole 1000 </a:t>
            </a:r>
          </a:p>
          <a:p>
            <a:r>
              <a:rPr lang="en-US" b="1" dirty="0">
                <a:latin typeface="Times New Roman" pitchFamily="18" charset="0"/>
                <a:cs typeface="Times New Roman" pitchFamily="18" charset="0"/>
              </a:rPr>
              <a:t>Citalopram 995 </a:t>
            </a:r>
          </a:p>
          <a:p>
            <a:r>
              <a:rPr lang="en-US" b="1" dirty="0">
                <a:latin typeface="Times New Roman" pitchFamily="18" charset="0"/>
                <a:cs typeface="Times New Roman" pitchFamily="18" charset="0"/>
              </a:rPr>
              <a:t>Medroxyprogesterone 995</a:t>
            </a:r>
          </a:p>
          <a:p>
            <a:r>
              <a:rPr lang="en-US" b="1" dirty="0">
                <a:latin typeface="Times New Roman" pitchFamily="18" charset="0"/>
                <a:cs typeface="Times New Roman" pitchFamily="18" charset="0"/>
              </a:rPr>
              <a:t> Lexapro 952 </a:t>
            </a:r>
          </a:p>
          <a:p>
            <a:r>
              <a:rPr lang="en-US" b="1" dirty="0">
                <a:latin typeface="Times New Roman" pitchFamily="18" charset="0"/>
                <a:cs typeface="Times New Roman" pitchFamily="18" charset="0"/>
              </a:rPr>
              <a:t>Bupropion / naltrexone 950 </a:t>
            </a:r>
          </a:p>
          <a:p>
            <a:r>
              <a:rPr lang="en-US" b="1" dirty="0">
                <a:latin typeface="Times New Roman" pitchFamily="18" charset="0"/>
                <a:cs typeface="Times New Roman" pitchFamily="18" charset="0"/>
              </a:rPr>
              <a:t>Duloxetine 934</a:t>
            </a:r>
          </a:p>
        </p:txBody>
      </p:sp>
      <p:sp>
        <p:nvSpPr>
          <p:cNvPr id="5" name="Rectangle 4"/>
          <p:cNvSpPr/>
          <p:nvPr/>
        </p:nvSpPr>
        <p:spPr>
          <a:xfrm>
            <a:off x="575395" y="5629602"/>
            <a:ext cx="6463510" cy="954107"/>
          </a:xfrm>
          <a:prstGeom prst="rect">
            <a:avLst/>
          </a:prstGeom>
        </p:spPr>
        <p:txBody>
          <a:bodyPr wrap="square">
            <a:spAutoFit/>
          </a:bodyPr>
          <a:lstStyle/>
          <a:p>
            <a:pPr lvl="1"/>
            <a:r>
              <a:rPr lang="en-US" b="1" dirty="0">
                <a:latin typeface="Times New Roman" pitchFamily="18" charset="0"/>
                <a:cs typeface="Times New Roman" pitchFamily="18" charset="0"/>
              </a:rPr>
              <a:t>INFERENCE</a:t>
            </a:r>
          </a:p>
          <a:p>
            <a:pPr>
              <a:buNone/>
            </a:pPr>
            <a:r>
              <a:rPr lang="en-US" b="1" dirty="0">
                <a:latin typeface="Times New Roman" pitchFamily="18" charset="0"/>
                <a:cs typeface="Times New Roman" pitchFamily="18" charset="0"/>
              </a:rPr>
              <a:t>          Most of the commonly used  drugs are  Harmonal  drugs</a:t>
            </a:r>
          </a:p>
          <a:p>
            <a:r>
              <a:rPr lang="en-US" sz="2000" dirty="0">
                <a:latin typeface="Times New Roman" pitchFamily="18" charset="0"/>
                <a:cs typeface="Times New Roman" pitchFamily="18" charset="0"/>
              </a:rPr>
              <a:t> </a:t>
            </a:r>
          </a:p>
        </p:txBody>
      </p:sp>
      <p:sp>
        <p:nvSpPr>
          <p:cNvPr id="6" name="Rectangle 5"/>
          <p:cNvSpPr/>
          <p:nvPr/>
        </p:nvSpPr>
        <p:spPr>
          <a:xfrm>
            <a:off x="575395" y="695812"/>
            <a:ext cx="8233124" cy="646331"/>
          </a:xfrm>
          <a:prstGeom prst="rect">
            <a:avLst/>
          </a:prstGeom>
        </p:spPr>
        <p:txBody>
          <a:bodyPr wrap="square">
            <a:spAutoFit/>
          </a:bodyPr>
          <a:lstStyle/>
          <a:p>
            <a:r>
              <a:rPr lang="en-US" sz="3600" b="1" dirty="0">
                <a:solidFill>
                  <a:srgbClr val="FF0000"/>
                </a:solidFill>
                <a:latin typeface="Courier New" panose="02070309020205020404" pitchFamily="49" charset="0"/>
              </a:rPr>
              <a:t>Exploratory data anlaysis</a:t>
            </a:r>
            <a:endParaRPr lang="en-IN" sz="3600" b="1" dirty="0">
              <a:solidFill>
                <a:srgbClr val="FF0000"/>
              </a:solidFill>
            </a:endParaRPr>
          </a:p>
        </p:txBody>
      </p:sp>
    </p:spTree>
    <p:extLst>
      <p:ext uri="{BB962C8B-B14F-4D97-AF65-F5344CB8AC3E}">
        <p14:creationId xmlns:p14="http://schemas.microsoft.com/office/powerpoint/2010/main" val="279433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800" y="629321"/>
            <a:ext cx="6268655" cy="646331"/>
          </a:xfrm>
          <a:prstGeom prst="rect">
            <a:avLst/>
          </a:prstGeom>
        </p:spPr>
        <p:txBody>
          <a:bodyPr wrap="square">
            <a:spAutoFit/>
          </a:bodyPr>
          <a:lstStyle/>
          <a:p>
            <a:r>
              <a:rPr lang="en-US" sz="3600" b="1" dirty="0">
                <a:solidFill>
                  <a:srgbClr val="FF0000"/>
                </a:solidFill>
                <a:latin typeface="Times New Roman" pitchFamily="18" charset="0"/>
                <a:cs typeface="Times New Roman" pitchFamily="18" charset="0"/>
              </a:rPr>
              <a:t>TOP 20 CONDITIONS</a:t>
            </a:r>
            <a:endParaRPr lang="en-IN" sz="3600" dirty="0">
              <a:solidFill>
                <a:srgbClr val="FF0000"/>
              </a:solidFill>
            </a:endParaRPr>
          </a:p>
        </p:txBody>
      </p:sp>
      <p:pic>
        <p:nvPicPr>
          <p:cNvPr id="3" name="Picture 2" descr="top 20 conditions.png"/>
          <p:cNvPicPr>
            <a:picLocks noChangeAspect="1"/>
          </p:cNvPicPr>
          <p:nvPr/>
        </p:nvPicPr>
        <p:blipFill>
          <a:blip r:embed="rId2"/>
          <a:stretch>
            <a:fillRect/>
          </a:stretch>
        </p:blipFill>
        <p:spPr>
          <a:xfrm>
            <a:off x="820396" y="1125415"/>
            <a:ext cx="6229884" cy="3784210"/>
          </a:xfrm>
          <a:prstGeom prst="rect">
            <a:avLst/>
          </a:prstGeom>
        </p:spPr>
      </p:pic>
      <p:sp>
        <p:nvSpPr>
          <p:cNvPr id="4" name="Rectangle 3"/>
          <p:cNvSpPr/>
          <p:nvPr/>
        </p:nvSpPr>
        <p:spPr>
          <a:xfrm>
            <a:off x="7349383" y="629321"/>
            <a:ext cx="4144710" cy="5632311"/>
          </a:xfrm>
          <a:prstGeom prst="rect">
            <a:avLst/>
          </a:prstGeom>
        </p:spPr>
        <p:txBody>
          <a:bodyPr wrap="square">
            <a:spAutoFit/>
          </a:bodyPr>
          <a:lstStyle/>
          <a:p>
            <a:pPr marL="482600" indent="-342900" algn="just"/>
            <a:r>
              <a:rPr lang="en-US" b="1" dirty="0">
                <a:latin typeface="Times New Roman" pitchFamily="18" charset="0"/>
                <a:cs typeface="Times New Roman" pitchFamily="18" charset="0"/>
              </a:rPr>
              <a:t>Birth Control 28788 </a:t>
            </a:r>
          </a:p>
          <a:p>
            <a:pPr marL="482600" indent="-342900" algn="just"/>
            <a:r>
              <a:rPr lang="en-US" b="1" dirty="0">
                <a:latin typeface="Times New Roman" pitchFamily="18" charset="0"/>
                <a:cs typeface="Times New Roman" pitchFamily="18" charset="0"/>
              </a:rPr>
              <a:t>Depression 9069 </a:t>
            </a:r>
          </a:p>
          <a:p>
            <a:pPr marL="482600" indent="-342900" algn="just"/>
            <a:r>
              <a:rPr lang="en-US" b="1" dirty="0">
                <a:latin typeface="Times New Roman" pitchFamily="18" charset="0"/>
                <a:cs typeface="Times New Roman" pitchFamily="18" charset="0"/>
              </a:rPr>
              <a:t>Pain 6145 </a:t>
            </a:r>
          </a:p>
          <a:p>
            <a:pPr marL="482600" indent="-342900" algn="just"/>
            <a:r>
              <a:rPr lang="en-US" b="1" dirty="0">
                <a:latin typeface="Times New Roman" pitchFamily="18" charset="0"/>
                <a:cs typeface="Times New Roman" pitchFamily="18" charset="0"/>
              </a:rPr>
              <a:t>Anxiety 5904 </a:t>
            </a:r>
          </a:p>
          <a:p>
            <a:pPr marL="482600" indent="-342900" algn="just"/>
            <a:r>
              <a:rPr lang="en-US" b="1" dirty="0">
                <a:latin typeface="Times New Roman" pitchFamily="18" charset="0"/>
                <a:cs typeface="Times New Roman" pitchFamily="18" charset="0"/>
              </a:rPr>
              <a:t>Acne 5588 </a:t>
            </a:r>
          </a:p>
          <a:p>
            <a:pPr marL="482600" indent="-342900" algn="just"/>
            <a:r>
              <a:rPr lang="en-US" b="1" dirty="0">
                <a:latin typeface="Times New Roman" pitchFamily="18" charset="0"/>
                <a:cs typeface="Times New Roman" pitchFamily="18" charset="0"/>
              </a:rPr>
              <a:t>Bipolar Disorder 4224 </a:t>
            </a:r>
          </a:p>
          <a:p>
            <a:pPr marL="482600" indent="-342900" algn="just"/>
            <a:r>
              <a:rPr lang="en-US" b="1" dirty="0">
                <a:latin typeface="Times New Roman" pitchFamily="18" charset="0"/>
                <a:cs typeface="Times New Roman" pitchFamily="18" charset="0"/>
              </a:rPr>
              <a:t>Insomnia 3673 </a:t>
            </a:r>
          </a:p>
          <a:p>
            <a:pPr marL="482600" indent="-342900" algn="just"/>
            <a:r>
              <a:rPr lang="en-US" b="1" dirty="0">
                <a:latin typeface="Times New Roman" pitchFamily="18" charset="0"/>
                <a:cs typeface="Times New Roman" pitchFamily="18" charset="0"/>
              </a:rPr>
              <a:t>Weight Loss 3609 </a:t>
            </a:r>
          </a:p>
          <a:p>
            <a:pPr marL="482600" indent="-342900" algn="just"/>
            <a:r>
              <a:rPr lang="en-US" b="1" dirty="0">
                <a:latin typeface="Times New Roman" pitchFamily="18" charset="0"/>
                <a:cs typeface="Times New Roman" pitchFamily="18" charset="0"/>
              </a:rPr>
              <a:t>Obesity 3568 </a:t>
            </a:r>
          </a:p>
          <a:p>
            <a:pPr marL="482600" indent="-342900" algn="just"/>
            <a:r>
              <a:rPr lang="en-US" b="1" dirty="0">
                <a:latin typeface="Times New Roman" pitchFamily="18" charset="0"/>
                <a:cs typeface="Times New Roman" pitchFamily="18" charset="0"/>
              </a:rPr>
              <a:t>ADHD 3383</a:t>
            </a:r>
          </a:p>
          <a:p>
            <a:pPr marL="482600" indent="-342900" algn="just"/>
            <a:r>
              <a:rPr lang="en-US" b="1" dirty="0">
                <a:latin typeface="Times New Roman" pitchFamily="18" charset="0"/>
                <a:cs typeface="Times New Roman" pitchFamily="18" charset="0"/>
              </a:rPr>
              <a:t> Diabetes, Type 2 2554 </a:t>
            </a:r>
          </a:p>
          <a:p>
            <a:pPr marL="482600" indent="-342900" algn="just"/>
            <a:r>
              <a:rPr lang="en-US" b="1" dirty="0">
                <a:latin typeface="Times New Roman" pitchFamily="18" charset="0"/>
                <a:cs typeface="Times New Roman" pitchFamily="18" charset="0"/>
              </a:rPr>
              <a:t>Emergency Contraception 2463 </a:t>
            </a:r>
          </a:p>
          <a:p>
            <a:pPr marL="482600" indent="-342900" algn="just"/>
            <a:r>
              <a:rPr lang="en-US" b="1" dirty="0">
                <a:latin typeface="Times New Roman" pitchFamily="18" charset="0"/>
                <a:cs typeface="Times New Roman" pitchFamily="18" charset="0"/>
              </a:rPr>
              <a:t>High Blood Pressure 2321 </a:t>
            </a:r>
          </a:p>
          <a:p>
            <a:pPr marL="482600" indent="-342900" algn="just"/>
            <a:r>
              <a:rPr lang="en-US" b="1" dirty="0">
                <a:latin typeface="Times New Roman" pitchFamily="18" charset="0"/>
                <a:cs typeface="Times New Roman" pitchFamily="18" charset="0"/>
              </a:rPr>
              <a:t>Vaginal Yeast Infection 2274</a:t>
            </a:r>
          </a:p>
          <a:p>
            <a:pPr marL="482600" indent="-342900" algn="just"/>
            <a:r>
              <a:rPr lang="en-US" b="1" dirty="0">
                <a:latin typeface="Times New Roman" pitchFamily="18" charset="0"/>
                <a:cs typeface="Times New Roman" pitchFamily="18" charset="0"/>
              </a:rPr>
              <a:t>Abnormal Uterine Bleeding 2096 </a:t>
            </a:r>
          </a:p>
          <a:p>
            <a:pPr marL="482600" indent="-342900" algn="just"/>
            <a:r>
              <a:rPr lang="en-US" b="1" dirty="0">
                <a:latin typeface="Times New Roman" pitchFamily="18" charset="0"/>
                <a:cs typeface="Times New Roman" pitchFamily="18" charset="0"/>
              </a:rPr>
              <a:t>Bowel Preparation 1859 </a:t>
            </a:r>
          </a:p>
          <a:p>
            <a:pPr marL="482600" indent="-342900" algn="just"/>
            <a:r>
              <a:rPr lang="en-US" b="1" dirty="0">
                <a:latin typeface="Times New Roman" pitchFamily="18" charset="0"/>
                <a:cs typeface="Times New Roman" pitchFamily="18" charset="0"/>
              </a:rPr>
              <a:t>Ibromyalgia 1791 </a:t>
            </a:r>
          </a:p>
          <a:p>
            <a:pPr marL="482600" indent="-342900" algn="just"/>
            <a:r>
              <a:rPr lang="en-US" b="1" dirty="0">
                <a:latin typeface="Times New Roman" pitchFamily="18" charset="0"/>
                <a:cs typeface="Times New Roman" pitchFamily="18" charset="0"/>
              </a:rPr>
              <a:t>Smoking Cessation 1780 </a:t>
            </a:r>
          </a:p>
          <a:p>
            <a:pPr marL="482600" indent="-342900" algn="just"/>
            <a:r>
              <a:rPr lang="en-US" b="1" dirty="0">
                <a:latin typeface="Times New Roman" pitchFamily="18" charset="0"/>
                <a:cs typeface="Times New Roman" pitchFamily="18" charset="0"/>
              </a:rPr>
              <a:t>Migraine 1694 </a:t>
            </a:r>
          </a:p>
          <a:p>
            <a:pPr marL="482600" indent="-342900" algn="just"/>
            <a:r>
              <a:rPr lang="en-US" b="1" dirty="0">
                <a:latin typeface="Times New Roman" pitchFamily="18" charset="0"/>
                <a:cs typeface="Times New Roman" pitchFamily="18" charset="0"/>
              </a:rPr>
              <a:t>Anxiety and Stress 1663</a:t>
            </a:r>
          </a:p>
        </p:txBody>
      </p:sp>
      <p:sp>
        <p:nvSpPr>
          <p:cNvPr id="5" name="Rectangle 4"/>
          <p:cNvSpPr/>
          <p:nvPr/>
        </p:nvSpPr>
        <p:spPr>
          <a:xfrm>
            <a:off x="1026919" y="4909625"/>
            <a:ext cx="6096000" cy="923330"/>
          </a:xfrm>
          <a:prstGeom prst="rect">
            <a:avLst/>
          </a:prstGeom>
        </p:spPr>
        <p:txBody>
          <a:bodyPr>
            <a:spAutoFit/>
          </a:bodyPr>
          <a:lstStyle/>
          <a:p>
            <a:pPr>
              <a:buNone/>
            </a:pPr>
            <a:r>
              <a:rPr lang="en-US" b="1" dirty="0">
                <a:latin typeface="Times New Roman" pitchFamily="18" charset="0"/>
                <a:cs typeface="Times New Roman" pitchFamily="18" charset="0"/>
              </a:rPr>
              <a:t>The most common condition is Birth Control followed by Depression , Pain and Anxiety.. Which are majorly seen in society</a:t>
            </a:r>
          </a:p>
        </p:txBody>
      </p:sp>
    </p:spTree>
    <p:extLst>
      <p:ext uri="{BB962C8B-B14F-4D97-AF65-F5344CB8AC3E}">
        <p14:creationId xmlns:p14="http://schemas.microsoft.com/office/powerpoint/2010/main" val="99296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476" y="620775"/>
            <a:ext cx="5219057" cy="584775"/>
          </a:xfrm>
          <a:prstGeom prst="rect">
            <a:avLst/>
          </a:prstGeom>
        </p:spPr>
        <p:txBody>
          <a:bodyPr wrap="none">
            <a:spAutoFit/>
          </a:bodyPr>
          <a:lstStyle/>
          <a:p>
            <a:r>
              <a:rPr lang="en-US" sz="3200" b="1" dirty="0">
                <a:solidFill>
                  <a:srgbClr val="FF0000"/>
                </a:solidFill>
                <a:latin typeface="Times New Roman" pitchFamily="18" charset="0"/>
                <a:cs typeface="Times New Roman" pitchFamily="18" charset="0"/>
              </a:rPr>
              <a:t>TOP  20 Drugs per condition</a:t>
            </a:r>
            <a:endParaRPr lang="en-IN" sz="3200" dirty="0">
              <a:solidFill>
                <a:srgbClr val="FF0000"/>
              </a:solidFill>
            </a:endParaRPr>
          </a:p>
        </p:txBody>
      </p:sp>
      <p:pic>
        <p:nvPicPr>
          <p:cNvPr id="3" name="Picture 2" descr="drugspercond.png"/>
          <p:cNvPicPr>
            <a:picLocks noChangeAspect="1"/>
          </p:cNvPicPr>
          <p:nvPr/>
        </p:nvPicPr>
        <p:blipFill>
          <a:blip r:embed="rId2"/>
          <a:stretch>
            <a:fillRect/>
          </a:stretch>
        </p:blipFill>
        <p:spPr>
          <a:xfrm>
            <a:off x="803304" y="1076770"/>
            <a:ext cx="6409346" cy="3751604"/>
          </a:xfrm>
          <a:prstGeom prst="rect">
            <a:avLst/>
          </a:prstGeom>
        </p:spPr>
      </p:pic>
      <p:sp>
        <p:nvSpPr>
          <p:cNvPr id="4" name="Rectangle 3"/>
          <p:cNvSpPr/>
          <p:nvPr/>
        </p:nvSpPr>
        <p:spPr>
          <a:xfrm>
            <a:off x="7340836" y="751344"/>
            <a:ext cx="4204531" cy="5355312"/>
          </a:xfrm>
          <a:prstGeom prst="rect">
            <a:avLst/>
          </a:prstGeom>
        </p:spPr>
        <p:txBody>
          <a:bodyPr wrap="square">
            <a:spAutoFit/>
          </a:bodyPr>
          <a:lstStyle/>
          <a:p>
            <a:r>
              <a:rPr lang="en-US" b="1" dirty="0">
                <a:latin typeface="Times New Roman" pitchFamily="18" charset="0"/>
                <a:cs typeface="Times New Roman" pitchFamily="18" charset="0"/>
              </a:rPr>
              <a:t>Condition –(No. of drugs)</a:t>
            </a:r>
          </a:p>
          <a:p>
            <a:r>
              <a:rPr lang="en-US" b="1" dirty="0">
                <a:latin typeface="Times New Roman" pitchFamily="18" charset="0"/>
                <a:cs typeface="Times New Roman" pitchFamily="18" charset="0"/>
              </a:rPr>
              <a:t>Pain 200</a:t>
            </a:r>
          </a:p>
          <a:p>
            <a:r>
              <a:rPr lang="en-US" b="1" dirty="0">
                <a:latin typeface="Times New Roman" pitchFamily="18" charset="0"/>
                <a:cs typeface="Times New Roman" pitchFamily="18" charset="0"/>
              </a:rPr>
              <a:t> Birth Control 172 </a:t>
            </a:r>
          </a:p>
          <a:p>
            <a:r>
              <a:rPr lang="en-US" b="1" dirty="0">
                <a:latin typeface="Times New Roman" pitchFamily="18" charset="0"/>
                <a:cs typeface="Times New Roman" pitchFamily="18" charset="0"/>
              </a:rPr>
              <a:t>High Blood Pressure 140 </a:t>
            </a:r>
          </a:p>
          <a:p>
            <a:r>
              <a:rPr lang="en-US" b="1" dirty="0">
                <a:latin typeface="Times New Roman" pitchFamily="18" charset="0"/>
                <a:cs typeface="Times New Roman" pitchFamily="18" charset="0"/>
              </a:rPr>
              <a:t>Acne 117 </a:t>
            </a:r>
          </a:p>
          <a:p>
            <a:r>
              <a:rPr lang="en-US" b="1" dirty="0">
                <a:latin typeface="Times New Roman" pitchFamily="18" charset="0"/>
                <a:cs typeface="Times New Roman" pitchFamily="18" charset="0"/>
              </a:rPr>
              <a:t>Depression 105 </a:t>
            </a:r>
          </a:p>
          <a:p>
            <a:r>
              <a:rPr lang="en-US" b="1" dirty="0">
                <a:latin typeface="Times New Roman" pitchFamily="18" charset="0"/>
                <a:cs typeface="Times New Roman" pitchFamily="18" charset="0"/>
              </a:rPr>
              <a:t>Rheumatoid Arthritis 98</a:t>
            </a:r>
          </a:p>
          <a:p>
            <a:r>
              <a:rPr lang="en-US" b="1" dirty="0">
                <a:latin typeface="Times New Roman" pitchFamily="18" charset="0"/>
                <a:cs typeface="Times New Roman" pitchFamily="18" charset="0"/>
              </a:rPr>
              <a:t>Diabetes, Type 2 89</a:t>
            </a:r>
          </a:p>
          <a:p>
            <a:r>
              <a:rPr lang="en-US" b="1" dirty="0">
                <a:latin typeface="Times New Roman" pitchFamily="18" charset="0"/>
                <a:cs typeface="Times New Roman" pitchFamily="18" charset="0"/>
              </a:rPr>
              <a:t>Allergic Rhinitis 88</a:t>
            </a:r>
          </a:p>
          <a:p>
            <a:r>
              <a:rPr lang="en-US" b="1" dirty="0">
                <a:latin typeface="Times New Roman" pitchFamily="18" charset="0"/>
                <a:cs typeface="Times New Roman" pitchFamily="18" charset="0"/>
              </a:rPr>
              <a:t>Bipolar Disorder80</a:t>
            </a:r>
          </a:p>
          <a:p>
            <a:r>
              <a:rPr lang="en-US" b="1" dirty="0">
                <a:latin typeface="Times New Roman" pitchFamily="18" charset="0"/>
                <a:cs typeface="Times New Roman" pitchFamily="18" charset="0"/>
              </a:rPr>
              <a:t>Osteoarthritis 80 </a:t>
            </a:r>
          </a:p>
          <a:p>
            <a:r>
              <a:rPr lang="en-US" b="1" dirty="0">
                <a:latin typeface="Times New Roman" pitchFamily="18" charset="0"/>
                <a:cs typeface="Times New Roman" pitchFamily="18" charset="0"/>
              </a:rPr>
              <a:t>Anxiety 78</a:t>
            </a:r>
          </a:p>
          <a:p>
            <a:r>
              <a:rPr lang="en-US" b="1" dirty="0">
                <a:latin typeface="Times New Roman" pitchFamily="18" charset="0"/>
                <a:cs typeface="Times New Roman" pitchFamily="18" charset="0"/>
              </a:rPr>
              <a:t> Insomnia 78 </a:t>
            </a:r>
          </a:p>
          <a:p>
            <a:r>
              <a:rPr lang="en-US" b="1" dirty="0">
                <a:latin typeface="Times New Roman" pitchFamily="18" charset="0"/>
                <a:cs typeface="Times New Roman" pitchFamily="18" charset="0"/>
              </a:rPr>
              <a:t>Abnormal Uterine Bleeding 74</a:t>
            </a:r>
          </a:p>
          <a:p>
            <a:r>
              <a:rPr lang="en-US" b="1" dirty="0">
                <a:latin typeface="Times New Roman" pitchFamily="18" charset="0"/>
                <a:cs typeface="Times New Roman" pitchFamily="18" charset="0"/>
              </a:rPr>
              <a:t>Migraine 59</a:t>
            </a:r>
          </a:p>
          <a:p>
            <a:r>
              <a:rPr lang="en-US" b="1" dirty="0">
                <a:latin typeface="Times New Roman" pitchFamily="18" charset="0"/>
                <a:cs typeface="Times New Roman" pitchFamily="18" charset="0"/>
              </a:rPr>
              <a:t> Psoriasis 58 </a:t>
            </a:r>
          </a:p>
          <a:p>
            <a:r>
              <a:rPr lang="en-US" b="1" dirty="0">
                <a:latin typeface="Times New Roman" pitchFamily="18" charset="0"/>
                <a:cs typeface="Times New Roman" pitchFamily="18" charset="0"/>
              </a:rPr>
              <a:t>Endometriosis 57 </a:t>
            </a:r>
          </a:p>
          <a:p>
            <a:r>
              <a:rPr lang="en-US" b="1" dirty="0">
                <a:latin typeface="Times New Roman" pitchFamily="18" charset="0"/>
                <a:cs typeface="Times New Roman" pitchFamily="18" charset="0"/>
              </a:rPr>
              <a:t>ADHD 55</a:t>
            </a:r>
          </a:p>
          <a:p>
            <a:r>
              <a:rPr lang="en-US" b="1" dirty="0">
                <a:latin typeface="Times New Roman" pitchFamily="18" charset="0"/>
                <a:cs typeface="Times New Roman" pitchFamily="18" charset="0"/>
              </a:rPr>
              <a:t> Asthma, Maintenance 54</a:t>
            </a:r>
          </a:p>
        </p:txBody>
      </p:sp>
      <p:sp>
        <p:nvSpPr>
          <p:cNvPr id="5" name="Rectangle 4"/>
          <p:cNvSpPr/>
          <p:nvPr/>
        </p:nvSpPr>
        <p:spPr>
          <a:xfrm>
            <a:off x="988464" y="4906327"/>
            <a:ext cx="6096000" cy="1200329"/>
          </a:xfrm>
          <a:prstGeom prst="rect">
            <a:avLst/>
          </a:prstGeom>
        </p:spPr>
        <p:txBody>
          <a:bodyPr>
            <a:spAutoFit/>
          </a:bodyPr>
          <a:lstStyle/>
          <a:p>
            <a:r>
              <a:rPr lang="en-US" dirty="0">
                <a:latin typeface="Times New Roman" pitchFamily="18" charset="0"/>
                <a:cs typeface="Times New Roman" pitchFamily="18" charset="0"/>
              </a:rPr>
              <a:t>1.Pain ,Birth Control and HBP have the highest number of different/unique drugs for their condition </a:t>
            </a:r>
          </a:p>
          <a:p>
            <a:r>
              <a:rPr lang="en-US" dirty="0">
                <a:latin typeface="Times New Roman" pitchFamily="18" charset="0"/>
                <a:cs typeface="Times New Roman" pitchFamily="18" charset="0"/>
              </a:rPr>
              <a:t>2.Implies Companies are majorly concentrated in these drugs manufacturing and research</a:t>
            </a:r>
          </a:p>
        </p:txBody>
      </p:sp>
    </p:spTree>
    <p:extLst>
      <p:ext uri="{BB962C8B-B14F-4D97-AF65-F5344CB8AC3E}">
        <p14:creationId xmlns:p14="http://schemas.microsoft.com/office/powerpoint/2010/main" val="121505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14" y="581114"/>
            <a:ext cx="10688582" cy="5640226"/>
          </a:xfrm>
          <a:prstGeom prst="rect">
            <a:avLst/>
          </a:prstGeom>
        </p:spPr>
      </p:pic>
    </p:spTree>
    <p:extLst>
      <p:ext uri="{BB962C8B-B14F-4D97-AF65-F5344CB8AC3E}">
        <p14:creationId xmlns:p14="http://schemas.microsoft.com/office/powerpoint/2010/main" val="32117593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495</TotalTime>
  <Words>620</Words>
  <Application>Microsoft Office PowerPoint</Application>
  <PresentationFormat>Widescreen</PresentationFormat>
  <Paragraphs>143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Courier New</vt:lpstr>
      <vt:lpstr>Garamond</vt:lpstr>
      <vt:lpstr>Roboto</vt:lpstr>
      <vt:lpstr>Times New Roman</vt:lpstr>
      <vt:lpstr>Organic</vt:lpstr>
      <vt:lpstr>MEDICINE REVIEW AND ITS SIDE EFFECT ANLAYSIS                                          Mentor: Sri Vinod</vt:lpstr>
      <vt:lpstr>BUSINESS PROBLEM</vt:lpstr>
      <vt:lpstr>PowerPoint Presentation</vt:lpstr>
      <vt:lpstr>DATA SET DETAILS : </vt:lpstr>
      <vt:lpstr>Attribute Information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PREPROCESSING </vt:lpstr>
      <vt:lpstr>DATA PREPROCESSING </vt:lpstr>
      <vt:lpstr>SENTIMENT ANLYSIS FOR REVIEW</vt:lpstr>
      <vt:lpstr>PowerPoint Presentation</vt:lpstr>
      <vt:lpstr>SENTIMENT ANLYSIS FOR SIDE EFFECT</vt:lpstr>
      <vt:lpstr>PowerPoint Presentation</vt:lpstr>
      <vt:lpstr>SENTIMENT ANLYSIS FOR SIDE EFFECT REVIEW</vt:lpstr>
      <vt:lpstr>PowerPoint Presentation</vt:lpstr>
      <vt:lpstr>WORD CLOUD FOR REVIEW </vt:lpstr>
      <vt:lpstr>WORD CLOUD FOR SIDE EFFECT </vt:lpstr>
      <vt:lpstr>Defining Features and splitting data to Train and Test set</vt:lpstr>
      <vt:lpstr>MODEL SELECTION</vt:lpstr>
      <vt:lpstr>PowerPoint Presentation</vt:lpstr>
      <vt:lpstr>PowerPoint Presentation</vt:lpstr>
      <vt:lpstr>PowerPoint Presentation</vt:lpstr>
      <vt:lpstr>PowerPoint Presentation</vt:lpstr>
      <vt:lpstr>Deployment using Streamlit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MEDICINE SIDE EFFECT ANLAYSIS                                          MENTOR: VINOD</dc:title>
  <dc:creator>channu</dc:creator>
  <cp:lastModifiedBy>RAWAT</cp:lastModifiedBy>
  <cp:revision>33</cp:revision>
  <dcterms:created xsi:type="dcterms:W3CDTF">2021-07-09T08:18:20Z</dcterms:created>
  <dcterms:modified xsi:type="dcterms:W3CDTF">2021-08-08T06:19:57Z</dcterms:modified>
</cp:coreProperties>
</file>