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3450" y="1381125"/>
            <a:ext cx="7553325" cy="5191125"/>
          </a:xfrm>
          <a:custGeom>
            <a:avLst/>
            <a:gdLst/>
            <a:ahLst/>
            <a:cxnLst/>
            <a:rect l="l" t="t" r="r" b="b"/>
            <a:pathLst>
              <a:path w="7553325" h="5191125">
                <a:moveTo>
                  <a:pt x="7553325" y="0"/>
                </a:moveTo>
                <a:lnTo>
                  <a:pt x="0" y="0"/>
                </a:lnTo>
                <a:lnTo>
                  <a:pt x="0" y="5191125"/>
                </a:lnTo>
                <a:lnTo>
                  <a:pt x="7553325" y="5191125"/>
                </a:lnTo>
                <a:lnTo>
                  <a:pt x="75533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381125"/>
            <a:ext cx="7886700" cy="5191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714" y="1263078"/>
            <a:ext cx="5113020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3363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NAME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: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lang="en-IN" sz="2400" spc="-45" dirty="0" err="1" smtClean="0">
                <a:latin typeface="Calibri"/>
                <a:cs typeface="Calibri"/>
              </a:rPr>
              <a:t>P.Dinesh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" name="object 10"/>
          <p:cNvSpPr txBox="1"/>
          <p:nvPr/>
        </p:nvSpPr>
        <p:spPr>
          <a:xfrm>
            <a:off x="2635250" y="3695382"/>
            <a:ext cx="17907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REGISTER </a:t>
            </a:r>
            <a:r>
              <a:rPr sz="2400" spc="10" dirty="0">
                <a:latin typeface="Calibri"/>
                <a:cs typeface="Calibri"/>
              </a:rPr>
              <a:t>NO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19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  </a:t>
            </a:r>
            <a:r>
              <a:rPr sz="2400" spc="-15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554" y="3695382"/>
            <a:ext cx="5474970" cy="1138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:</a:t>
            </a:r>
            <a:r>
              <a:rPr sz="2400">
                <a:latin typeface="Calibri"/>
                <a:cs typeface="Calibri"/>
              </a:rPr>
              <a:t>	</a:t>
            </a:r>
            <a:r>
              <a:rPr sz="2400" spc="-5" smtClean="0">
                <a:latin typeface="Calibri"/>
                <a:cs typeface="Calibri"/>
              </a:rPr>
              <a:t>312200</a:t>
            </a:r>
            <a:r>
              <a:rPr lang="en-IN" sz="2400" spc="-5" smtClean="0">
                <a:latin typeface="Calibri"/>
                <a:cs typeface="Calibri"/>
              </a:rPr>
              <a:t>632</a:t>
            </a:r>
            <a:endParaRPr sz="2400">
              <a:latin typeface="Calibri"/>
              <a:cs typeface="Calibri"/>
            </a:endParaRPr>
          </a:p>
          <a:p>
            <a:pPr marL="4953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:B.com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:pachayappas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college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Kanchipuram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5" dirty="0"/>
              <a:t>RESULTS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07" y="1540192"/>
            <a:ext cx="778383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991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5" dirty="0">
                <a:latin typeface="Calibri"/>
                <a:cs typeface="Calibri"/>
              </a:rPr>
              <a:t>pivot </a:t>
            </a:r>
            <a:r>
              <a:rPr sz="1800" spc="-10" dirty="0">
                <a:latin typeface="Calibri"/>
                <a:cs typeface="Calibri"/>
              </a:rPr>
              <a:t>tables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turnover analysis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powerful </a:t>
            </a:r>
            <a:r>
              <a:rPr sz="1800" spc="-10" dirty="0">
                <a:latin typeface="Calibri"/>
                <a:cs typeface="Calibri"/>
              </a:rPr>
              <a:t>and flexible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gain </a:t>
            </a:r>
            <a:r>
              <a:rPr sz="1800" spc="-5" dirty="0">
                <a:latin typeface="Calibri"/>
                <a:cs typeface="Calibri"/>
              </a:rPr>
              <a:t>insights into turnover </a:t>
            </a:r>
            <a:r>
              <a:rPr sz="1800" spc="-10" dirty="0">
                <a:latin typeface="Calibri"/>
                <a:cs typeface="Calibri"/>
              </a:rPr>
              <a:t>trends and patterns. </a:t>
            </a:r>
            <a:r>
              <a:rPr sz="1800" spc="-5" dirty="0">
                <a:latin typeface="Calibri"/>
                <a:cs typeface="Calibri"/>
              </a:rPr>
              <a:t>By leveraging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tables, </a:t>
            </a:r>
            <a:r>
              <a:rPr sz="1800" dirty="0">
                <a:latin typeface="Calibri"/>
                <a:cs typeface="Calibri"/>
              </a:rPr>
              <a:t> HR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Analyze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buAutoNum type="arabicPeriod"/>
              <a:tabLst>
                <a:tab pos="238760" algn="l"/>
              </a:tabLst>
            </a:pPr>
            <a:r>
              <a:rPr sz="1800" spc="-30" dirty="0">
                <a:latin typeface="Calibri"/>
                <a:cs typeface="Calibri"/>
              </a:rPr>
              <a:t>Track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 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benchmarks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/>
              <a:t>M</a:t>
            </a:r>
            <a:r>
              <a:rPr sz="4800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spc="5" dirty="0"/>
              <a:t>G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775" y="1311211"/>
            <a:ext cx="7978140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25336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visualize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apparent.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outputs.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line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show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employee’s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across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-5" dirty="0">
                <a:latin typeface="Calibri"/>
                <a:cs typeface="Calibri"/>
              </a:rPr>
              <a:t> Conditional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  <a:p>
            <a:pPr marL="12700" marR="420370">
              <a:lnSpc>
                <a:spcPts val="2180"/>
              </a:lnSpc>
              <a:spcBef>
                <a:spcPts val="7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outliers,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concern.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ts val="202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endParaRPr sz="1800">
              <a:latin typeface="Calibri"/>
              <a:cs typeface="Calibri"/>
            </a:endParaRPr>
          </a:p>
          <a:p>
            <a:pPr marL="12700" marR="494030">
              <a:lnSpc>
                <a:spcPct val="100800"/>
              </a:lnSpc>
            </a:pPr>
            <a:r>
              <a:rPr sz="1800" spc="15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highlighting cells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red </a:t>
            </a:r>
            <a:r>
              <a:rPr sz="1800" spc="15" dirty="0">
                <a:latin typeface="Calibri"/>
                <a:cs typeface="Calibri"/>
              </a:rPr>
              <a:t>if an </a:t>
            </a:r>
            <a:r>
              <a:rPr sz="1800" spc="-15" dirty="0">
                <a:latin typeface="Calibri"/>
                <a:cs typeface="Calibri"/>
              </a:rPr>
              <a:t>employee’s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spc="-15" dirty="0">
                <a:latin typeface="Calibri"/>
                <a:cs typeface="Calibri"/>
              </a:rPr>
              <a:t>falls </a:t>
            </a:r>
            <a:r>
              <a:rPr sz="1800" dirty="0">
                <a:latin typeface="Calibri"/>
                <a:cs typeface="Calibri"/>
              </a:rPr>
              <a:t>below a </a:t>
            </a:r>
            <a:r>
              <a:rPr sz="1800" spc="5" dirty="0">
                <a:latin typeface="Calibri"/>
                <a:cs typeface="Calibri"/>
              </a:rPr>
              <a:t>certain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threshold,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green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exceeded.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immediate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cue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86205" y="2149474"/>
            <a:ext cx="749998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Using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pivot</a:t>
            </a:r>
            <a:r>
              <a:rPr sz="2750" b="1" spc="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tables</a:t>
            </a:r>
            <a:r>
              <a:rPr sz="275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employee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turnover</a:t>
            </a:r>
            <a:r>
              <a:rPr sz="275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analysis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5424"/>
            <a:ext cx="4467225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b="1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tables</a:t>
            </a:r>
            <a:r>
              <a:rPr sz="24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464945">
              <a:lnSpc>
                <a:spcPct val="102400"/>
              </a:lnSpc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9650" y="1876425"/>
            <a:ext cx="6657975" cy="4591050"/>
          </a:xfrm>
          <a:custGeom>
            <a:avLst/>
            <a:gdLst/>
            <a:ahLst/>
            <a:cxnLst/>
            <a:rect l="l" t="t" r="r" b="b"/>
            <a:pathLst>
              <a:path w="6657975" h="4591050">
                <a:moveTo>
                  <a:pt x="6657975" y="0"/>
                </a:moveTo>
                <a:lnTo>
                  <a:pt x="0" y="0"/>
                </a:lnTo>
                <a:lnTo>
                  <a:pt x="0" y="4591050"/>
                </a:lnTo>
                <a:lnTo>
                  <a:pt x="6657975" y="4591050"/>
                </a:lnTo>
                <a:lnTo>
                  <a:pt x="66579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6950" y="1848548"/>
            <a:ext cx="6387465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56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wants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analyze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turnover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identify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trends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patterns.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includes: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ID-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Department-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buAutoNum type="arabicPeriod"/>
              <a:tabLst>
                <a:tab pos="608965" algn="l"/>
              </a:tabLst>
            </a:pPr>
            <a:r>
              <a:rPr sz="1800" spc="-20" dirty="0">
                <a:latin typeface="Calibri"/>
                <a:cs typeface="Calibri"/>
              </a:rPr>
              <a:t>Hire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25" dirty="0">
                <a:latin typeface="Calibri"/>
                <a:cs typeface="Calibri"/>
              </a:rPr>
              <a:t>Termination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Termination </a:t>
            </a:r>
            <a:r>
              <a:rPr sz="1800" spc="5" dirty="0">
                <a:latin typeface="Calibri"/>
                <a:cs typeface="Calibri"/>
              </a:rPr>
              <a:t>(if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wants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answer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questions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like: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rate?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60400" algn="l"/>
              </a:tabLst>
            </a:pPr>
            <a:r>
              <a:rPr sz="1800" spc="-15" dirty="0">
                <a:latin typeface="Calibri"/>
                <a:cs typeface="Calibri"/>
              </a:rPr>
              <a:t>Which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highest/lowest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rates?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  <a:p>
            <a:pPr marL="694055" marR="5080" lvl="1" indent="-262255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66040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 between</a:t>
            </a:r>
            <a:r>
              <a:rPr sz="1800" spc="5" dirty="0">
                <a:latin typeface="Calibri"/>
                <a:cs typeface="Calibri"/>
              </a:rPr>
              <a:t> length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service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reason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10" dirty="0"/>
              <a:t>PROBLEM	</a:t>
            </a:r>
            <a:r>
              <a:rPr spc="-90" dirty="0"/>
              <a:t>STATEMENT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2050" y="1295400"/>
            <a:ext cx="5124450" cy="5276850"/>
          </a:xfrm>
          <a:custGeom>
            <a:avLst/>
            <a:gdLst/>
            <a:ahLst/>
            <a:cxnLst/>
            <a:rect l="l" t="t" r="r" b="b"/>
            <a:pathLst>
              <a:path w="5124450" h="5276850">
                <a:moveTo>
                  <a:pt x="5124450" y="0"/>
                </a:moveTo>
                <a:lnTo>
                  <a:pt x="0" y="0"/>
                </a:lnTo>
                <a:lnTo>
                  <a:pt x="0" y="5276850"/>
                </a:lnTo>
                <a:lnTo>
                  <a:pt x="5124450" y="5276850"/>
                </a:lnTo>
                <a:lnTo>
                  <a:pt x="51244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8140">
              <a:lnSpc>
                <a:spcPct val="100800"/>
              </a:lnSpc>
              <a:spcBef>
                <a:spcPts val="85"/>
              </a:spcBef>
            </a:pPr>
            <a:r>
              <a:rPr spc="-10" dirty="0"/>
              <a:t>Here </a:t>
            </a:r>
            <a:r>
              <a:rPr spc="-20" dirty="0"/>
              <a:t>is </a:t>
            </a:r>
            <a:r>
              <a:rPr dirty="0"/>
              <a:t>a </a:t>
            </a:r>
            <a:r>
              <a:rPr spc="-10" dirty="0"/>
              <a:t>project </a:t>
            </a:r>
            <a:r>
              <a:rPr spc="-5" dirty="0"/>
              <a:t>overview for </a:t>
            </a:r>
            <a:r>
              <a:rPr spc="10" dirty="0"/>
              <a:t>using </a:t>
            </a:r>
            <a:r>
              <a:rPr dirty="0"/>
              <a:t>pivot </a:t>
            </a:r>
            <a:r>
              <a:rPr spc="5" dirty="0"/>
              <a:t>tables </a:t>
            </a:r>
            <a:r>
              <a:rPr spc="-30" dirty="0"/>
              <a:t>for </a:t>
            </a:r>
            <a:r>
              <a:rPr spc="-395" dirty="0"/>
              <a:t> </a:t>
            </a:r>
            <a:r>
              <a:rPr spc="-10" dirty="0"/>
              <a:t>employee</a:t>
            </a:r>
            <a:r>
              <a:rPr spc="40" dirty="0"/>
              <a:t> </a:t>
            </a:r>
            <a:r>
              <a:rPr spc="-5" dirty="0"/>
              <a:t>turnover</a:t>
            </a:r>
            <a:r>
              <a:rPr spc="20" dirty="0"/>
              <a:t> </a:t>
            </a:r>
            <a:r>
              <a:rPr spc="-5" dirty="0"/>
              <a:t>analysis: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/>
          </a:p>
          <a:p>
            <a:pPr marL="12700" marR="5080">
              <a:lnSpc>
                <a:spcPct val="100800"/>
              </a:lnSpc>
            </a:pPr>
            <a:r>
              <a:rPr b="1" spc="-5" dirty="0">
                <a:latin typeface="Calibri"/>
                <a:cs typeface="Calibri"/>
              </a:rPr>
              <a:t>Project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Title:Using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pivot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tables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for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employee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turnover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analysis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Objective:</a:t>
            </a:r>
          </a:p>
          <a:p>
            <a:pPr marL="117475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Analyze</a:t>
            </a:r>
            <a:r>
              <a:rPr spc="45" dirty="0"/>
              <a:t> </a:t>
            </a:r>
            <a:r>
              <a:rPr spc="-10" dirty="0"/>
              <a:t>employee</a:t>
            </a:r>
            <a:r>
              <a:rPr spc="45" dirty="0"/>
              <a:t> </a:t>
            </a:r>
            <a:r>
              <a:rPr spc="-15" dirty="0"/>
              <a:t>turnover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dirty="0"/>
              <a:t> to</a:t>
            </a:r>
            <a:r>
              <a:rPr spc="-10" dirty="0"/>
              <a:t> identify</a:t>
            </a:r>
            <a:r>
              <a:rPr spc="45" dirty="0"/>
              <a:t> </a:t>
            </a:r>
            <a:r>
              <a:rPr spc="-10" dirty="0"/>
              <a:t>trends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8714" y="3466147"/>
            <a:ext cx="1212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714" y="3742753"/>
            <a:ext cx="498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retention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714" y="4010088"/>
            <a:ext cx="472059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Scope:</a:t>
            </a:r>
            <a:endParaRPr sz="1800">
              <a:latin typeface="Calibri"/>
              <a:cs typeface="Calibri"/>
            </a:endParaRPr>
          </a:p>
          <a:p>
            <a:pPr marL="274320" marR="5080">
              <a:lnSpc>
                <a:spcPct val="100800"/>
              </a:lnSpc>
            </a:pPr>
            <a:r>
              <a:rPr sz="1800" spc="-10" dirty="0">
                <a:latin typeface="Calibri"/>
                <a:cs typeface="Calibri"/>
              </a:rPr>
              <a:t>1.Aanalyze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2-3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2.lnclude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on:</a:t>
            </a:r>
            <a:endParaRPr sz="1800">
              <a:latin typeface="Calibri"/>
              <a:cs typeface="Calibri"/>
            </a:endParaRPr>
          </a:p>
          <a:p>
            <a:pPr marL="274320" marR="3096895">
              <a:lnSpc>
                <a:spcPts val="2180"/>
              </a:lnSpc>
            </a:pPr>
            <a:r>
              <a:rPr sz="1800" spc="-10" dirty="0">
                <a:latin typeface="Calibri"/>
                <a:cs typeface="Calibri"/>
              </a:rPr>
              <a:t>3.Employee </a:t>
            </a:r>
            <a:r>
              <a:rPr sz="1800" dirty="0">
                <a:latin typeface="Calibri"/>
                <a:cs typeface="Calibri"/>
              </a:rPr>
              <a:t>ID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4.Department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5.Job Title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6.Hire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9147" y="279971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pc="5" dirty="0"/>
              <a:t>PROJECT	</a:t>
            </a:r>
            <a:r>
              <a:rPr spc="-20" dirty="0"/>
              <a:t>OVERVIEW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33350"/>
            <a:ext cx="76200" cy="1693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78466" y="3620135"/>
            <a:ext cx="2082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323975"/>
            <a:ext cx="5591175" cy="5334000"/>
          </a:xfrm>
          <a:custGeom>
            <a:avLst/>
            <a:gdLst/>
            <a:ahLst/>
            <a:cxnLst/>
            <a:rect l="l" t="t" r="r" b="b"/>
            <a:pathLst>
              <a:path w="5591175" h="5334000">
                <a:moveTo>
                  <a:pt x="5591175" y="0"/>
                </a:moveTo>
                <a:lnTo>
                  <a:pt x="0" y="0"/>
                </a:lnTo>
                <a:lnTo>
                  <a:pt x="0" y="5334000"/>
                </a:lnTo>
                <a:lnTo>
                  <a:pt x="5591175" y="5334000"/>
                </a:lnTo>
                <a:lnTo>
                  <a:pt x="55911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834" y="1571307"/>
            <a:ext cx="556514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retention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measure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effectiveness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 marR="388620" algn="just">
              <a:lnSpc>
                <a:spcPct val="100899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Department Managers: </a:t>
            </a:r>
            <a:r>
              <a:rPr sz="1800" spc="-4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understand </a:t>
            </a:r>
            <a:r>
              <a:rPr sz="1800" spc="-15" dirty="0">
                <a:latin typeface="Calibri"/>
                <a:cs typeface="Calibri"/>
              </a:rPr>
              <a:t>turnover rates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 </a:t>
            </a:r>
            <a:r>
              <a:rPr sz="1800" spc="-5" dirty="0">
                <a:latin typeface="Calibri"/>
                <a:cs typeface="Calibri"/>
              </a:rPr>
              <a:t>their teams, </a:t>
            </a:r>
            <a:r>
              <a:rPr sz="1800" dirty="0">
                <a:latin typeface="Calibri"/>
                <a:cs typeface="Calibri"/>
              </a:rPr>
              <a:t>identify </a:t>
            </a:r>
            <a:r>
              <a:rPr sz="1800" spc="-10" dirty="0">
                <a:latin typeface="Calibri"/>
                <a:cs typeface="Calibri"/>
              </a:rPr>
              <a:t>areas </a:t>
            </a:r>
            <a:r>
              <a:rPr sz="1800" spc="-3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improvement,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staffing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8605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35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Acquisition </a:t>
            </a:r>
            <a:r>
              <a:rPr sz="1800" spc="-25" dirty="0">
                <a:latin typeface="Calibri"/>
                <a:cs typeface="Calibri"/>
              </a:rPr>
              <a:t>Team: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 </a:t>
            </a:r>
            <a:r>
              <a:rPr sz="1800" spc="-10" dirty="0">
                <a:latin typeface="Calibri"/>
                <a:cs typeface="Calibri"/>
              </a:rPr>
              <a:t>recruitment </a:t>
            </a:r>
            <a:r>
              <a:rPr sz="1800" spc="-15" dirty="0">
                <a:latin typeface="Calibri"/>
                <a:cs typeface="Calibri"/>
              </a:rPr>
              <a:t>efforts,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hiring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6446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Leaders: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understand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534" y="500380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-5" dirty="0"/>
              <a:t>A</a:t>
            </a:r>
            <a:r>
              <a:rPr sz="3200" spc="-30" dirty="0"/>
              <a:t>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5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spc="5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2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3076575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1825" y="1590675"/>
            <a:ext cx="5448300" cy="4876800"/>
          </a:xfrm>
          <a:custGeom>
            <a:avLst/>
            <a:gdLst/>
            <a:ahLst/>
            <a:cxnLst/>
            <a:rect l="l" t="t" r="r" b="b"/>
            <a:pathLst>
              <a:path w="5448300" h="4876800">
                <a:moveTo>
                  <a:pt x="5448300" y="0"/>
                </a:moveTo>
                <a:lnTo>
                  <a:pt x="0" y="0"/>
                </a:lnTo>
                <a:lnTo>
                  <a:pt x="0" y="4876800"/>
                </a:lnTo>
                <a:lnTo>
                  <a:pt x="5448300" y="4876800"/>
                </a:lnTo>
                <a:lnTo>
                  <a:pt x="54483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1664" y="1833562"/>
            <a:ext cx="543560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our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Solution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Turnover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32384" indent="52069">
              <a:lnSpc>
                <a:spcPct val="100800"/>
              </a:lnSpc>
            </a:pPr>
            <a:r>
              <a:rPr sz="1800" b="1" spc="-10" dirty="0">
                <a:latin typeface="Calibri"/>
                <a:cs typeface="Calibri"/>
              </a:rPr>
              <a:t>Proposition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Unlock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data-driven</a:t>
            </a:r>
            <a:r>
              <a:rPr sz="1800" dirty="0">
                <a:latin typeface="Calibri"/>
                <a:cs typeface="Calibri"/>
              </a:rPr>
              <a:t> 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drive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346075">
              <a:lnSpc>
                <a:spcPct val="100800"/>
              </a:lnSpc>
              <a:spcBef>
                <a:spcPts val="5"/>
              </a:spcBef>
              <a:buFont typeface="Calibri"/>
              <a:buAutoNum type="arabicPeriod"/>
              <a:tabLst>
                <a:tab pos="238125" algn="l"/>
              </a:tabLst>
            </a:pPr>
            <a:r>
              <a:rPr sz="1800" b="1" spc="-15" dirty="0">
                <a:latin typeface="Calibri"/>
                <a:cs typeface="Calibri"/>
              </a:rPr>
              <a:t>Interactive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Dashboards:</a:t>
            </a:r>
            <a:r>
              <a:rPr sz="1800" spc="-10" dirty="0">
                <a:latin typeface="Calibri"/>
                <a:cs typeface="Calibri"/>
              </a:rPr>
              <a:t>Easy-to-use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ts val="2105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Customizable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Reports: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Tailor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O</a:t>
            </a:r>
            <a:r>
              <a:rPr sz="3600" spc="20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0" dirty="0"/>
              <a:t>S</a:t>
            </a:r>
            <a:r>
              <a:rPr sz="3600" spc="10" dirty="0"/>
              <a:t>O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50" dirty="0"/>
              <a:t> </a:t>
            </a:r>
            <a:r>
              <a:rPr sz="3600" spc="-45" dirty="0"/>
              <a:t>A</a:t>
            </a:r>
            <a:r>
              <a:rPr sz="3600" spc="-10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5" dirty="0"/>
              <a:t>I</a:t>
            </a:r>
            <a:r>
              <a:rPr sz="3600" spc="-40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300" dirty="0"/>
              <a:t>V</a:t>
            </a:r>
            <a:r>
              <a:rPr sz="3600" spc="-40" dirty="0"/>
              <a:t>A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20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20" dirty="0"/>
              <a:t>P</a:t>
            </a:r>
            <a:r>
              <a:rPr sz="3600" spc="15" dirty="0"/>
              <a:t>O</a:t>
            </a:r>
            <a:r>
              <a:rPr sz="3600" spc="20" dirty="0"/>
              <a:t>S</a:t>
            </a:r>
            <a:r>
              <a:rPr sz="3600" spc="-35" dirty="0"/>
              <a:t>I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5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350" y="1314450"/>
            <a:ext cx="4114800" cy="5162550"/>
          </a:xfrm>
          <a:prstGeom prst="rect">
            <a:avLst/>
          </a:prstGeom>
          <a:solidFill>
            <a:srgbClr val="2C83C3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995"/>
              </a:lnSpc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Set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540" marR="224154">
              <a:lnSpc>
                <a:spcPct val="1008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pivot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tables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turnover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set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25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Employee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ID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(unique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identifier)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540" marR="285750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231140" algn="l"/>
              </a:tabLst>
            </a:pPr>
            <a:r>
              <a:rPr sz="1800" b="1" spc="-10" dirty="0">
                <a:latin typeface="Calibri"/>
                <a:cs typeface="Calibri"/>
              </a:rPr>
              <a:t>*Department*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(e.g.,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Sales,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Marketing,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20"/>
              </a:lnSpc>
              <a:buAutoNum type="arabicPeriod"/>
              <a:tabLst>
                <a:tab pos="231140" algn="l"/>
              </a:tabLst>
            </a:pPr>
            <a:r>
              <a:rPr sz="1800" b="1" dirty="0">
                <a:latin typeface="Calibri"/>
                <a:cs typeface="Calibri"/>
              </a:rPr>
              <a:t>Job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Hire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25" dirty="0">
                <a:latin typeface="Calibri"/>
                <a:cs typeface="Calibri"/>
              </a:rPr>
              <a:t>Termination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-5" dirty="0">
                <a:latin typeface="Calibri"/>
                <a:cs typeface="Calibri"/>
              </a:rPr>
              <a:t> applicable)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Reason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Termination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2540" marR="219710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Length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Service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(calculated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from </a:t>
            </a:r>
            <a:r>
              <a:rPr sz="1800" b="1" spc="-15" dirty="0">
                <a:latin typeface="Calibri"/>
                <a:cs typeface="Calibri"/>
              </a:rPr>
              <a:t>Hire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Termination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THE</a:t>
            </a:r>
            <a:r>
              <a:rPr spc="-25" dirty="0"/>
              <a:t> </a:t>
            </a:r>
            <a:r>
              <a:rPr spc="10" dirty="0"/>
              <a:t>"WOW"</a:t>
            </a:r>
            <a:r>
              <a:rPr spc="70" dirty="0"/>
              <a:t> </a:t>
            </a:r>
            <a:r>
              <a:rPr spc="15" dirty="0"/>
              <a:t>IN</a:t>
            </a:r>
            <a:r>
              <a:rPr spc="-40" dirty="0"/>
              <a:t> </a:t>
            </a:r>
            <a:r>
              <a:rPr spc="20" dirty="0"/>
              <a:t>OUR</a:t>
            </a:r>
            <a:r>
              <a:rPr spc="-55" dirty="0"/>
              <a:t> </a:t>
            </a:r>
            <a:r>
              <a:rPr spc="2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" y="838200"/>
            <a:ext cx="6534150" cy="5924550"/>
            <a:chOff x="942975" y="838200"/>
            <a:chExt cx="6534150" cy="592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2975" y="838200"/>
              <a:ext cx="6534150" cy="5924550"/>
            </a:xfrm>
            <a:custGeom>
              <a:avLst/>
              <a:gdLst/>
              <a:ahLst/>
              <a:cxnLst/>
              <a:rect l="l" t="t" r="r" b="b"/>
              <a:pathLst>
                <a:path w="6534150" h="5924550">
                  <a:moveTo>
                    <a:pt x="6534150" y="0"/>
                  </a:moveTo>
                  <a:lnTo>
                    <a:pt x="0" y="0"/>
                  </a:lnTo>
                  <a:lnTo>
                    <a:pt x="0" y="5924550"/>
                  </a:lnTo>
                  <a:lnTo>
                    <a:pt x="6534150" y="5924550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7214" y="0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0" dirty="0"/>
              <a:t>M</a:t>
            </a:r>
            <a:r>
              <a:rPr sz="4800" spc="-5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34719" y="812228"/>
            <a:ext cx="6464935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Modeling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buAutoNum type="arabicPeriod"/>
              <a:tabLst>
                <a:tab pos="341630" algn="l"/>
              </a:tabLst>
            </a:pP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41630" algn="l"/>
              </a:tabLst>
            </a:pPr>
            <a:r>
              <a:rPr sz="1800" spc="5" dirty="0">
                <a:latin typeface="Calibri"/>
                <a:cs typeface="Calibri"/>
              </a:rPr>
              <a:t>Handle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41630" algn="l"/>
              </a:tabLst>
            </a:pPr>
            <a:r>
              <a:rPr sz="1800" spc="-30" dirty="0">
                <a:latin typeface="Calibri"/>
                <a:cs typeface="Calibri"/>
              </a:rPr>
              <a:t>Transform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format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Creation”: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93370" indent="-228600">
              <a:lnSpc>
                <a:spcPct val="100000"/>
              </a:lnSpc>
              <a:buAutoNum type="arabicPeriod"/>
              <a:tabLst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104139" indent="52705">
              <a:lnSpc>
                <a:spcPts val="2180"/>
              </a:lnSpc>
              <a:spcBef>
                <a:spcPts val="75"/>
              </a:spcBef>
              <a:buAutoNum type="arabicPeriod"/>
              <a:tabLst>
                <a:tab pos="294005" algn="l"/>
              </a:tabLst>
            </a:pPr>
            <a:r>
              <a:rPr sz="1800" spc="-25" dirty="0">
                <a:latin typeface="Calibri"/>
                <a:cs typeface="Calibri"/>
              </a:rPr>
              <a:t>Use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Termination,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Service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column </a:t>
            </a:r>
            <a:r>
              <a:rPr sz="1800" dirty="0">
                <a:latin typeface="Calibri"/>
                <a:cs typeface="Calibri"/>
              </a:rPr>
              <a:t>labels.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2570" algn="l"/>
              </a:tabLst>
            </a:pPr>
            <a:r>
              <a:rPr sz="1800" b="1" spc="-15" dirty="0">
                <a:latin typeface="Calibri"/>
                <a:cs typeface="Calibri"/>
              </a:rPr>
              <a:t>Turnover Rate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job</a:t>
            </a:r>
            <a:r>
              <a:rPr sz="1800" spc="-5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19" y="6306184"/>
            <a:ext cx="828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786</Words>
  <Application>Microsoft Office PowerPoint</Application>
  <PresentationFormat>Custom</PresentationFormat>
  <Paragraphs>135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Slide 2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MODELLING</vt:lpstr>
      <vt:lpstr>RESULTS</vt:lpstr>
      <vt:lpstr>conclusion</vt:lpstr>
      <vt:lpstr>MODELLING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FRIEND</cp:lastModifiedBy>
  <cp:revision>2</cp:revision>
  <dcterms:created xsi:type="dcterms:W3CDTF">2024-08-30T09:53:58Z</dcterms:created>
  <dcterms:modified xsi:type="dcterms:W3CDTF">2024-09-03T10:29:27Z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</Properties>
</file>