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75" r:id="rId4"/>
    <p:sldId id="277" r:id="rId5"/>
    <p:sldId id="278" r:id="rId6"/>
    <p:sldId id="274" r:id="rId7"/>
    <p:sldId id="264" r:id="rId8"/>
    <p:sldId id="265" r:id="rId9"/>
    <p:sldId id="258" r:id="rId10"/>
    <p:sldId id="271" r:id="rId11"/>
    <p:sldId id="266" r:id="rId12"/>
    <p:sldId id="259" r:id="rId13"/>
    <p:sldId id="267" r:id="rId14"/>
    <p:sldId id="260" r:id="rId15"/>
    <p:sldId id="268" r:id="rId16"/>
    <p:sldId id="269" r:id="rId17"/>
    <p:sldId id="272" r:id="rId18"/>
    <p:sldId id="261" r:id="rId19"/>
    <p:sldId id="262" r:id="rId20"/>
    <p:sldId id="270" r:id="rId21"/>
    <p:sldId id="263"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40CB27-56CC-4728-A88A-5C588DA9B7B9}" v="289" dt="2024-04-09T16:47:41.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9924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83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902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5856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8130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076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228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152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272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511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750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290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49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6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774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544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411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4/9/2024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066439"/>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342E-16C8-F4E1-99B7-709E17B9A2C7}"/>
              </a:ext>
            </a:extLst>
          </p:cNvPr>
          <p:cNvSpPr>
            <a:spLocks noGrp="1"/>
          </p:cNvSpPr>
          <p:nvPr>
            <p:ph type="ctrTitle"/>
          </p:nvPr>
        </p:nvSpPr>
        <p:spPr>
          <a:xfrm>
            <a:off x="1595269" y="254795"/>
            <a:ext cx="9001462" cy="1492250"/>
          </a:xfrm>
        </p:spPr>
        <p:txBody>
          <a:bodyPr/>
          <a:lstStyle/>
          <a:p>
            <a:r>
              <a:rPr lang="en-IN" dirty="0"/>
              <a:t>Fitbit Tracker Data Analysis</a:t>
            </a:r>
          </a:p>
        </p:txBody>
      </p:sp>
      <p:sp>
        <p:nvSpPr>
          <p:cNvPr id="3" name="Subtitle 2">
            <a:extLst>
              <a:ext uri="{FF2B5EF4-FFF2-40B4-BE49-F238E27FC236}">
                <a16:creationId xmlns:a16="http://schemas.microsoft.com/office/drawing/2014/main" id="{4CE2ED00-31F2-D568-772E-5684FF14FBE8}"/>
              </a:ext>
            </a:extLst>
          </p:cNvPr>
          <p:cNvSpPr>
            <a:spLocks noGrp="1"/>
          </p:cNvSpPr>
          <p:nvPr>
            <p:ph type="subTitle" idx="1"/>
          </p:nvPr>
        </p:nvSpPr>
        <p:spPr>
          <a:xfrm>
            <a:off x="5767219" y="4211638"/>
            <a:ext cx="9001462" cy="1655762"/>
          </a:xfrm>
        </p:spPr>
        <p:txBody>
          <a:bodyPr/>
          <a:lstStyle/>
          <a:p>
            <a:r>
              <a:rPr lang="en-IN" dirty="0"/>
              <a:t>Created by</a:t>
            </a:r>
            <a:br>
              <a:rPr lang="en-IN" dirty="0"/>
            </a:br>
            <a:r>
              <a:rPr lang="en-IN" dirty="0"/>
              <a:t>Dinesh Kumar</a:t>
            </a:r>
          </a:p>
        </p:txBody>
      </p:sp>
      <p:pic>
        <p:nvPicPr>
          <p:cNvPr id="8" name="Picture 7">
            <a:extLst>
              <a:ext uri="{FF2B5EF4-FFF2-40B4-BE49-F238E27FC236}">
                <a16:creationId xmlns:a16="http://schemas.microsoft.com/office/drawing/2014/main" id="{342F160E-3520-2229-BD5B-C27B8E8474B7}"/>
              </a:ext>
            </a:extLst>
          </p:cNvPr>
          <p:cNvPicPr>
            <a:picLocks noChangeAspect="1"/>
          </p:cNvPicPr>
          <p:nvPr/>
        </p:nvPicPr>
        <p:blipFill>
          <a:blip r:embed="rId2"/>
          <a:stretch>
            <a:fillRect/>
          </a:stretch>
        </p:blipFill>
        <p:spPr>
          <a:xfrm>
            <a:off x="118258" y="1885950"/>
            <a:ext cx="8873341" cy="4838700"/>
          </a:xfrm>
          <a:prstGeom prst="rect">
            <a:avLst/>
          </a:prstGeom>
        </p:spPr>
      </p:pic>
    </p:spTree>
    <p:extLst>
      <p:ext uri="{BB962C8B-B14F-4D97-AF65-F5344CB8AC3E}">
        <p14:creationId xmlns:p14="http://schemas.microsoft.com/office/powerpoint/2010/main" val="1714771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0E4600-A78B-134D-6B2B-7D11C1F5AEC5}"/>
              </a:ext>
            </a:extLst>
          </p:cNvPr>
          <p:cNvPicPr>
            <a:picLocks noChangeAspect="1"/>
          </p:cNvPicPr>
          <p:nvPr/>
        </p:nvPicPr>
        <p:blipFill>
          <a:blip r:embed="rId2"/>
          <a:stretch>
            <a:fillRect/>
          </a:stretch>
        </p:blipFill>
        <p:spPr>
          <a:xfrm>
            <a:off x="0" y="0"/>
            <a:ext cx="12192000" cy="3359020"/>
          </a:xfrm>
          <a:prstGeom prst="rect">
            <a:avLst/>
          </a:prstGeom>
        </p:spPr>
      </p:pic>
      <p:pic>
        <p:nvPicPr>
          <p:cNvPr id="5" name="Picture 4">
            <a:extLst>
              <a:ext uri="{FF2B5EF4-FFF2-40B4-BE49-F238E27FC236}">
                <a16:creationId xmlns:a16="http://schemas.microsoft.com/office/drawing/2014/main" id="{7679A2C1-42F2-2FF6-5EFF-DB585F7716E8}"/>
              </a:ext>
            </a:extLst>
          </p:cNvPr>
          <p:cNvPicPr>
            <a:picLocks noChangeAspect="1"/>
          </p:cNvPicPr>
          <p:nvPr/>
        </p:nvPicPr>
        <p:blipFill>
          <a:blip r:embed="rId3"/>
          <a:stretch>
            <a:fillRect/>
          </a:stretch>
        </p:blipFill>
        <p:spPr>
          <a:xfrm>
            <a:off x="0" y="3359020"/>
            <a:ext cx="12192000" cy="3498980"/>
          </a:xfrm>
          <a:prstGeom prst="rect">
            <a:avLst/>
          </a:prstGeom>
        </p:spPr>
      </p:pic>
    </p:spTree>
    <p:extLst>
      <p:ext uri="{BB962C8B-B14F-4D97-AF65-F5344CB8AC3E}">
        <p14:creationId xmlns:p14="http://schemas.microsoft.com/office/powerpoint/2010/main" val="187045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91931089-C78B-90CD-AF4A-EE4243090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596" y="0"/>
            <a:ext cx="835169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85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3D22-2DF3-0442-DC6C-B05A74291734}"/>
              </a:ext>
            </a:extLst>
          </p:cNvPr>
          <p:cNvSpPr>
            <a:spLocks noGrp="1"/>
          </p:cNvSpPr>
          <p:nvPr>
            <p:ph type="title"/>
          </p:nvPr>
        </p:nvSpPr>
        <p:spPr>
          <a:xfrm>
            <a:off x="919119" y="1"/>
            <a:ext cx="10353761" cy="541176"/>
          </a:xfrm>
        </p:spPr>
        <p:txBody>
          <a:bodyPr>
            <a:normAutofit fontScale="90000"/>
          </a:bodyPr>
          <a:lstStyle/>
          <a:p>
            <a:r>
              <a:rPr lang="en-IN" dirty="0"/>
              <a:t>Minutes Dataset</a:t>
            </a:r>
          </a:p>
        </p:txBody>
      </p:sp>
      <p:pic>
        <p:nvPicPr>
          <p:cNvPr id="4098" name="Picture 2">
            <a:extLst>
              <a:ext uri="{FF2B5EF4-FFF2-40B4-BE49-F238E27FC236}">
                <a16:creationId xmlns:a16="http://schemas.microsoft.com/office/drawing/2014/main" id="{626ABFB8-57E3-F04C-142D-03F5B578D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1177"/>
            <a:ext cx="5747657" cy="63168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11E0BD6-BDBA-E205-E88E-739F8F6AA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241" y="541176"/>
            <a:ext cx="6363758" cy="6316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0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B6141B-96A7-970A-C85B-51DB3EB7DDFA}"/>
              </a:ext>
            </a:extLst>
          </p:cNvPr>
          <p:cNvPicPr>
            <a:picLocks noChangeAspect="1"/>
          </p:cNvPicPr>
          <p:nvPr/>
        </p:nvPicPr>
        <p:blipFill>
          <a:blip r:embed="rId2"/>
          <a:stretch>
            <a:fillRect/>
          </a:stretch>
        </p:blipFill>
        <p:spPr>
          <a:xfrm>
            <a:off x="0" y="1"/>
            <a:ext cx="12192000" cy="3359020"/>
          </a:xfrm>
          <a:prstGeom prst="rect">
            <a:avLst/>
          </a:prstGeom>
        </p:spPr>
      </p:pic>
      <p:pic>
        <p:nvPicPr>
          <p:cNvPr id="5" name="Picture 4">
            <a:extLst>
              <a:ext uri="{FF2B5EF4-FFF2-40B4-BE49-F238E27FC236}">
                <a16:creationId xmlns:a16="http://schemas.microsoft.com/office/drawing/2014/main" id="{9F19304B-BA1B-5882-CE2E-4CA0A8BE0DD6}"/>
              </a:ext>
            </a:extLst>
          </p:cNvPr>
          <p:cNvPicPr>
            <a:picLocks noChangeAspect="1"/>
          </p:cNvPicPr>
          <p:nvPr/>
        </p:nvPicPr>
        <p:blipFill>
          <a:blip r:embed="rId3"/>
          <a:stretch>
            <a:fillRect/>
          </a:stretch>
        </p:blipFill>
        <p:spPr>
          <a:xfrm>
            <a:off x="0" y="3359022"/>
            <a:ext cx="12192000" cy="3631916"/>
          </a:xfrm>
          <a:prstGeom prst="rect">
            <a:avLst/>
          </a:prstGeom>
        </p:spPr>
      </p:pic>
    </p:spTree>
    <p:extLst>
      <p:ext uri="{BB962C8B-B14F-4D97-AF65-F5344CB8AC3E}">
        <p14:creationId xmlns:p14="http://schemas.microsoft.com/office/powerpoint/2010/main" val="1961664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3D22-2DF3-0442-DC6C-B05A74291734}"/>
              </a:ext>
            </a:extLst>
          </p:cNvPr>
          <p:cNvSpPr>
            <a:spLocks noGrp="1"/>
          </p:cNvSpPr>
          <p:nvPr>
            <p:ph type="title"/>
          </p:nvPr>
        </p:nvSpPr>
        <p:spPr>
          <a:xfrm>
            <a:off x="919119" y="1"/>
            <a:ext cx="10353761" cy="541176"/>
          </a:xfrm>
        </p:spPr>
        <p:txBody>
          <a:bodyPr>
            <a:normAutofit fontScale="90000"/>
          </a:bodyPr>
          <a:lstStyle/>
          <a:p>
            <a:r>
              <a:rPr lang="en-IN" dirty="0"/>
              <a:t>Heart Rate Dataset</a:t>
            </a:r>
          </a:p>
        </p:txBody>
      </p:sp>
      <p:pic>
        <p:nvPicPr>
          <p:cNvPr id="1028" name="Picture 4">
            <a:extLst>
              <a:ext uri="{FF2B5EF4-FFF2-40B4-BE49-F238E27FC236}">
                <a16:creationId xmlns:a16="http://schemas.microsoft.com/office/drawing/2014/main" id="{062D79F1-275C-EFEB-713C-817EB0644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 y="541177"/>
            <a:ext cx="12117355" cy="6300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0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BD00B64-8BC6-323F-1A12-C42D4B6DA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09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244BEC2-D5F0-ECB9-F07D-961F5C025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39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3C3E800-DC2F-56B9-FBF8-3A2204939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5861"/>
            <a:ext cx="6038850" cy="638213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7599126-F326-7751-2BF1-A8D796F45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75861"/>
            <a:ext cx="6096000" cy="63821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D39A09-4C06-C989-30DC-982A580920ED}"/>
              </a:ext>
            </a:extLst>
          </p:cNvPr>
          <p:cNvSpPr>
            <a:spLocks noGrp="1"/>
          </p:cNvSpPr>
          <p:nvPr>
            <p:ph type="title"/>
          </p:nvPr>
        </p:nvSpPr>
        <p:spPr>
          <a:xfrm>
            <a:off x="919119" y="1"/>
            <a:ext cx="10353761" cy="541176"/>
          </a:xfrm>
        </p:spPr>
        <p:txBody>
          <a:bodyPr>
            <a:normAutofit fontScale="90000"/>
          </a:bodyPr>
          <a:lstStyle/>
          <a:p>
            <a:r>
              <a:rPr lang="en-IN" dirty="0"/>
              <a:t>Weight Log Dataset</a:t>
            </a:r>
          </a:p>
        </p:txBody>
      </p:sp>
    </p:spTree>
    <p:extLst>
      <p:ext uri="{BB962C8B-B14F-4D97-AF65-F5344CB8AC3E}">
        <p14:creationId xmlns:p14="http://schemas.microsoft.com/office/powerpoint/2010/main" val="2252465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320B905-E129-C260-5789-CA72B558D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06278"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74F50AD-B709-7F90-B44F-10F69F0F8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592" y="0"/>
            <a:ext cx="622040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51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3D22-2DF3-0442-DC6C-B05A74291734}"/>
              </a:ext>
            </a:extLst>
          </p:cNvPr>
          <p:cNvSpPr>
            <a:spLocks noGrp="1"/>
          </p:cNvSpPr>
          <p:nvPr>
            <p:ph type="title"/>
          </p:nvPr>
        </p:nvSpPr>
        <p:spPr>
          <a:xfrm>
            <a:off x="919119" y="1"/>
            <a:ext cx="10353761" cy="541176"/>
          </a:xfrm>
        </p:spPr>
        <p:txBody>
          <a:bodyPr>
            <a:normAutofit fontScale="90000"/>
          </a:bodyPr>
          <a:lstStyle/>
          <a:p>
            <a:r>
              <a:rPr lang="en-IN" dirty="0"/>
              <a:t>Sleep Day Dataset</a:t>
            </a:r>
          </a:p>
        </p:txBody>
      </p:sp>
      <p:pic>
        <p:nvPicPr>
          <p:cNvPr id="6150" name="Picture 6">
            <a:extLst>
              <a:ext uri="{FF2B5EF4-FFF2-40B4-BE49-F238E27FC236}">
                <a16:creationId xmlns:a16="http://schemas.microsoft.com/office/drawing/2014/main" id="{F7D370C7-1DF8-B869-9D16-F360CFA2F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655962"/>
            <a:ext cx="6010275" cy="620203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0DE0084-B306-C0D2-195A-C7760CB0D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7" y="655961"/>
            <a:ext cx="6010274" cy="6202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598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3D22-2DF3-0442-DC6C-B05A74291734}"/>
              </a:ext>
            </a:extLst>
          </p:cNvPr>
          <p:cNvSpPr>
            <a:spLocks noGrp="1"/>
          </p:cNvSpPr>
          <p:nvPr>
            <p:ph type="title"/>
          </p:nvPr>
        </p:nvSpPr>
        <p:spPr>
          <a:xfrm>
            <a:off x="-2088254" y="207403"/>
            <a:ext cx="10353761" cy="541176"/>
          </a:xfrm>
        </p:spPr>
        <p:txBody>
          <a:bodyPr>
            <a:normAutofit fontScale="90000"/>
          </a:bodyPr>
          <a:lstStyle/>
          <a:p>
            <a:r>
              <a:rPr lang="en-US" dirty="0">
                <a:solidFill>
                  <a:schemeClr val="bg2"/>
                </a:solidFill>
                <a:highlight>
                  <a:srgbClr val="FFFF00"/>
                </a:highlight>
              </a:rPr>
              <a:t>Project Description</a:t>
            </a:r>
            <a:endParaRPr lang="en-IN" dirty="0">
              <a:solidFill>
                <a:schemeClr val="bg2"/>
              </a:solidFill>
              <a:highlight>
                <a:srgbClr val="FFFF00"/>
              </a:highlight>
            </a:endParaRPr>
          </a:p>
        </p:txBody>
      </p:sp>
      <p:sp>
        <p:nvSpPr>
          <p:cNvPr id="5" name="TextBox 4">
            <a:extLst>
              <a:ext uri="{FF2B5EF4-FFF2-40B4-BE49-F238E27FC236}">
                <a16:creationId xmlns:a16="http://schemas.microsoft.com/office/drawing/2014/main" id="{BED3810D-D7E0-6F04-324D-879BE2A810CA}"/>
              </a:ext>
            </a:extLst>
          </p:cNvPr>
          <p:cNvSpPr txBox="1"/>
          <p:nvPr/>
        </p:nvSpPr>
        <p:spPr>
          <a:xfrm>
            <a:off x="472751" y="748579"/>
            <a:ext cx="6097554" cy="1477328"/>
          </a:xfrm>
          <a:prstGeom prst="rect">
            <a:avLst/>
          </a:prstGeom>
          <a:noFill/>
        </p:spPr>
        <p:txBody>
          <a:bodyPr wrap="square">
            <a:spAutoFit/>
          </a:bodyPr>
          <a:lstStyle/>
          <a:p>
            <a:r>
              <a:rPr lang="en-IN" dirty="0"/>
              <a:t>Exploring Fitbit's treasure trove of data from respondents via Amazon Mechanical Turk, spanning physical activity, heart rate, and sleep monitoring. With 19 datasets at hand, the challenge was on to unearth actionable insights!</a:t>
            </a:r>
          </a:p>
        </p:txBody>
      </p:sp>
      <p:sp>
        <p:nvSpPr>
          <p:cNvPr id="7" name="Title 1">
            <a:extLst>
              <a:ext uri="{FF2B5EF4-FFF2-40B4-BE49-F238E27FC236}">
                <a16:creationId xmlns:a16="http://schemas.microsoft.com/office/drawing/2014/main" id="{4057FB98-2BEC-0872-6F1B-191A9F16FBF0}"/>
              </a:ext>
            </a:extLst>
          </p:cNvPr>
          <p:cNvSpPr txBox="1">
            <a:spLocks/>
          </p:cNvSpPr>
          <p:nvPr/>
        </p:nvSpPr>
        <p:spPr>
          <a:xfrm>
            <a:off x="2797628" y="2183115"/>
            <a:ext cx="10353761" cy="541176"/>
          </a:xfrm>
          <a:prstGeom prst="rect">
            <a:avLst/>
          </a:prstGeom>
        </p:spPr>
        <p:txBody>
          <a:bodyPr vert="horz" lIns="91440" tIns="45720" rIns="91440" bIns="45720" rtlCol="0" anchor="ctr">
            <a:normAutofit fontScale="97500" lnSpcReduction="10000"/>
          </a:bodyPr>
          <a:lstStyle>
            <a:lvl1pPr algn="ctr" defTabSz="914400">
              <a:lnSpc>
                <a:spcPct val="90000"/>
              </a:lnSpc>
              <a:spcBef>
                <a:spcPct val="0"/>
              </a:spcBef>
              <a:buNone/>
              <a:defRPr sz="3400" b="1" i="0" cap="all">
                <a:solidFill>
                  <a:schemeClr val="bg2"/>
                </a:solidFill>
                <a:effectLst>
                  <a:outerShdw blurRad="50800" dist="63500" dir="2700000" algn="tl" rotWithShape="0">
                    <a:srgbClr val="000000">
                      <a:alpha val="48000"/>
                    </a:srgbClr>
                  </a:outerShdw>
                </a:effectLst>
                <a:highlight>
                  <a:srgbClr val="FFFF00"/>
                </a:highlight>
                <a:latin typeface="+mj-lt"/>
                <a:ea typeface="+mj-ea"/>
                <a:cs typeface="+mj-cs"/>
              </a:defRPr>
            </a:lvl1pPr>
          </a:lstStyle>
          <a:p>
            <a:r>
              <a:rPr lang="en-US" dirty="0" err="1"/>
              <a:t>Bussiness</a:t>
            </a:r>
            <a:r>
              <a:rPr lang="en-US" dirty="0"/>
              <a:t> Tasks and Objectives</a:t>
            </a:r>
            <a:endParaRPr lang="en-IN" dirty="0"/>
          </a:p>
        </p:txBody>
      </p:sp>
      <p:sp>
        <p:nvSpPr>
          <p:cNvPr id="8" name="Title 1">
            <a:extLst>
              <a:ext uri="{FF2B5EF4-FFF2-40B4-BE49-F238E27FC236}">
                <a16:creationId xmlns:a16="http://schemas.microsoft.com/office/drawing/2014/main" id="{0DA95922-CEB3-AFC8-BA4B-A42B7780FDB8}"/>
              </a:ext>
            </a:extLst>
          </p:cNvPr>
          <p:cNvSpPr txBox="1">
            <a:spLocks/>
          </p:cNvSpPr>
          <p:nvPr/>
        </p:nvSpPr>
        <p:spPr>
          <a:xfrm>
            <a:off x="-2088254" y="4361506"/>
            <a:ext cx="10353761" cy="541176"/>
          </a:xfrm>
          <a:prstGeom prst="rect">
            <a:avLst/>
          </a:prstGeom>
        </p:spPr>
        <p:txBody>
          <a:bodyPr vert="horz" lIns="91440" tIns="45720" rIns="91440" bIns="45720" rtlCol="0" anchor="ctr">
            <a:normAutofit fontScale="97500" lnSpcReduction="10000"/>
          </a:bodyPr>
          <a:lstStyle>
            <a:defPPr>
              <a:defRPr lang="en-US"/>
            </a:defPPr>
            <a:lvl1pPr algn="ctr" defTabSz="914400">
              <a:lnSpc>
                <a:spcPct val="90000"/>
              </a:lnSpc>
              <a:spcBef>
                <a:spcPct val="0"/>
              </a:spcBef>
              <a:buNone/>
              <a:defRPr sz="3400" b="1" i="0" cap="all">
                <a:solidFill>
                  <a:schemeClr val="bg2"/>
                </a:solidFill>
                <a:effectLst>
                  <a:outerShdw blurRad="50800" dist="63500" dir="2700000" algn="tl" rotWithShape="0">
                    <a:srgbClr val="000000">
                      <a:alpha val="48000"/>
                    </a:srgbClr>
                  </a:outerShdw>
                </a:effectLst>
                <a:highlight>
                  <a:srgbClr val="FFFF00"/>
                </a:highlight>
                <a:latin typeface="+mj-lt"/>
                <a:ea typeface="+mj-ea"/>
                <a:cs typeface="+mj-cs"/>
              </a:defRPr>
            </a:lvl1pPr>
          </a:lstStyle>
          <a:p>
            <a:r>
              <a:rPr lang="en-US" dirty="0"/>
              <a:t>Project Description</a:t>
            </a:r>
            <a:endParaRPr lang="en-IN" dirty="0"/>
          </a:p>
        </p:txBody>
      </p:sp>
      <p:sp>
        <p:nvSpPr>
          <p:cNvPr id="10" name="TextBox 9">
            <a:extLst>
              <a:ext uri="{FF2B5EF4-FFF2-40B4-BE49-F238E27FC236}">
                <a16:creationId xmlns:a16="http://schemas.microsoft.com/office/drawing/2014/main" id="{7E515567-D56E-0724-B5CD-E22EEB582E71}"/>
              </a:ext>
            </a:extLst>
          </p:cNvPr>
          <p:cNvSpPr txBox="1"/>
          <p:nvPr/>
        </p:nvSpPr>
        <p:spPr>
          <a:xfrm>
            <a:off x="3983533" y="2828835"/>
            <a:ext cx="7981950" cy="1200329"/>
          </a:xfrm>
          <a:prstGeom prst="rect">
            <a:avLst/>
          </a:prstGeom>
          <a:noFill/>
        </p:spPr>
        <p:txBody>
          <a:bodyPr wrap="square">
            <a:spAutoFit/>
          </a:bodyPr>
          <a:lstStyle/>
          <a:p>
            <a:r>
              <a:rPr lang="en-IN" dirty="0"/>
              <a:t>The mission? Delve deep into Fitbit Fitness Tracker App data to decode consumer </a:t>
            </a:r>
            <a:r>
              <a:rPr lang="en-IN" dirty="0" err="1"/>
              <a:t>behavior</a:t>
            </a:r>
            <a:r>
              <a:rPr lang="en-IN" dirty="0"/>
              <a:t>, uncover trends, and fuel marketing strategies. From identifying trends to influencing marketing tactics, it was all about driving impactful decisions.</a:t>
            </a:r>
          </a:p>
        </p:txBody>
      </p:sp>
      <p:sp>
        <p:nvSpPr>
          <p:cNvPr id="14" name="TextBox 13">
            <a:extLst>
              <a:ext uri="{FF2B5EF4-FFF2-40B4-BE49-F238E27FC236}">
                <a16:creationId xmlns:a16="http://schemas.microsoft.com/office/drawing/2014/main" id="{CCA618E5-7A6C-27AD-55F6-AC5FCC3594C6}"/>
              </a:ext>
            </a:extLst>
          </p:cNvPr>
          <p:cNvSpPr txBox="1"/>
          <p:nvPr/>
        </p:nvSpPr>
        <p:spPr>
          <a:xfrm>
            <a:off x="354508" y="5035990"/>
            <a:ext cx="7620000" cy="1200329"/>
          </a:xfrm>
          <a:prstGeom prst="rect">
            <a:avLst/>
          </a:prstGeom>
          <a:noFill/>
        </p:spPr>
        <p:txBody>
          <a:bodyPr wrap="square">
            <a:spAutoFit/>
          </a:bodyPr>
          <a:lstStyle/>
          <a:p>
            <a:r>
              <a:rPr lang="en-IN" dirty="0"/>
              <a:t>Python emerged as the superhero for data cleaning, transformation, visualization, and analysis, with Pandas Profiling lending a helping hand. From daily to hourly activities, sleep data to heart rate, each dataset was a goldmine waiting to be explored!</a:t>
            </a:r>
          </a:p>
        </p:txBody>
      </p:sp>
    </p:spTree>
    <p:extLst>
      <p:ext uri="{BB962C8B-B14F-4D97-AF65-F5344CB8AC3E}">
        <p14:creationId xmlns:p14="http://schemas.microsoft.com/office/powerpoint/2010/main" val="347303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1BC809E-2593-9B1A-603C-F25EA09AD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2493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3A839D65-54EF-5D6D-3BC3-E2CB21FE8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914" y="0"/>
            <a:ext cx="618308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81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3D22-2DF3-0442-DC6C-B05A74291734}"/>
              </a:ext>
            </a:extLst>
          </p:cNvPr>
          <p:cNvSpPr>
            <a:spLocks noGrp="1"/>
          </p:cNvSpPr>
          <p:nvPr>
            <p:ph type="title"/>
          </p:nvPr>
        </p:nvSpPr>
        <p:spPr>
          <a:xfrm>
            <a:off x="919119" y="1"/>
            <a:ext cx="10353761" cy="541176"/>
          </a:xfrm>
        </p:spPr>
        <p:txBody>
          <a:bodyPr>
            <a:normAutofit fontScale="90000"/>
          </a:bodyPr>
          <a:lstStyle/>
          <a:p>
            <a:r>
              <a:rPr lang="en-IN" dirty="0"/>
              <a:t>Holding sleep day Dataset</a:t>
            </a:r>
          </a:p>
        </p:txBody>
      </p:sp>
      <p:pic>
        <p:nvPicPr>
          <p:cNvPr id="12290" name="Picture 2">
            <a:extLst>
              <a:ext uri="{FF2B5EF4-FFF2-40B4-BE49-F238E27FC236}">
                <a16:creationId xmlns:a16="http://schemas.microsoft.com/office/drawing/2014/main" id="{9EF00EC5-DC3C-A62C-1A05-85B6F7F61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540" y="1085170"/>
            <a:ext cx="687705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452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761B3C-D14E-870A-0596-6E8D372743C1}"/>
              </a:ext>
            </a:extLst>
          </p:cNvPr>
          <p:cNvSpPr txBox="1"/>
          <p:nvPr/>
        </p:nvSpPr>
        <p:spPr>
          <a:xfrm>
            <a:off x="5394453" y="2364599"/>
            <a:ext cx="6419462" cy="2308324"/>
          </a:xfrm>
          <a:prstGeom prst="rect">
            <a:avLst/>
          </a:prstGeom>
          <a:noFill/>
        </p:spPr>
        <p:txBody>
          <a:bodyPr wrap="square">
            <a:spAutoFit/>
          </a:bodyPr>
          <a:lstStyle/>
          <a:p>
            <a:r>
              <a:rPr lang="en-US" sz="2400" dirty="0"/>
              <a:t>1️⃣</a:t>
            </a:r>
            <a:r>
              <a:rPr lang="en-IN" sz="2400" dirty="0"/>
              <a:t>Business Task Summary</a:t>
            </a:r>
          </a:p>
          <a:p>
            <a:r>
              <a:rPr lang="en-US" sz="2400" dirty="0"/>
              <a:t>2️⃣</a:t>
            </a:r>
            <a:r>
              <a:rPr lang="en-IN" sz="2400" dirty="0"/>
              <a:t>Description of Data Sources</a:t>
            </a:r>
          </a:p>
          <a:p>
            <a:r>
              <a:rPr lang="en-US" sz="2400" dirty="0"/>
              <a:t>3️⃣</a:t>
            </a:r>
            <a:r>
              <a:rPr lang="en-IN" sz="2400" dirty="0"/>
              <a:t>Documentation of Data </a:t>
            </a:r>
            <a:r>
              <a:rPr lang="en-IN" sz="2400" dirty="0" err="1"/>
              <a:t>Preprocessing</a:t>
            </a:r>
            <a:endParaRPr lang="en-IN" sz="2400" dirty="0"/>
          </a:p>
          <a:p>
            <a:r>
              <a:rPr lang="en-US" sz="2400" dirty="0"/>
              <a:t>4️⃣</a:t>
            </a:r>
            <a:r>
              <a:rPr lang="en-IN" sz="2400" dirty="0"/>
              <a:t>Analysis Summary</a:t>
            </a:r>
          </a:p>
          <a:p>
            <a:r>
              <a:rPr lang="en-US" sz="2400" dirty="0"/>
              <a:t>5️⃣</a:t>
            </a:r>
            <a:r>
              <a:rPr lang="en-IN" sz="2400" dirty="0"/>
              <a:t>Supporting Visualizations &amp; Key Findings</a:t>
            </a:r>
          </a:p>
          <a:p>
            <a:r>
              <a:rPr lang="en-US" sz="2400" dirty="0"/>
              <a:t>6️⃣</a:t>
            </a:r>
            <a:r>
              <a:rPr lang="en-IN" sz="2400" dirty="0"/>
              <a:t>High-Level Content Recommendations</a:t>
            </a:r>
          </a:p>
        </p:txBody>
      </p:sp>
      <p:pic>
        <p:nvPicPr>
          <p:cNvPr id="3" name="Picture 4" descr="Event Leadership: 4 Key Takeaways from ...">
            <a:extLst>
              <a:ext uri="{FF2B5EF4-FFF2-40B4-BE49-F238E27FC236}">
                <a16:creationId xmlns:a16="http://schemas.microsoft.com/office/drawing/2014/main" id="{82EC3FF1-694B-FF2F-9C69-3C7AFB53F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106" y="2091088"/>
            <a:ext cx="3572362" cy="267582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C4FDEF5-6B6B-09FF-9159-73FDF58CA191}"/>
              </a:ext>
            </a:extLst>
          </p:cNvPr>
          <p:cNvSpPr>
            <a:spLocks noGrp="1"/>
          </p:cNvSpPr>
          <p:nvPr>
            <p:ph type="title"/>
          </p:nvPr>
        </p:nvSpPr>
        <p:spPr>
          <a:xfrm>
            <a:off x="844474" y="690467"/>
            <a:ext cx="10353761" cy="541176"/>
          </a:xfrm>
        </p:spPr>
        <p:txBody>
          <a:bodyPr>
            <a:normAutofit fontScale="90000"/>
          </a:bodyPr>
          <a:lstStyle/>
          <a:p>
            <a:r>
              <a:rPr lang="en-IN" dirty="0"/>
              <a:t>Key </a:t>
            </a:r>
            <a:r>
              <a:rPr lang="en-IN" dirty="0" err="1"/>
              <a:t>TakeawAYs</a:t>
            </a:r>
            <a:endParaRPr lang="en-IN" dirty="0"/>
          </a:p>
        </p:txBody>
      </p:sp>
    </p:spTree>
    <p:extLst>
      <p:ext uri="{BB962C8B-B14F-4D97-AF65-F5344CB8AC3E}">
        <p14:creationId xmlns:p14="http://schemas.microsoft.com/office/powerpoint/2010/main" val="101091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3D22-2DF3-0442-DC6C-B05A74291734}"/>
              </a:ext>
            </a:extLst>
          </p:cNvPr>
          <p:cNvSpPr>
            <a:spLocks noGrp="1"/>
          </p:cNvSpPr>
          <p:nvPr>
            <p:ph type="title"/>
          </p:nvPr>
        </p:nvSpPr>
        <p:spPr>
          <a:xfrm>
            <a:off x="664278" y="944520"/>
            <a:ext cx="10353761" cy="921601"/>
          </a:xfrm>
        </p:spPr>
        <p:txBody>
          <a:bodyPr>
            <a:normAutofit/>
          </a:bodyPr>
          <a:lstStyle/>
          <a:p>
            <a:r>
              <a:rPr lang="en-US" sz="3600" dirty="0"/>
              <a:t>Timeline</a:t>
            </a:r>
            <a:endParaRPr lang="en-IN" sz="3600" dirty="0"/>
          </a:p>
        </p:txBody>
      </p:sp>
      <p:pic>
        <p:nvPicPr>
          <p:cNvPr id="8194" name="Picture 2" descr="Six Steps of Data Analysis Process - GeeksforGeeks">
            <a:extLst>
              <a:ext uri="{FF2B5EF4-FFF2-40B4-BE49-F238E27FC236}">
                <a16:creationId xmlns:a16="http://schemas.microsoft.com/office/drawing/2014/main" id="{6D5CCB64-D1E2-94F4-6257-F5ABA27525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771"/>
          <a:stretch/>
        </p:blipFill>
        <p:spPr bwMode="auto">
          <a:xfrm>
            <a:off x="332083" y="2595052"/>
            <a:ext cx="11527834" cy="147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16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BB81BC-F232-5546-C3E9-E9D38E5ECFB7}"/>
              </a:ext>
            </a:extLst>
          </p:cNvPr>
          <p:cNvSpPr>
            <a:spLocks noGrp="1"/>
          </p:cNvSpPr>
          <p:nvPr>
            <p:ph type="title"/>
          </p:nvPr>
        </p:nvSpPr>
        <p:spPr>
          <a:xfrm>
            <a:off x="1018570" y="66676"/>
            <a:ext cx="10353761" cy="829064"/>
          </a:xfrm>
        </p:spPr>
        <p:txBody>
          <a:bodyPr/>
          <a:lstStyle/>
          <a:p>
            <a:r>
              <a:rPr lang="en-US" dirty="0"/>
              <a:t>Data Preprocessing</a:t>
            </a:r>
            <a:endParaRPr lang="en-IN" dirty="0"/>
          </a:p>
        </p:txBody>
      </p:sp>
      <p:pic>
        <p:nvPicPr>
          <p:cNvPr id="11266" name="Picture 2" descr="Data Preprocessing: From Raw to Refined">
            <a:extLst>
              <a:ext uri="{FF2B5EF4-FFF2-40B4-BE49-F238E27FC236}">
                <a16:creationId xmlns:a16="http://schemas.microsoft.com/office/drawing/2014/main" id="{732E52E0-F672-E572-CE58-C943D1D26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47510"/>
            <a:ext cx="5579706" cy="37435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52F04D8-DAA6-15A4-97AC-790858637E65}"/>
              </a:ext>
            </a:extLst>
          </p:cNvPr>
          <p:cNvPicPr>
            <a:picLocks noChangeAspect="1"/>
          </p:cNvPicPr>
          <p:nvPr/>
        </p:nvPicPr>
        <p:blipFill>
          <a:blip r:embed="rId3"/>
          <a:stretch>
            <a:fillRect/>
          </a:stretch>
        </p:blipFill>
        <p:spPr>
          <a:xfrm>
            <a:off x="5760098" y="1073022"/>
            <a:ext cx="6304384" cy="4002834"/>
          </a:xfrm>
          <a:prstGeom prst="rect">
            <a:avLst/>
          </a:prstGeom>
        </p:spPr>
      </p:pic>
    </p:spTree>
    <p:extLst>
      <p:ext uri="{BB962C8B-B14F-4D97-AF65-F5344CB8AC3E}">
        <p14:creationId xmlns:p14="http://schemas.microsoft.com/office/powerpoint/2010/main" val="172976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C95E93-A458-AC83-581E-09A75F11D800}"/>
              </a:ext>
            </a:extLst>
          </p:cNvPr>
          <p:cNvPicPr>
            <a:picLocks noChangeAspect="1"/>
          </p:cNvPicPr>
          <p:nvPr/>
        </p:nvPicPr>
        <p:blipFill>
          <a:blip r:embed="rId2"/>
          <a:stretch>
            <a:fillRect/>
          </a:stretch>
        </p:blipFill>
        <p:spPr>
          <a:xfrm>
            <a:off x="3866578" y="575060"/>
            <a:ext cx="3799778" cy="3980392"/>
          </a:xfrm>
          <a:prstGeom prst="rect">
            <a:avLst/>
          </a:prstGeom>
        </p:spPr>
      </p:pic>
      <p:pic>
        <p:nvPicPr>
          <p:cNvPr id="7" name="Picture 6">
            <a:extLst>
              <a:ext uri="{FF2B5EF4-FFF2-40B4-BE49-F238E27FC236}">
                <a16:creationId xmlns:a16="http://schemas.microsoft.com/office/drawing/2014/main" id="{BBBB2C30-6DF0-AE8C-E981-A35412C98F26}"/>
              </a:ext>
            </a:extLst>
          </p:cNvPr>
          <p:cNvPicPr>
            <a:picLocks noChangeAspect="1"/>
          </p:cNvPicPr>
          <p:nvPr/>
        </p:nvPicPr>
        <p:blipFill>
          <a:blip r:embed="rId3"/>
          <a:stretch>
            <a:fillRect/>
          </a:stretch>
        </p:blipFill>
        <p:spPr>
          <a:xfrm>
            <a:off x="65314" y="587829"/>
            <a:ext cx="3734320" cy="2280470"/>
          </a:xfrm>
          <a:prstGeom prst="rect">
            <a:avLst/>
          </a:prstGeom>
        </p:spPr>
      </p:pic>
      <p:pic>
        <p:nvPicPr>
          <p:cNvPr id="9" name="Picture 8">
            <a:extLst>
              <a:ext uri="{FF2B5EF4-FFF2-40B4-BE49-F238E27FC236}">
                <a16:creationId xmlns:a16="http://schemas.microsoft.com/office/drawing/2014/main" id="{6B285051-C669-1C8C-77D1-61ED716AC2A7}"/>
              </a:ext>
            </a:extLst>
          </p:cNvPr>
          <p:cNvPicPr>
            <a:picLocks noChangeAspect="1"/>
          </p:cNvPicPr>
          <p:nvPr/>
        </p:nvPicPr>
        <p:blipFill>
          <a:blip r:embed="rId4"/>
          <a:stretch>
            <a:fillRect/>
          </a:stretch>
        </p:blipFill>
        <p:spPr>
          <a:xfrm>
            <a:off x="65313" y="2901115"/>
            <a:ext cx="3734320" cy="1988126"/>
          </a:xfrm>
          <a:prstGeom prst="rect">
            <a:avLst/>
          </a:prstGeom>
        </p:spPr>
      </p:pic>
      <p:pic>
        <p:nvPicPr>
          <p:cNvPr id="11" name="Picture 10">
            <a:extLst>
              <a:ext uri="{FF2B5EF4-FFF2-40B4-BE49-F238E27FC236}">
                <a16:creationId xmlns:a16="http://schemas.microsoft.com/office/drawing/2014/main" id="{47A44278-2EE8-C045-DD50-0B773C834DF2}"/>
              </a:ext>
            </a:extLst>
          </p:cNvPr>
          <p:cNvPicPr>
            <a:picLocks noChangeAspect="1"/>
          </p:cNvPicPr>
          <p:nvPr/>
        </p:nvPicPr>
        <p:blipFill>
          <a:blip r:embed="rId5"/>
          <a:stretch>
            <a:fillRect/>
          </a:stretch>
        </p:blipFill>
        <p:spPr>
          <a:xfrm>
            <a:off x="65313" y="4922058"/>
            <a:ext cx="3734321" cy="1858026"/>
          </a:xfrm>
          <a:prstGeom prst="rect">
            <a:avLst/>
          </a:prstGeom>
        </p:spPr>
      </p:pic>
      <p:pic>
        <p:nvPicPr>
          <p:cNvPr id="13" name="Picture 12">
            <a:extLst>
              <a:ext uri="{FF2B5EF4-FFF2-40B4-BE49-F238E27FC236}">
                <a16:creationId xmlns:a16="http://schemas.microsoft.com/office/drawing/2014/main" id="{8EC454C4-C92B-3845-A223-2B8C1021EF1C}"/>
              </a:ext>
            </a:extLst>
          </p:cNvPr>
          <p:cNvPicPr>
            <a:picLocks noChangeAspect="1"/>
          </p:cNvPicPr>
          <p:nvPr/>
        </p:nvPicPr>
        <p:blipFill>
          <a:blip r:embed="rId6"/>
          <a:stretch>
            <a:fillRect/>
          </a:stretch>
        </p:blipFill>
        <p:spPr>
          <a:xfrm>
            <a:off x="7733299" y="575060"/>
            <a:ext cx="4421091" cy="3980392"/>
          </a:xfrm>
          <a:prstGeom prst="rect">
            <a:avLst/>
          </a:prstGeom>
        </p:spPr>
      </p:pic>
      <p:pic>
        <p:nvPicPr>
          <p:cNvPr id="15" name="Picture 14">
            <a:extLst>
              <a:ext uri="{FF2B5EF4-FFF2-40B4-BE49-F238E27FC236}">
                <a16:creationId xmlns:a16="http://schemas.microsoft.com/office/drawing/2014/main" id="{2B558E2B-57A6-D332-CED2-B6CEDDD81850}"/>
              </a:ext>
            </a:extLst>
          </p:cNvPr>
          <p:cNvPicPr>
            <a:picLocks noChangeAspect="1"/>
          </p:cNvPicPr>
          <p:nvPr/>
        </p:nvPicPr>
        <p:blipFill>
          <a:blip r:embed="rId7"/>
          <a:stretch>
            <a:fillRect/>
          </a:stretch>
        </p:blipFill>
        <p:spPr>
          <a:xfrm>
            <a:off x="7733300" y="4596214"/>
            <a:ext cx="4393387" cy="2200583"/>
          </a:xfrm>
          <a:prstGeom prst="rect">
            <a:avLst/>
          </a:prstGeom>
        </p:spPr>
      </p:pic>
      <p:pic>
        <p:nvPicPr>
          <p:cNvPr id="17" name="Picture 16">
            <a:extLst>
              <a:ext uri="{FF2B5EF4-FFF2-40B4-BE49-F238E27FC236}">
                <a16:creationId xmlns:a16="http://schemas.microsoft.com/office/drawing/2014/main" id="{C6F37C1A-C948-4FD5-4BB2-FF2B57963B73}"/>
              </a:ext>
            </a:extLst>
          </p:cNvPr>
          <p:cNvPicPr>
            <a:picLocks noChangeAspect="1"/>
          </p:cNvPicPr>
          <p:nvPr/>
        </p:nvPicPr>
        <p:blipFill>
          <a:blip r:embed="rId8"/>
          <a:stretch>
            <a:fillRect/>
          </a:stretch>
        </p:blipFill>
        <p:spPr>
          <a:xfrm>
            <a:off x="3866578" y="4596216"/>
            <a:ext cx="3799778" cy="2200582"/>
          </a:xfrm>
          <a:prstGeom prst="rect">
            <a:avLst/>
          </a:prstGeom>
        </p:spPr>
      </p:pic>
      <p:sp>
        <p:nvSpPr>
          <p:cNvPr id="18" name="Title 1">
            <a:extLst>
              <a:ext uri="{FF2B5EF4-FFF2-40B4-BE49-F238E27FC236}">
                <a16:creationId xmlns:a16="http://schemas.microsoft.com/office/drawing/2014/main" id="{92B950C7-7171-A2BD-6800-3D8572048BED}"/>
              </a:ext>
            </a:extLst>
          </p:cNvPr>
          <p:cNvSpPr>
            <a:spLocks noGrp="1"/>
          </p:cNvSpPr>
          <p:nvPr>
            <p:ph type="title"/>
          </p:nvPr>
        </p:nvSpPr>
        <p:spPr>
          <a:xfrm>
            <a:off x="589586" y="-147161"/>
            <a:ext cx="10353761" cy="921601"/>
          </a:xfrm>
        </p:spPr>
        <p:txBody>
          <a:bodyPr>
            <a:normAutofit/>
          </a:bodyPr>
          <a:lstStyle/>
          <a:p>
            <a:r>
              <a:rPr lang="en-US" sz="3600" dirty="0"/>
              <a:t>Info about cleaned Datasets</a:t>
            </a:r>
            <a:endParaRPr lang="en-IN" sz="3600" dirty="0"/>
          </a:p>
        </p:txBody>
      </p:sp>
    </p:spTree>
    <p:extLst>
      <p:ext uri="{BB962C8B-B14F-4D97-AF65-F5344CB8AC3E}">
        <p14:creationId xmlns:p14="http://schemas.microsoft.com/office/powerpoint/2010/main" val="64563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3D22-2DF3-0442-DC6C-B05A74291734}"/>
              </a:ext>
            </a:extLst>
          </p:cNvPr>
          <p:cNvSpPr>
            <a:spLocks noGrp="1"/>
          </p:cNvSpPr>
          <p:nvPr>
            <p:ph type="title"/>
          </p:nvPr>
        </p:nvSpPr>
        <p:spPr>
          <a:xfrm>
            <a:off x="919119" y="1"/>
            <a:ext cx="10353761" cy="541176"/>
          </a:xfrm>
        </p:spPr>
        <p:txBody>
          <a:bodyPr>
            <a:normAutofit fontScale="90000"/>
          </a:bodyPr>
          <a:lstStyle/>
          <a:p>
            <a:r>
              <a:rPr lang="en-IN" dirty="0"/>
              <a:t>Daily Dataset</a:t>
            </a:r>
          </a:p>
        </p:txBody>
      </p:sp>
      <p:pic>
        <p:nvPicPr>
          <p:cNvPr id="1026" name="Picture 2">
            <a:extLst>
              <a:ext uri="{FF2B5EF4-FFF2-40B4-BE49-F238E27FC236}">
                <a16:creationId xmlns:a16="http://schemas.microsoft.com/office/drawing/2014/main" id="{5CD8A57E-0D55-57A6-3543-3756569D4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41176"/>
            <a:ext cx="6167535" cy="63168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999D4E1-AB97-B8D5-D0DC-E746CEA7C434}"/>
              </a:ext>
            </a:extLst>
          </p:cNvPr>
          <p:cNvPicPr>
            <a:picLocks noChangeAspect="1"/>
          </p:cNvPicPr>
          <p:nvPr/>
        </p:nvPicPr>
        <p:blipFill>
          <a:blip r:embed="rId3"/>
          <a:stretch>
            <a:fillRect/>
          </a:stretch>
        </p:blipFill>
        <p:spPr>
          <a:xfrm>
            <a:off x="6260842" y="541177"/>
            <a:ext cx="5931158" cy="3561937"/>
          </a:xfrm>
          <a:prstGeom prst="rect">
            <a:avLst/>
          </a:prstGeom>
        </p:spPr>
      </p:pic>
      <p:pic>
        <p:nvPicPr>
          <p:cNvPr id="6" name="Picture 5">
            <a:extLst>
              <a:ext uri="{FF2B5EF4-FFF2-40B4-BE49-F238E27FC236}">
                <a16:creationId xmlns:a16="http://schemas.microsoft.com/office/drawing/2014/main" id="{9884C4F6-85F4-D007-F004-345188C43D9F}"/>
              </a:ext>
            </a:extLst>
          </p:cNvPr>
          <p:cNvPicPr>
            <a:picLocks noChangeAspect="1"/>
          </p:cNvPicPr>
          <p:nvPr/>
        </p:nvPicPr>
        <p:blipFill>
          <a:blip r:embed="rId4"/>
          <a:stretch>
            <a:fillRect/>
          </a:stretch>
        </p:blipFill>
        <p:spPr>
          <a:xfrm>
            <a:off x="6260842" y="4151779"/>
            <a:ext cx="5931158" cy="2706220"/>
          </a:xfrm>
          <a:prstGeom prst="rect">
            <a:avLst/>
          </a:prstGeom>
        </p:spPr>
      </p:pic>
    </p:spTree>
    <p:extLst>
      <p:ext uri="{BB962C8B-B14F-4D97-AF65-F5344CB8AC3E}">
        <p14:creationId xmlns:p14="http://schemas.microsoft.com/office/powerpoint/2010/main" val="1105262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6F7E1F2-E2E4-3D00-2FDB-05874024AE71}"/>
              </a:ext>
            </a:extLst>
          </p:cNvPr>
          <p:cNvPicPr>
            <a:picLocks noChangeAspect="1"/>
          </p:cNvPicPr>
          <p:nvPr/>
        </p:nvPicPr>
        <p:blipFill>
          <a:blip r:embed="rId2"/>
          <a:stretch>
            <a:fillRect/>
          </a:stretch>
        </p:blipFill>
        <p:spPr>
          <a:xfrm>
            <a:off x="-1" y="3312160"/>
            <a:ext cx="12192000" cy="3545838"/>
          </a:xfrm>
          <a:prstGeom prst="rect">
            <a:avLst/>
          </a:prstGeom>
        </p:spPr>
      </p:pic>
      <p:pic>
        <p:nvPicPr>
          <p:cNvPr id="5" name="Picture 4">
            <a:extLst>
              <a:ext uri="{FF2B5EF4-FFF2-40B4-BE49-F238E27FC236}">
                <a16:creationId xmlns:a16="http://schemas.microsoft.com/office/drawing/2014/main" id="{4207BC76-642B-89E7-88A1-200C57E0E5B0}"/>
              </a:ext>
            </a:extLst>
          </p:cNvPr>
          <p:cNvPicPr>
            <a:picLocks noChangeAspect="1"/>
          </p:cNvPicPr>
          <p:nvPr/>
        </p:nvPicPr>
        <p:blipFill>
          <a:blip r:embed="rId3"/>
          <a:stretch>
            <a:fillRect/>
          </a:stretch>
        </p:blipFill>
        <p:spPr>
          <a:xfrm>
            <a:off x="-1" y="0"/>
            <a:ext cx="12192000" cy="3228392"/>
          </a:xfrm>
          <a:prstGeom prst="rect">
            <a:avLst/>
          </a:prstGeom>
        </p:spPr>
      </p:pic>
    </p:spTree>
    <p:extLst>
      <p:ext uri="{BB962C8B-B14F-4D97-AF65-F5344CB8AC3E}">
        <p14:creationId xmlns:p14="http://schemas.microsoft.com/office/powerpoint/2010/main" val="399647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1A0ABC4-A393-F419-B67C-F11BD0C8D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7686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004B7C0-25D9-FD88-A61F-E7DA40105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172" y="0"/>
            <a:ext cx="592182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8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3D22-2DF3-0442-DC6C-B05A74291734}"/>
              </a:ext>
            </a:extLst>
          </p:cNvPr>
          <p:cNvSpPr>
            <a:spLocks noGrp="1"/>
          </p:cNvSpPr>
          <p:nvPr>
            <p:ph type="title"/>
          </p:nvPr>
        </p:nvSpPr>
        <p:spPr>
          <a:xfrm>
            <a:off x="919119" y="1"/>
            <a:ext cx="10353761" cy="541176"/>
          </a:xfrm>
        </p:spPr>
        <p:txBody>
          <a:bodyPr>
            <a:normAutofit fontScale="90000"/>
          </a:bodyPr>
          <a:lstStyle/>
          <a:p>
            <a:r>
              <a:rPr lang="en-IN" dirty="0"/>
              <a:t>Hourly Dataset</a:t>
            </a:r>
          </a:p>
        </p:txBody>
      </p:sp>
      <p:pic>
        <p:nvPicPr>
          <p:cNvPr id="3074" name="Picture 2">
            <a:extLst>
              <a:ext uri="{FF2B5EF4-FFF2-40B4-BE49-F238E27FC236}">
                <a16:creationId xmlns:a16="http://schemas.microsoft.com/office/drawing/2014/main" id="{07596921-C450-1461-41FE-847EFBDB9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57202"/>
            <a:ext cx="5875176" cy="64007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929B719-9818-7777-0064-9E88FBF94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591" y="457202"/>
            <a:ext cx="6220407" cy="6400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128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102</TotalTime>
  <Words>197</Words>
  <Application>Microsoft Office PowerPoint</Application>
  <PresentationFormat>Widescreen</PresentationFormat>
  <Paragraphs>25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Bookman Old Style</vt:lpstr>
      <vt:lpstr>Rockwell</vt:lpstr>
      <vt:lpstr>Damask</vt:lpstr>
      <vt:lpstr>Fitbit Tracker Data Analysis</vt:lpstr>
      <vt:lpstr>Project Description</vt:lpstr>
      <vt:lpstr>Timeline</vt:lpstr>
      <vt:lpstr>Data Preprocessing</vt:lpstr>
      <vt:lpstr>Info about cleaned Datasets</vt:lpstr>
      <vt:lpstr>Daily Dataset</vt:lpstr>
      <vt:lpstr>PowerPoint Presentation</vt:lpstr>
      <vt:lpstr>PowerPoint Presentation</vt:lpstr>
      <vt:lpstr>Hourly Dataset</vt:lpstr>
      <vt:lpstr>PowerPoint Presentation</vt:lpstr>
      <vt:lpstr>PowerPoint Presentation</vt:lpstr>
      <vt:lpstr>Minutes Dataset</vt:lpstr>
      <vt:lpstr>PowerPoint Presentation</vt:lpstr>
      <vt:lpstr>Heart Rate Dataset</vt:lpstr>
      <vt:lpstr>PowerPoint Presentation</vt:lpstr>
      <vt:lpstr>PowerPoint Presentation</vt:lpstr>
      <vt:lpstr>Weight Log Dataset</vt:lpstr>
      <vt:lpstr>PowerPoint Presentation</vt:lpstr>
      <vt:lpstr>Sleep Day Dataset</vt:lpstr>
      <vt:lpstr>PowerPoint Presentation</vt:lpstr>
      <vt:lpstr>Holding sleep day Dataset</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kumar</dc:creator>
  <cp:lastModifiedBy>Dinesh kumar</cp:lastModifiedBy>
  <cp:revision>5</cp:revision>
  <dcterms:created xsi:type="dcterms:W3CDTF">2024-04-09T10:07:36Z</dcterms:created>
  <dcterms:modified xsi:type="dcterms:W3CDTF">2024-04-09T17:03:01Z</dcterms:modified>
</cp:coreProperties>
</file>