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64" r:id="rId4"/>
    <p:sldId id="263" r:id="rId5"/>
    <p:sldId id="282" r:id="rId6"/>
    <p:sldId id="283" r:id="rId7"/>
    <p:sldId id="262" r:id="rId8"/>
    <p:sldId id="261" r:id="rId9"/>
    <p:sldId id="260" r:id="rId10"/>
    <p:sldId id="259" r:id="rId11"/>
    <p:sldId id="266" r:id="rId12"/>
    <p:sldId id="285" r:id="rId13"/>
    <p:sldId id="288" r:id="rId14"/>
    <p:sldId id="286" r:id="rId15"/>
    <p:sldId id="287" r:id="rId16"/>
    <p:sldId id="272" r:id="rId17"/>
    <p:sldId id="273" r:id="rId18"/>
    <p:sldId id="267" r:id="rId19"/>
    <p:sldId id="278" r:id="rId20"/>
    <p:sldId id="277" r:id="rId21"/>
    <p:sldId id="289" r:id="rId22"/>
    <p:sldId id="276" r:id="rId23"/>
    <p:sldId id="268" r:id="rId24"/>
    <p:sldId id="279" r:id="rId25"/>
    <p:sldId id="269" r:id="rId26"/>
    <p:sldId id="281" r:id="rId27"/>
    <p:sldId id="280" r:id="rId28"/>
    <p:sldId id="270" r:id="rId29"/>
    <p:sldId id="265" r:id="rId30"/>
    <p:sldId id="27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094"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05-04-2023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517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05-04-2023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xmlns=""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xmlns="" id="{E2AB4079-B959-438A-8887-B4E86C814C3D}"/>
              </a:ext>
            </a:extLst>
          </p:cNvPr>
          <p:cNvSpPr txBox="1"/>
          <p:nvPr/>
        </p:nvSpPr>
        <p:spPr>
          <a:xfrm>
            <a:off x="1246551" y="2448779"/>
            <a:ext cx="6867546" cy="954107"/>
          </a:xfrm>
          <a:prstGeom prst="rect">
            <a:avLst/>
          </a:prstGeom>
          <a:noFill/>
        </p:spPr>
        <p:txBody>
          <a:bodyPr wrap="square" rtlCol="0">
            <a:spAutoFit/>
          </a:bodyPr>
          <a:lstStyle/>
          <a:p>
            <a:pPr algn="ctr"/>
            <a:r>
              <a:rPr lang="en" sz="2800" dirty="0">
                <a:latin typeface="Times New Roman"/>
                <a:ea typeface="Times New Roman"/>
                <a:cs typeface="Times New Roman"/>
                <a:sym typeface="Times New Roman"/>
              </a:rPr>
              <a:t>Diabetic Retinopathy Prediction Using Multi Model Algorithms With Comparison Study​</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1330EC8A-088B-458F-9182-920EE3139846}"/>
              </a:ext>
            </a:extLst>
          </p:cNvPr>
          <p:cNvSpPr txBox="1"/>
          <p:nvPr/>
        </p:nvSpPr>
        <p:spPr>
          <a:xfrm>
            <a:off x="877407" y="5463912"/>
            <a:ext cx="393872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0B14CB2B-BA40-B9F9-16FA-AA5B5E13E8EA}"/>
              </a:ext>
            </a:extLst>
          </p:cNvPr>
          <p:cNvSpPr txBox="1"/>
          <p:nvPr/>
        </p:nvSpPr>
        <p:spPr>
          <a:xfrm>
            <a:off x="2083981" y="3525870"/>
            <a:ext cx="5215316" cy="923330"/>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AMARNATH R[211419104010]</a:t>
            </a:r>
          </a:p>
          <a:p>
            <a:pPr algn="ctr"/>
            <a:r>
              <a:rPr lang="en-US" b="1" dirty="0" smtClean="0">
                <a:latin typeface="Times New Roman" panose="02020603050405020304" pitchFamily="18" charset="0"/>
                <a:cs typeface="Times New Roman" panose="02020603050405020304" pitchFamily="18" charset="0"/>
              </a:rPr>
              <a:t>DINESH K[211419104067]</a:t>
            </a:r>
          </a:p>
          <a:p>
            <a:pPr algn="ctr"/>
            <a:r>
              <a:rPr lang="en-US" b="1" dirty="0" smtClean="0">
                <a:latin typeface="Times New Roman" panose="02020603050405020304" pitchFamily="18" charset="0"/>
                <a:cs typeface="Times New Roman" panose="02020603050405020304" pitchFamily="18" charset="0"/>
              </a:rPr>
              <a:t>HARIHARASUBRAMANIYAN K[211419104089]</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DA7E15F-5577-E472-5EEB-C46481EAA666}"/>
              </a:ext>
            </a:extLst>
          </p:cNvPr>
          <p:cNvSpPr txBox="1"/>
          <p:nvPr/>
        </p:nvSpPr>
        <p:spPr>
          <a:xfrm>
            <a:off x="5015884" y="5452962"/>
            <a:ext cx="35421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xmlns="" id="{EB3F79D1-0796-072A-CD75-B8086F0F9250}"/>
              </a:ext>
            </a:extLst>
          </p:cNvPr>
          <p:cNvSpPr>
            <a:spLocks noGrp="1"/>
          </p:cNvSpPr>
          <p:nvPr>
            <p:ph type="dt" sz="half" idx="10"/>
          </p:nvPr>
        </p:nvSpPr>
        <p:spPr/>
        <p:txBody>
          <a:bodyPr/>
          <a:lstStyle/>
          <a:p>
            <a:fld id="{8CB503F5-DB0E-4E11-9D2A-893EDB84D48F}" type="datetime1">
              <a:rPr lang="en-IN" smtClean="0"/>
              <a:t>05-04-2023</a:t>
            </a:fld>
            <a:endParaRPr lang="en-IN"/>
          </a:p>
        </p:txBody>
      </p:sp>
      <p:sp>
        <p:nvSpPr>
          <p:cNvPr id="10" name="Slide Number Placeholder 9">
            <a:extLst>
              <a:ext uri="{FF2B5EF4-FFF2-40B4-BE49-F238E27FC236}">
                <a16:creationId xmlns:a16="http://schemas.microsoft.com/office/drawing/2014/main" xmlns=""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4A57625-FE0C-C9D0-9B64-51C30486E5E1}"/>
              </a:ext>
            </a:extLst>
          </p:cNvPr>
          <p:cNvSpPr>
            <a:spLocks noGrp="1"/>
          </p:cNvSpPr>
          <p:nvPr>
            <p:ph type="dt" sz="half" idx="10"/>
          </p:nvPr>
        </p:nvSpPr>
        <p:spPr/>
        <p:txBody>
          <a:bodyPr/>
          <a:lstStyle/>
          <a:p>
            <a:fld id="{62C8375E-572C-4231-AFAD-B0A78AF670A8}" type="datetime1">
              <a:rPr lang="en-IN" smtClean="0"/>
              <a:t>05-04-2023</a:t>
            </a:fld>
            <a:endParaRPr lang="en-IN"/>
          </a:p>
        </p:txBody>
      </p:sp>
      <p:sp>
        <p:nvSpPr>
          <p:cNvPr id="4" name="Slide Number Placeholder 3">
            <a:extLst>
              <a:ext uri="{FF2B5EF4-FFF2-40B4-BE49-F238E27FC236}">
                <a16:creationId xmlns:a16="http://schemas.microsoft.com/office/drawing/2014/main" xmlns="" id="{2C207A7E-3D82-3EF5-FA41-02841985E0D6}"/>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5" name="Picture 4">
            <a:extLst>
              <a:ext uri="{FF2B5EF4-FFF2-40B4-BE49-F238E27FC236}">
                <a16:creationId xmlns:a16="http://schemas.microsoft.com/office/drawing/2014/main" xmlns="" id="{60353BB8-2236-EC4F-1EF5-B1014CE8E0C4}"/>
              </a:ext>
            </a:extLst>
          </p:cNvPr>
          <p:cNvPicPr>
            <a:picLocks noChangeAspect="1"/>
          </p:cNvPicPr>
          <p:nvPr/>
        </p:nvPicPr>
        <p:blipFill>
          <a:blip r:embed="rId2"/>
          <a:stretch>
            <a:fillRect/>
          </a:stretch>
        </p:blipFill>
        <p:spPr>
          <a:xfrm>
            <a:off x="838668" y="1382849"/>
            <a:ext cx="6966978" cy="4621075"/>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xmlns="" id="{C882CF49-C6EE-11A2-A9CF-6435ECACEAA7}"/>
              </a:ext>
            </a:extLst>
          </p:cNvPr>
          <p:cNvSpPr>
            <a:spLocks noGrp="1"/>
          </p:cNvSpPr>
          <p:nvPr>
            <p:ph type="dt" sz="half" idx="10"/>
          </p:nvPr>
        </p:nvSpPr>
        <p:spPr/>
        <p:txBody>
          <a:bodyPr/>
          <a:lstStyle/>
          <a:p>
            <a:fld id="{493FDF61-49BB-4FF7-AC3A-83455FBCA969}" type="datetime1">
              <a:rPr lang="en-IN" smtClean="0"/>
              <a:t>05-04-2023</a:t>
            </a:fld>
            <a:endParaRPr lang="en-IN"/>
          </a:p>
        </p:txBody>
      </p:sp>
      <p:sp>
        <p:nvSpPr>
          <p:cNvPr id="8" name="Slide Number Placeholder 7">
            <a:extLst>
              <a:ext uri="{FF2B5EF4-FFF2-40B4-BE49-F238E27FC236}">
                <a16:creationId xmlns:a16="http://schemas.microsoft.com/office/drawing/2014/main" xmlns=""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pic>
        <p:nvPicPr>
          <p:cNvPr id="3" name="Picture 2">
            <a:extLst>
              <a:ext uri="{FF2B5EF4-FFF2-40B4-BE49-F238E27FC236}">
                <a16:creationId xmlns:a16="http://schemas.microsoft.com/office/drawing/2014/main" xmlns="" id="{C3B66D76-2476-FC55-A532-345DEE198117}"/>
              </a:ext>
            </a:extLst>
          </p:cNvPr>
          <p:cNvPicPr>
            <a:picLocks noChangeAspect="1"/>
          </p:cNvPicPr>
          <p:nvPr/>
        </p:nvPicPr>
        <p:blipFill>
          <a:blip r:embed="rId2"/>
          <a:stretch>
            <a:fillRect/>
          </a:stretch>
        </p:blipFill>
        <p:spPr>
          <a:xfrm>
            <a:off x="1543050" y="1426267"/>
            <a:ext cx="5871573" cy="4005466"/>
          </a:xfrm>
          <a:prstGeom prst="rect">
            <a:avLst/>
          </a:prstGeom>
        </p:spPr>
      </p:pic>
      <p:sp>
        <p:nvSpPr>
          <p:cNvPr id="5" name="TextBox 4">
            <a:extLst>
              <a:ext uri="{FF2B5EF4-FFF2-40B4-BE49-F238E27FC236}">
                <a16:creationId xmlns:a16="http://schemas.microsoft.com/office/drawing/2014/main" xmlns="" id="{DE1E0E7A-890D-4AE5-651F-C30099E6BE6D}"/>
              </a:ext>
            </a:extLst>
          </p:cNvPr>
          <p:cNvSpPr txBox="1"/>
          <p:nvPr/>
        </p:nvSpPr>
        <p:spPr>
          <a:xfrm>
            <a:off x="2387600" y="5778500"/>
            <a:ext cx="3594100" cy="1077218"/>
          </a:xfrm>
          <a:prstGeom prst="rect">
            <a:avLst/>
          </a:prstGeom>
          <a:noFill/>
        </p:spPr>
        <p:txBody>
          <a:bodyPr wrap="square" rtlCol="0">
            <a:spAutoFit/>
          </a:bodyPr>
          <a:lstStyle/>
          <a:p>
            <a:pPr algn="ctr"/>
            <a:r>
              <a:rPr lang="en-IN" sz="3200" dirty="0"/>
              <a:t>ER DIAGRAM</a:t>
            </a:r>
          </a:p>
          <a:p>
            <a:pPr algn="ctr"/>
            <a:endParaRPr lang="en-IN" sz="3200" dirty="0"/>
          </a:p>
        </p:txBody>
      </p:sp>
    </p:spTree>
    <p:extLst>
      <p:ext uri="{BB962C8B-B14F-4D97-AF65-F5344CB8AC3E}">
        <p14:creationId xmlns:p14="http://schemas.microsoft.com/office/powerpoint/2010/main" val="166533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F35BA7-39DA-3435-DFBF-4297C4E8BD8F}"/>
              </a:ext>
            </a:extLst>
          </p:cNvPr>
          <p:cNvSpPr>
            <a:spLocks noGrp="1"/>
          </p:cNvSpPr>
          <p:nvPr>
            <p:ph type="title"/>
          </p:nvPr>
        </p:nvSpPr>
        <p:spPr/>
        <p:txBody>
          <a:bodyPr>
            <a:normAutofit fontScale="90000"/>
          </a:bodyPr>
          <a:lstStyle/>
          <a:p>
            <a:r>
              <a:rPr lang="en-US" dirty="0"/>
              <a:t>DFD LEVEL 0 DIAGRAM</a:t>
            </a:r>
          </a:p>
        </p:txBody>
      </p:sp>
      <p:pic>
        <p:nvPicPr>
          <p:cNvPr id="5" name="Picture 4">
            <a:extLst>
              <a:ext uri="{FF2B5EF4-FFF2-40B4-BE49-F238E27FC236}">
                <a16:creationId xmlns:a16="http://schemas.microsoft.com/office/drawing/2014/main" xmlns="" id="{805DFBFB-230C-C32F-24F3-613163384FDD}"/>
              </a:ext>
            </a:extLst>
          </p:cNvPr>
          <p:cNvPicPr>
            <a:picLocks noChangeAspect="1"/>
          </p:cNvPicPr>
          <p:nvPr/>
        </p:nvPicPr>
        <p:blipFill>
          <a:blip r:embed="rId2"/>
          <a:stretch>
            <a:fillRect/>
          </a:stretch>
        </p:blipFill>
        <p:spPr>
          <a:xfrm>
            <a:off x="685800" y="2643188"/>
            <a:ext cx="7772400" cy="1571625"/>
          </a:xfrm>
          <a:prstGeom prst="rect">
            <a:avLst/>
          </a:prstGeom>
        </p:spPr>
      </p:pic>
    </p:spTree>
    <p:extLst>
      <p:ext uri="{BB962C8B-B14F-4D97-AF65-F5344CB8AC3E}">
        <p14:creationId xmlns:p14="http://schemas.microsoft.com/office/powerpoint/2010/main" val="243512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B7E96-4331-0088-5F38-EF5C2021514B}"/>
              </a:ext>
            </a:extLst>
          </p:cNvPr>
          <p:cNvSpPr>
            <a:spLocks noGrp="1"/>
          </p:cNvSpPr>
          <p:nvPr>
            <p:ph type="title"/>
          </p:nvPr>
        </p:nvSpPr>
        <p:spPr/>
        <p:txBody>
          <a:bodyPr>
            <a:normAutofit fontScale="90000"/>
          </a:bodyPr>
          <a:lstStyle/>
          <a:p>
            <a:r>
              <a:rPr lang="en-US" dirty="0"/>
              <a:t>DFD LEVEL 1 DIAGRAM</a:t>
            </a:r>
          </a:p>
        </p:txBody>
      </p:sp>
      <p:pic>
        <p:nvPicPr>
          <p:cNvPr id="5" name="Picture 4">
            <a:extLst>
              <a:ext uri="{FF2B5EF4-FFF2-40B4-BE49-F238E27FC236}">
                <a16:creationId xmlns:a16="http://schemas.microsoft.com/office/drawing/2014/main" xmlns="" id="{999866E0-2AD1-64EF-176D-D664B0F81B76}"/>
              </a:ext>
            </a:extLst>
          </p:cNvPr>
          <p:cNvPicPr>
            <a:picLocks noChangeAspect="1"/>
          </p:cNvPicPr>
          <p:nvPr/>
        </p:nvPicPr>
        <p:blipFill>
          <a:blip r:embed="rId2"/>
          <a:stretch>
            <a:fillRect/>
          </a:stretch>
        </p:blipFill>
        <p:spPr>
          <a:xfrm>
            <a:off x="852488" y="1987485"/>
            <a:ext cx="7439025" cy="3568240"/>
          </a:xfrm>
          <a:prstGeom prst="rect">
            <a:avLst/>
          </a:prstGeom>
        </p:spPr>
      </p:pic>
    </p:spTree>
    <p:extLst>
      <p:ext uri="{BB962C8B-B14F-4D97-AF65-F5344CB8AC3E}">
        <p14:creationId xmlns:p14="http://schemas.microsoft.com/office/powerpoint/2010/main" val="215291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E552E-563D-8EFB-0032-717146B31E4E}"/>
              </a:ext>
            </a:extLst>
          </p:cNvPr>
          <p:cNvSpPr>
            <a:spLocks noGrp="1"/>
          </p:cNvSpPr>
          <p:nvPr>
            <p:ph type="title"/>
          </p:nvPr>
        </p:nvSpPr>
        <p:spPr/>
        <p:txBody>
          <a:bodyPr>
            <a:normAutofit fontScale="90000"/>
          </a:bodyPr>
          <a:lstStyle/>
          <a:p>
            <a:r>
              <a:rPr lang="en-US" dirty="0"/>
              <a:t>USE CASE DIAGRAM</a:t>
            </a:r>
          </a:p>
        </p:txBody>
      </p:sp>
      <p:pic>
        <p:nvPicPr>
          <p:cNvPr id="5" name="Picture 4">
            <a:extLst>
              <a:ext uri="{FF2B5EF4-FFF2-40B4-BE49-F238E27FC236}">
                <a16:creationId xmlns:a16="http://schemas.microsoft.com/office/drawing/2014/main" xmlns="" id="{0E6D0066-3E79-642F-0A35-5C50E25ACA84}"/>
              </a:ext>
            </a:extLst>
          </p:cNvPr>
          <p:cNvPicPr>
            <a:picLocks noChangeAspect="1"/>
          </p:cNvPicPr>
          <p:nvPr/>
        </p:nvPicPr>
        <p:blipFill>
          <a:blip r:embed="rId2"/>
          <a:stretch>
            <a:fillRect/>
          </a:stretch>
        </p:blipFill>
        <p:spPr>
          <a:xfrm>
            <a:off x="3014663" y="1706625"/>
            <a:ext cx="3882660" cy="4294125"/>
          </a:xfrm>
          <a:prstGeom prst="rect">
            <a:avLst/>
          </a:prstGeom>
        </p:spPr>
      </p:pic>
    </p:spTree>
    <p:extLst>
      <p:ext uri="{BB962C8B-B14F-4D97-AF65-F5344CB8AC3E}">
        <p14:creationId xmlns:p14="http://schemas.microsoft.com/office/powerpoint/2010/main" val="342124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47A0B-896F-7C47-DAEC-D3D000927287}"/>
              </a:ext>
            </a:extLst>
          </p:cNvPr>
          <p:cNvSpPr>
            <a:spLocks noGrp="1"/>
          </p:cNvSpPr>
          <p:nvPr>
            <p:ph type="title"/>
          </p:nvPr>
        </p:nvSpPr>
        <p:spPr/>
        <p:txBody>
          <a:bodyPr>
            <a:normAutofit fontScale="90000"/>
          </a:bodyPr>
          <a:lstStyle/>
          <a:p>
            <a:r>
              <a:rPr lang="en-US" dirty="0"/>
              <a:t>ACTIVITY DIAGRAM</a:t>
            </a:r>
          </a:p>
        </p:txBody>
      </p:sp>
      <p:pic>
        <p:nvPicPr>
          <p:cNvPr id="5" name="Picture 4">
            <a:extLst>
              <a:ext uri="{FF2B5EF4-FFF2-40B4-BE49-F238E27FC236}">
                <a16:creationId xmlns:a16="http://schemas.microsoft.com/office/drawing/2014/main" xmlns="" id="{566E73E0-45FF-1461-615B-326D06B8D0E2}"/>
              </a:ext>
            </a:extLst>
          </p:cNvPr>
          <p:cNvPicPr>
            <a:picLocks noChangeAspect="1"/>
          </p:cNvPicPr>
          <p:nvPr/>
        </p:nvPicPr>
        <p:blipFill>
          <a:blip r:embed="rId2"/>
          <a:stretch>
            <a:fillRect/>
          </a:stretch>
        </p:blipFill>
        <p:spPr>
          <a:xfrm>
            <a:off x="3751394" y="857250"/>
            <a:ext cx="1641213" cy="5143500"/>
          </a:xfrm>
          <a:prstGeom prst="rect">
            <a:avLst/>
          </a:prstGeom>
        </p:spPr>
      </p:pic>
    </p:spTree>
    <p:extLst>
      <p:ext uri="{BB962C8B-B14F-4D97-AF65-F5344CB8AC3E}">
        <p14:creationId xmlns:p14="http://schemas.microsoft.com/office/powerpoint/2010/main" val="2387002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17D4A4-4C7F-15A3-2AB6-0EA478BF9864}"/>
              </a:ext>
            </a:extLst>
          </p:cNvPr>
          <p:cNvSpPr>
            <a:spLocks noGrp="1"/>
          </p:cNvSpPr>
          <p:nvPr>
            <p:ph type="title"/>
          </p:nvPr>
        </p:nvSpPr>
        <p:spPr/>
        <p:txBody>
          <a:bodyPr>
            <a:normAutofit fontScale="90000"/>
          </a:bodyPr>
          <a:lstStyle/>
          <a:p>
            <a:r>
              <a:rPr lang="en-US" dirty="0"/>
              <a:t>CLASS DIAGRAM</a:t>
            </a:r>
            <a:br>
              <a:rPr lang="en-US" dirty="0"/>
            </a:br>
            <a:endParaRPr lang="en-US" dirty="0"/>
          </a:p>
        </p:txBody>
      </p:sp>
      <p:pic>
        <p:nvPicPr>
          <p:cNvPr id="5" name="Picture 4">
            <a:extLst>
              <a:ext uri="{FF2B5EF4-FFF2-40B4-BE49-F238E27FC236}">
                <a16:creationId xmlns:a16="http://schemas.microsoft.com/office/drawing/2014/main" xmlns="" id="{765CF71F-14F7-79C5-90ED-4F15FDB921FF}"/>
              </a:ext>
            </a:extLst>
          </p:cNvPr>
          <p:cNvPicPr>
            <a:picLocks noChangeAspect="1"/>
          </p:cNvPicPr>
          <p:nvPr/>
        </p:nvPicPr>
        <p:blipFill>
          <a:blip r:embed="rId2"/>
          <a:stretch>
            <a:fillRect/>
          </a:stretch>
        </p:blipFill>
        <p:spPr>
          <a:xfrm>
            <a:off x="1412032" y="1876666"/>
            <a:ext cx="6319937" cy="4124085"/>
          </a:xfrm>
          <a:prstGeom prst="rect">
            <a:avLst/>
          </a:prstGeom>
        </p:spPr>
      </p:pic>
    </p:spTree>
    <p:extLst>
      <p:ext uri="{BB962C8B-B14F-4D97-AF65-F5344CB8AC3E}">
        <p14:creationId xmlns:p14="http://schemas.microsoft.com/office/powerpoint/2010/main" val="134629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677CC-3E80-3BD9-D78B-2A2FE9EE64DA}"/>
              </a:ext>
            </a:extLst>
          </p:cNvPr>
          <p:cNvSpPr>
            <a:spLocks noGrp="1"/>
          </p:cNvSpPr>
          <p:nvPr>
            <p:ph type="title"/>
          </p:nvPr>
        </p:nvSpPr>
        <p:spPr/>
        <p:txBody>
          <a:bodyPr>
            <a:normAutofit fontScale="90000"/>
          </a:bodyPr>
          <a:lstStyle/>
          <a:p>
            <a:r>
              <a:rPr lang="en-US" dirty="0"/>
              <a:t>SEQUENCE DIAGRAM</a:t>
            </a:r>
          </a:p>
        </p:txBody>
      </p:sp>
      <p:pic>
        <p:nvPicPr>
          <p:cNvPr id="5" name="Picture 4">
            <a:extLst>
              <a:ext uri="{FF2B5EF4-FFF2-40B4-BE49-F238E27FC236}">
                <a16:creationId xmlns:a16="http://schemas.microsoft.com/office/drawing/2014/main" xmlns="" id="{4F6FEC89-48E0-2999-6B03-9B72B9ED37FC}"/>
              </a:ext>
            </a:extLst>
          </p:cNvPr>
          <p:cNvPicPr>
            <a:picLocks noChangeAspect="1"/>
          </p:cNvPicPr>
          <p:nvPr/>
        </p:nvPicPr>
        <p:blipFill>
          <a:blip r:embed="rId2"/>
          <a:stretch>
            <a:fillRect/>
          </a:stretch>
        </p:blipFill>
        <p:spPr>
          <a:xfrm>
            <a:off x="735806" y="2136216"/>
            <a:ext cx="7486650" cy="3559227"/>
          </a:xfrm>
          <a:prstGeom prst="rect">
            <a:avLst/>
          </a:prstGeom>
        </p:spPr>
      </p:pic>
    </p:spTree>
    <p:extLst>
      <p:ext uri="{BB962C8B-B14F-4D97-AF65-F5344CB8AC3E}">
        <p14:creationId xmlns:p14="http://schemas.microsoft.com/office/powerpoint/2010/main" val="1792741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7" name="TextBox 6">
            <a:extLst>
              <a:ext uri="{FF2B5EF4-FFF2-40B4-BE49-F238E27FC236}">
                <a16:creationId xmlns:a16="http://schemas.microsoft.com/office/drawing/2014/main" xmlns="" id="{E7B38093-719C-1975-B940-2E486D27934E}"/>
              </a:ext>
            </a:extLst>
          </p:cNvPr>
          <p:cNvSpPr txBox="1"/>
          <p:nvPr/>
        </p:nvSpPr>
        <p:spPr>
          <a:xfrm>
            <a:off x="628650" y="1264334"/>
            <a:ext cx="7886700" cy="4832092"/>
          </a:xfrm>
          <a:prstGeom prst="rect">
            <a:avLst/>
          </a:prstGeom>
          <a:noFill/>
        </p:spPr>
        <p:txBody>
          <a:bodyPr wrap="square">
            <a:spAutoFit/>
          </a:bodyPr>
          <a:lstStyle/>
          <a:p>
            <a:r>
              <a:rPr lang="en-US" sz="2000" b="1" dirty="0"/>
              <a:t>Module 1: </a:t>
            </a:r>
            <a:r>
              <a:rPr lang="en-US" sz="2000" b="1" dirty="0">
                <a:solidFill>
                  <a:schemeClr val="tx1"/>
                </a:solidFill>
              </a:rPr>
              <a:t>Dataset Acquisition and Preprocessing</a:t>
            </a:r>
          </a:p>
          <a:p>
            <a:endParaRPr lang="en-US" sz="2400" b="1" dirty="0"/>
          </a:p>
          <a:p>
            <a:r>
              <a:rPr lang="en-US" sz="2400" b="1" dirty="0">
                <a:solidFill>
                  <a:schemeClr val="tx1"/>
                </a:solidFill>
              </a:rPr>
              <a:t>Data Acquisition</a:t>
            </a:r>
          </a:p>
          <a:p>
            <a:pPr marL="342900" indent="-342900" algn="just">
              <a:buFont typeface="Arial" pitchFamily="34" charset="0"/>
              <a:buChar char="•"/>
            </a:pPr>
            <a:r>
              <a:rPr lang="en-US" sz="2000" dirty="0">
                <a:solidFill>
                  <a:schemeClr val="tx1"/>
                </a:solidFill>
              </a:rPr>
              <a:t>The Kaggle Dataset for Identification of Diabetic Retinopathy was used in this study. Images from datasets for retinopathy detection that were made available to the public were used to develop the database. </a:t>
            </a:r>
          </a:p>
          <a:p>
            <a:pPr marL="342900" indent="-342900" algn="just">
              <a:buFont typeface="Arial" pitchFamily="34" charset="0"/>
              <a:buChar char="•"/>
            </a:pPr>
            <a:r>
              <a:rPr lang="en-US" sz="2000" dirty="0">
                <a:solidFill>
                  <a:schemeClr val="tx1"/>
                </a:solidFill>
              </a:rPr>
              <a:t>1000 photos with diabetic retinopathy and 1000 images without the condition are included in the Kaggle dataset. </a:t>
            </a:r>
          </a:p>
          <a:p>
            <a:pPr marL="342900" indent="-342900" algn="just">
              <a:buFont typeface="Arial" pitchFamily="34" charset="0"/>
              <a:buChar char="•"/>
            </a:pPr>
            <a:r>
              <a:rPr lang="en-US" sz="2000" dirty="0">
                <a:solidFill>
                  <a:schemeClr val="tx1"/>
                </a:solidFill>
              </a:rPr>
              <a:t>We have selected 100 photos with diabetic retinopathy and 100 normal photographs from the entire number of images. </a:t>
            </a:r>
          </a:p>
          <a:p>
            <a:pPr marL="342900" indent="-342900" algn="just">
              <a:buFont typeface="Arial" pitchFamily="34" charset="0"/>
              <a:buChar char="•"/>
            </a:pPr>
            <a:r>
              <a:rPr lang="en-US" sz="2000" dirty="0">
                <a:solidFill>
                  <a:schemeClr val="tx1"/>
                </a:solidFill>
              </a:rPr>
              <a:t>Exudates, hemorrhages, and microaneurysms can be seen in the selected aberrant photographs.</a:t>
            </a:r>
          </a:p>
          <a:p>
            <a:pPr marL="342900" indent="-342900" algn="just">
              <a:buFont typeface="Arial" pitchFamily="34" charset="0"/>
              <a:buChar char="•"/>
            </a:pPr>
            <a:r>
              <a:rPr lang="en-US" sz="2000" dirty="0">
                <a:solidFill>
                  <a:schemeClr val="tx1"/>
                </a:solidFill>
              </a:rPr>
              <a:t>“Proliferative diabetic retinopathy”, “Severe”, “Moderate”, “Mild”, and "No diabetic retinopathy" are the five categories in the dataset.</a:t>
            </a:r>
          </a:p>
          <a:p>
            <a:endParaRPr lang="en-IN" sz="2000" dirty="0"/>
          </a:p>
        </p:txBody>
      </p:sp>
    </p:spTree>
    <p:extLst>
      <p:ext uri="{BB962C8B-B14F-4D97-AF65-F5344CB8AC3E}">
        <p14:creationId xmlns:p14="http://schemas.microsoft.com/office/powerpoint/2010/main" val="2547520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7" name="TextBox 6">
            <a:extLst>
              <a:ext uri="{FF2B5EF4-FFF2-40B4-BE49-F238E27FC236}">
                <a16:creationId xmlns:a16="http://schemas.microsoft.com/office/drawing/2014/main" xmlns="" id="{A91A4A73-E9E8-2392-9A8B-7A6536AE3A4C}"/>
              </a:ext>
            </a:extLst>
          </p:cNvPr>
          <p:cNvSpPr txBox="1"/>
          <p:nvPr/>
        </p:nvSpPr>
        <p:spPr>
          <a:xfrm>
            <a:off x="701675" y="1267241"/>
            <a:ext cx="7740650" cy="5016758"/>
          </a:xfrm>
          <a:prstGeom prst="rect">
            <a:avLst/>
          </a:prstGeom>
          <a:noFill/>
        </p:spPr>
        <p:txBody>
          <a:bodyPr wrap="square">
            <a:spAutoFit/>
          </a:bodyPr>
          <a:lstStyle/>
          <a:p>
            <a:pPr marL="114300" indent="0" algn="just">
              <a:buNone/>
            </a:pPr>
            <a:r>
              <a:rPr lang="en-US" sz="2000" b="1" dirty="0">
                <a:solidFill>
                  <a:schemeClr val="tx1"/>
                </a:solidFill>
              </a:rPr>
              <a:t>Data Preprocessing</a:t>
            </a:r>
          </a:p>
          <a:p>
            <a:pPr marL="342900" indent="-342900" algn="just">
              <a:buFont typeface="Arial" pitchFamily="34" charset="0"/>
              <a:buChar char="•"/>
            </a:pPr>
            <a:r>
              <a:rPr lang="en-US" sz="2000" dirty="0">
                <a:solidFill>
                  <a:schemeClr val="tx1"/>
                </a:solidFill>
              </a:rPr>
              <a:t>In the first stage of picture pre-processing, exudates are located by first converting an image from the dataset to an HSV image. </a:t>
            </a:r>
          </a:p>
          <a:p>
            <a:pPr marL="342900" indent="-342900" algn="just">
              <a:buFont typeface="Arial" pitchFamily="34" charset="0"/>
              <a:buChar char="•"/>
            </a:pPr>
            <a:r>
              <a:rPr lang="en-US" sz="2000" dirty="0">
                <a:solidFill>
                  <a:schemeClr val="tx1"/>
                </a:solidFill>
              </a:rPr>
              <a:t>An image that is represented in one color space can be converted to another color space using a process called color space conversion. </a:t>
            </a:r>
          </a:p>
          <a:p>
            <a:pPr marL="342900" indent="-342900" algn="just">
              <a:buFont typeface="Arial" pitchFamily="34" charset="0"/>
              <a:buChar char="•"/>
            </a:pPr>
            <a:r>
              <a:rPr lang="en-US" sz="2000" dirty="0">
                <a:solidFill>
                  <a:schemeClr val="tx1"/>
                </a:solidFill>
              </a:rPr>
              <a:t>The objective of this process is to make the translated image appear as similar to the original image as is humanly possible. Hue, Saturation, and Value for the Red, Blue, and Green channels of the image that was given. </a:t>
            </a:r>
          </a:p>
          <a:p>
            <a:pPr marL="342900" indent="-342900" algn="just">
              <a:buFont typeface="Arial" pitchFamily="34" charset="0"/>
              <a:buChar char="•"/>
            </a:pPr>
            <a:r>
              <a:rPr lang="en-US" sz="2000" dirty="0">
                <a:solidFill>
                  <a:schemeClr val="tx1"/>
                </a:solidFill>
              </a:rPr>
              <a:t>When we convert an RGB image to an HSV image, it is helpful to extract yellow-colored exudates from the RGB image. </a:t>
            </a:r>
          </a:p>
          <a:p>
            <a:pPr marL="342900" indent="-342900" algn="just">
              <a:buFont typeface="Arial" pitchFamily="34" charset="0"/>
              <a:buChar char="•"/>
            </a:pPr>
            <a:r>
              <a:rPr lang="en-US" sz="2000" dirty="0">
                <a:solidFill>
                  <a:schemeClr val="tx1"/>
                </a:solidFill>
              </a:rPr>
              <a:t>After that, adaptive histogram equalization, median filtering, and edge zero padding are performed on the data.</a:t>
            </a:r>
          </a:p>
          <a:p>
            <a:pPr marL="342900" indent="-342900" algn="just">
              <a:buFont typeface="Arial" pitchFamily="34" charset="0"/>
              <a:buChar char="•"/>
            </a:pPr>
            <a:r>
              <a:rPr lang="en-US" sz="2000" dirty="0">
                <a:solidFill>
                  <a:schemeClr val="tx1"/>
                </a:solidFill>
              </a:rPr>
              <a:t>Smoothing, masking, and bitwise AND segment exudates after picture pre-processing. Image smoothing removes high spatial frequency noise. Low-pass filter kernel convolving blurs images.</a:t>
            </a:r>
          </a:p>
        </p:txBody>
      </p:sp>
    </p:spTree>
    <p:extLst>
      <p:ext uri="{BB962C8B-B14F-4D97-AF65-F5344CB8AC3E}">
        <p14:creationId xmlns:p14="http://schemas.microsoft.com/office/powerpoint/2010/main" val="215430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12222777-92ED-54BE-C685-6C231F278C74}"/>
              </a:ext>
            </a:extLst>
          </p:cNvPr>
          <p:cNvSpPr>
            <a:spLocks noGrp="1"/>
          </p:cNvSpPr>
          <p:nvPr>
            <p:ph type="dt" sz="half" idx="10"/>
          </p:nvPr>
        </p:nvSpPr>
        <p:spPr/>
        <p:txBody>
          <a:bodyPr/>
          <a:lstStyle/>
          <a:p>
            <a:fld id="{7993C1BB-792E-4C92-9F5F-EE1024995E79}" type="datetime1">
              <a:rPr lang="en-IN" smtClean="0"/>
              <a:t>05-04-2023</a:t>
            </a:fld>
            <a:endParaRPr lang="en-IN"/>
          </a:p>
        </p:txBody>
      </p:sp>
      <p:sp>
        <p:nvSpPr>
          <p:cNvPr id="4" name="Slide Number Placeholder 3">
            <a:extLst>
              <a:ext uri="{FF2B5EF4-FFF2-40B4-BE49-F238E27FC236}">
                <a16:creationId xmlns:a16="http://schemas.microsoft.com/office/drawing/2014/main" xmlns=""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6" name="TextBox 5">
            <a:extLst>
              <a:ext uri="{FF2B5EF4-FFF2-40B4-BE49-F238E27FC236}">
                <a16:creationId xmlns:a16="http://schemas.microsoft.com/office/drawing/2014/main" xmlns="" id="{8E5E0DAC-46A3-8BFD-F848-3497EACB9366}"/>
              </a:ext>
            </a:extLst>
          </p:cNvPr>
          <p:cNvSpPr txBox="1"/>
          <p:nvPr/>
        </p:nvSpPr>
        <p:spPr>
          <a:xfrm>
            <a:off x="731520" y="1582340"/>
            <a:ext cx="7421078" cy="3693319"/>
          </a:xfrm>
          <a:prstGeom prst="rect">
            <a:avLst/>
          </a:prstGeom>
          <a:noFill/>
        </p:spPr>
        <p:txBody>
          <a:bodyPr wrap="square">
            <a:spAutoFit/>
          </a:bodyPr>
          <a:lstStyle/>
          <a:p>
            <a:pPr marL="457200" lvl="0" indent="-334327" algn="just" rtl="0">
              <a:spcBef>
                <a:spcPts val="0"/>
              </a:spcBef>
              <a:spcAft>
                <a:spcPts val="0"/>
              </a:spcAft>
              <a:buClr>
                <a:schemeClr val="dk1"/>
              </a:buClr>
              <a:buSzPct val="100000"/>
              <a:buFont typeface="Times New Roman"/>
              <a:buChar char="●"/>
            </a:pPr>
            <a:r>
              <a:rPr lang="en-US" dirty="0">
                <a:solidFill>
                  <a:schemeClr val="dk1"/>
                </a:solidFill>
                <a:latin typeface="Times New Roman"/>
                <a:ea typeface="Times New Roman"/>
                <a:cs typeface="Times New Roman"/>
                <a:sym typeface="Times New Roman"/>
              </a:rPr>
              <a:t>A diabetes condition known as diabetic retinopathy damages the surface of the eyes due to rising blood sugar levels (retina). However, blindness might happen if the condition is untreated and undetected. </a:t>
            </a:r>
          </a:p>
          <a:p>
            <a:pPr marL="457200" lvl="0" indent="-334327" algn="just" rtl="0">
              <a:spcBef>
                <a:spcPts val="0"/>
              </a:spcBef>
              <a:spcAft>
                <a:spcPts val="0"/>
              </a:spcAft>
              <a:buClr>
                <a:schemeClr val="dk1"/>
              </a:buClr>
              <a:buSzPct val="100000"/>
              <a:buFont typeface="Times New Roman"/>
              <a:buChar char="●"/>
            </a:pPr>
            <a:r>
              <a:rPr lang="en-US" dirty="0">
                <a:solidFill>
                  <a:schemeClr val="dk1"/>
                </a:solidFill>
                <a:latin typeface="Times New Roman"/>
                <a:ea typeface="Times New Roman"/>
                <a:cs typeface="Times New Roman"/>
                <a:sym typeface="Times New Roman"/>
              </a:rPr>
              <a:t>It is the main factor in adult-onset blindness and the most frequent cause of diabetic visual loss. Diabetes affects the body's microscopic blood vessels over time, just like retina. </a:t>
            </a:r>
          </a:p>
          <a:p>
            <a:pPr marL="457200" lvl="0" indent="-334327" algn="just" rtl="0">
              <a:spcBef>
                <a:spcPts val="0"/>
              </a:spcBef>
              <a:spcAft>
                <a:spcPts val="0"/>
              </a:spcAft>
              <a:buClr>
                <a:schemeClr val="dk1"/>
              </a:buClr>
              <a:buSzPct val="100000"/>
              <a:buFont typeface="Times New Roman"/>
              <a:buChar char="●"/>
            </a:pPr>
            <a:r>
              <a:rPr lang="en-US" dirty="0">
                <a:solidFill>
                  <a:schemeClr val="dk1"/>
                </a:solidFill>
                <a:latin typeface="Times New Roman"/>
                <a:ea typeface="Times New Roman"/>
                <a:cs typeface="Times New Roman"/>
                <a:sym typeface="Times New Roman"/>
              </a:rPr>
              <a:t>Over the past 20 years, up to 80% of diabetic people have developed diabetic retinopathy. Mild, moderate, extreme non-proliferative, and proliferative are the four classifications for diabetic retinopathy. </a:t>
            </a:r>
          </a:p>
          <a:p>
            <a:pPr marL="457200" lvl="0" indent="-334327" algn="just" rtl="0">
              <a:spcBef>
                <a:spcPts val="0"/>
              </a:spcBef>
              <a:spcAft>
                <a:spcPts val="0"/>
              </a:spcAft>
              <a:buClr>
                <a:schemeClr val="dk1"/>
              </a:buClr>
              <a:buSzPct val="100000"/>
              <a:buFont typeface="Times New Roman"/>
              <a:buChar char="●"/>
            </a:pPr>
            <a:r>
              <a:rPr lang="en-US" dirty="0">
                <a:solidFill>
                  <a:schemeClr val="dk1"/>
                </a:solidFill>
                <a:latin typeface="Times New Roman"/>
                <a:ea typeface="Times New Roman"/>
                <a:cs typeface="Times New Roman"/>
                <a:sym typeface="Times New Roman"/>
              </a:rPr>
              <a:t>In the initial stage, small clusters of the retina's blood vessels will experience a mild, non-proliferative enlargement that resembles a balloon. Some of the blood vessels in the eye may get blocked at the second level, sometimes referred to as mild non-proliferative retinopathy.</a:t>
            </a: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7" name="TextBox 6">
            <a:extLst>
              <a:ext uri="{FF2B5EF4-FFF2-40B4-BE49-F238E27FC236}">
                <a16:creationId xmlns:a16="http://schemas.microsoft.com/office/drawing/2014/main" xmlns="" id="{99341E6F-0D76-E069-D652-442540F55751}"/>
              </a:ext>
            </a:extLst>
          </p:cNvPr>
          <p:cNvSpPr txBox="1"/>
          <p:nvPr/>
        </p:nvSpPr>
        <p:spPr>
          <a:xfrm>
            <a:off x="212725" y="1028343"/>
            <a:ext cx="8718550" cy="4801314"/>
          </a:xfrm>
          <a:prstGeom prst="rect">
            <a:avLst/>
          </a:prstGeom>
          <a:noFill/>
        </p:spPr>
        <p:txBody>
          <a:bodyPr wrap="square">
            <a:spAutoFit/>
          </a:bodyPr>
          <a:lstStyle/>
          <a:p>
            <a:r>
              <a:rPr lang="en-US" b="1" dirty="0"/>
              <a:t>Module 2: </a:t>
            </a:r>
            <a:r>
              <a:rPr lang="en-US" b="1" dirty="0">
                <a:solidFill>
                  <a:schemeClr val="tx1"/>
                </a:solidFill>
              </a:rPr>
              <a:t>Model Creation</a:t>
            </a:r>
          </a:p>
          <a:p>
            <a:pPr algn="just"/>
            <a:r>
              <a:rPr lang="en-US" sz="1800" dirty="0">
                <a:solidFill>
                  <a:schemeClr val="tx1"/>
                </a:solidFill>
              </a:rPr>
              <a:t>We use five models to predict diabetes retinopathy in our model:</a:t>
            </a:r>
          </a:p>
          <a:p>
            <a:pPr marL="114300" indent="0" algn="just">
              <a:buNone/>
            </a:pPr>
            <a:endParaRPr lang="en-US" sz="1800" dirty="0">
              <a:solidFill>
                <a:schemeClr val="tx1"/>
              </a:solidFill>
            </a:endParaRPr>
          </a:p>
          <a:p>
            <a:pPr marL="114300" indent="0" algn="just">
              <a:buNone/>
            </a:pPr>
            <a:r>
              <a:rPr lang="en-US" sz="1800" b="1" dirty="0">
                <a:solidFill>
                  <a:schemeClr val="tx1"/>
                </a:solidFill>
              </a:rPr>
              <a:t>Google Net: </a:t>
            </a:r>
            <a:r>
              <a:rPr lang="en-US" sz="1800" dirty="0">
                <a:solidFill>
                  <a:schemeClr val="tx1"/>
                </a:solidFill>
              </a:rPr>
              <a:t>It employs a variety of techniques, including global average pooling and 1-1 convolution, to build deeper architecture. There are 22 layers in the architecture as a whole. The architecture was created with consideration for computational effectiveness. the concept that even with limited processing resources, the architecture can be used on individual devices. Two more classifier layers are included in the architecture and are connected to the output of the Inception (4a) and Inception (4d) layers.</a:t>
            </a:r>
          </a:p>
          <a:p>
            <a:pPr marL="114300" indent="0" algn="just">
              <a:buNone/>
            </a:pPr>
            <a:endParaRPr lang="en-US" sz="1800" dirty="0">
              <a:solidFill>
                <a:schemeClr val="tx1"/>
              </a:solidFill>
            </a:endParaRPr>
          </a:p>
          <a:p>
            <a:pPr marL="114300" indent="0" algn="just">
              <a:buNone/>
            </a:pPr>
            <a:r>
              <a:rPr lang="en-US" sz="1800" b="1" dirty="0">
                <a:solidFill>
                  <a:schemeClr val="tx1"/>
                </a:solidFill>
              </a:rPr>
              <a:t>Inception: </a:t>
            </a:r>
            <a:r>
              <a:rPr lang="en-US" sz="1800" dirty="0">
                <a:solidFill>
                  <a:schemeClr val="tx1"/>
                </a:solidFill>
              </a:rPr>
              <a:t>Convolutional Neural Networks make use of Inception Modules to provide more efficient computation and deeper networks through dimensionality reduction with stacked 1x1 convolutions. This is accomplished with the help of Inception Modules. The modules were developed in order to address a variety of problems, including those pertaining to computational expense and overfitting, among others.</a:t>
            </a:r>
          </a:p>
          <a:p>
            <a:pPr marL="114300" indent="0" algn="just">
              <a:buNone/>
            </a:pPr>
            <a:endParaRPr lang="en-US" sz="1800" b="1"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102146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7" name="TextBox 6">
            <a:extLst>
              <a:ext uri="{FF2B5EF4-FFF2-40B4-BE49-F238E27FC236}">
                <a16:creationId xmlns:a16="http://schemas.microsoft.com/office/drawing/2014/main" xmlns="" id="{99341E6F-0D76-E069-D652-442540F55751}"/>
              </a:ext>
            </a:extLst>
          </p:cNvPr>
          <p:cNvSpPr txBox="1"/>
          <p:nvPr/>
        </p:nvSpPr>
        <p:spPr>
          <a:xfrm>
            <a:off x="212725" y="948690"/>
            <a:ext cx="8718550" cy="5632311"/>
          </a:xfrm>
          <a:prstGeom prst="rect">
            <a:avLst/>
          </a:prstGeom>
          <a:noFill/>
        </p:spPr>
        <p:txBody>
          <a:bodyPr wrap="square">
            <a:spAutoFit/>
          </a:bodyPr>
          <a:lstStyle/>
          <a:p>
            <a:pPr marL="114300" indent="0" algn="just">
              <a:buNone/>
            </a:pPr>
            <a:r>
              <a:rPr lang="en-US" sz="1800" b="1" dirty="0">
                <a:solidFill>
                  <a:schemeClr val="tx1"/>
                </a:solidFill>
              </a:rPr>
              <a:t>VGG16: </a:t>
            </a:r>
            <a:r>
              <a:rPr lang="en-US" sz="1800" dirty="0" err="1">
                <a:solidFill>
                  <a:schemeClr val="tx1"/>
                </a:solidFill>
              </a:rPr>
              <a:t>ConvNets</a:t>
            </a:r>
            <a:r>
              <a:rPr lang="en-US" sz="1800" dirty="0">
                <a:solidFill>
                  <a:schemeClr val="tx1"/>
                </a:solidFill>
              </a:rPr>
              <a:t>, artificial neural networks, are convolutional neural networks. Convolutional neural networks have input, output, and hidden layers. The best computer vision model is VGG16, a CNN. This model's designers </a:t>
            </a:r>
            <a:r>
              <a:rPr lang="en-US" sz="1800" dirty="0" err="1">
                <a:solidFill>
                  <a:schemeClr val="tx1"/>
                </a:solidFill>
              </a:rPr>
              <a:t>analysed</a:t>
            </a:r>
            <a:r>
              <a:rPr lang="en-US" sz="1800" dirty="0">
                <a:solidFill>
                  <a:schemeClr val="tx1"/>
                </a:solidFill>
              </a:rPr>
              <a:t> the networks and improved depth using an architecture with very small (3 × 3) convolution filters, which was a considerable advance over prior-art arrangements. They deepened to 16–19 weight layers, adding 138 trainable parameters.</a:t>
            </a:r>
          </a:p>
          <a:p>
            <a:r>
              <a:rPr lang="en-US" sz="1800" b="1" dirty="0" err="1">
                <a:solidFill>
                  <a:schemeClr val="tx1"/>
                </a:solidFill>
              </a:rPr>
              <a:t>ResNet</a:t>
            </a:r>
            <a:r>
              <a:rPr lang="en-US" sz="1800" b="1" dirty="0">
                <a:solidFill>
                  <a:schemeClr val="tx1"/>
                </a:solidFill>
              </a:rPr>
              <a:t>: </a:t>
            </a:r>
            <a:r>
              <a:rPr lang="en-US" sz="1800" dirty="0">
                <a:solidFill>
                  <a:schemeClr val="tx1"/>
                </a:solidFill>
              </a:rPr>
              <a:t>This architecture came up with the idea of Residual Blocks to solve the problem of the vanishing/exploding gradient. We use a method called "skip connections" in this network. The skip connection links layer activations to other layer activations by skipping some layers in between. This makes a block of residue. By putting these residual blocks on top of each other, you can make a </a:t>
            </a:r>
            <a:r>
              <a:rPr lang="en-US" sz="1800" dirty="0" err="1">
                <a:solidFill>
                  <a:schemeClr val="tx1"/>
                </a:solidFill>
              </a:rPr>
              <a:t>resnet</a:t>
            </a:r>
            <a:r>
              <a:rPr lang="en-US" sz="1800" dirty="0">
                <a:solidFill>
                  <a:schemeClr val="tx1"/>
                </a:solidFill>
              </a:rPr>
              <a:t>. Instead of having each layer learn the underlying mapping, this network is set up so that it fits the residual mapping.</a:t>
            </a:r>
          </a:p>
          <a:p>
            <a:pPr marL="114300" indent="0">
              <a:buNone/>
            </a:pPr>
            <a:endParaRPr lang="en-US" sz="1800" dirty="0">
              <a:solidFill>
                <a:schemeClr val="tx1"/>
              </a:solidFill>
            </a:endParaRPr>
          </a:p>
          <a:p>
            <a:r>
              <a:rPr lang="en-US" sz="1800" b="1" dirty="0">
                <a:solidFill>
                  <a:schemeClr val="tx1"/>
                </a:solidFill>
              </a:rPr>
              <a:t>CNN: </a:t>
            </a:r>
            <a:r>
              <a:rPr lang="en-US" sz="1800" dirty="0">
                <a:solidFill>
                  <a:schemeClr val="tx1"/>
                </a:solidFill>
              </a:rPr>
              <a:t>A Deep Learning architecture called a Convolutional Neural Network (CNN) is often used to classify and </a:t>
            </a:r>
            <a:r>
              <a:rPr lang="en-US" sz="1800" dirty="0" err="1">
                <a:solidFill>
                  <a:schemeClr val="tx1"/>
                </a:solidFill>
              </a:rPr>
              <a:t>recognise</a:t>
            </a:r>
            <a:r>
              <a:rPr lang="en-US" sz="1800" dirty="0">
                <a:solidFill>
                  <a:schemeClr val="tx1"/>
                </a:solidFill>
              </a:rPr>
              <a:t> images. It has many layers, including Convolutional layers, Pooling layers, and fully connected layers. The Convolutional layer applies filters to the input image to pull out features, the Pooling layer </a:t>
            </a:r>
            <a:r>
              <a:rPr lang="en-US" sz="1800" dirty="0" err="1">
                <a:solidFill>
                  <a:schemeClr val="tx1"/>
                </a:solidFill>
              </a:rPr>
              <a:t>downsamples</a:t>
            </a:r>
            <a:r>
              <a:rPr lang="en-US" sz="1800" dirty="0">
                <a:solidFill>
                  <a:schemeClr val="tx1"/>
                </a:solidFill>
              </a:rPr>
              <a:t> the image to cut down on computation, and the fully connected layer makes the final prediction. Backpropagation and gradient descent teach the network which filters work best.</a:t>
            </a:r>
          </a:p>
          <a:p>
            <a:endParaRPr lang="en-US" b="1" dirty="0">
              <a:solidFill>
                <a:schemeClr val="tx1"/>
              </a:solidFill>
            </a:endParaRPr>
          </a:p>
        </p:txBody>
      </p:sp>
    </p:spTree>
    <p:extLst>
      <p:ext uri="{BB962C8B-B14F-4D97-AF65-F5344CB8AC3E}">
        <p14:creationId xmlns:p14="http://schemas.microsoft.com/office/powerpoint/2010/main" val="3529459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F7C3E4E9-4199-339C-75CA-C1D0D0AF6F57}"/>
              </a:ext>
            </a:extLst>
          </p:cNvPr>
          <p:cNvSpPr>
            <a:spLocks noGrp="1"/>
          </p:cNvSpPr>
          <p:nvPr>
            <p:ph type="dt" sz="half" idx="10"/>
          </p:nvPr>
        </p:nvSpPr>
        <p:spPr/>
        <p:txBody>
          <a:bodyPr/>
          <a:lstStyle/>
          <a:p>
            <a:fld id="{CEF08785-BFEF-416C-BEFC-93BB22CC6308}" type="datetime1">
              <a:rPr lang="en-IN" smtClean="0"/>
              <a:t>05-04-2023</a:t>
            </a:fld>
            <a:endParaRPr lang="en-IN"/>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7" name="TextBox 6">
            <a:extLst>
              <a:ext uri="{FF2B5EF4-FFF2-40B4-BE49-F238E27FC236}">
                <a16:creationId xmlns:a16="http://schemas.microsoft.com/office/drawing/2014/main" xmlns="" id="{F5FFB05D-C742-AF87-AA41-E537CCFD3D1E}"/>
              </a:ext>
            </a:extLst>
          </p:cNvPr>
          <p:cNvSpPr txBox="1"/>
          <p:nvPr/>
        </p:nvSpPr>
        <p:spPr>
          <a:xfrm>
            <a:off x="723900" y="1031816"/>
            <a:ext cx="7791450" cy="5324535"/>
          </a:xfrm>
          <a:prstGeom prst="rect">
            <a:avLst/>
          </a:prstGeom>
          <a:noFill/>
        </p:spPr>
        <p:txBody>
          <a:bodyPr wrap="square">
            <a:spAutoFit/>
          </a:bodyPr>
          <a:lstStyle/>
          <a:p>
            <a:pPr algn="just"/>
            <a:r>
              <a:rPr lang="en-US" sz="2000" b="1" dirty="0"/>
              <a:t>Module 3: </a:t>
            </a:r>
            <a:r>
              <a:rPr lang="en-US" sz="2000" b="1" dirty="0">
                <a:solidFill>
                  <a:schemeClr val="tx1"/>
                </a:solidFill>
              </a:rPr>
              <a:t>Performance Evaluation</a:t>
            </a:r>
          </a:p>
          <a:p>
            <a:pPr marL="342900" indent="-342900" algn="just">
              <a:buFont typeface="Arial" pitchFamily="34" charset="0"/>
              <a:buChar char="•"/>
            </a:pPr>
            <a:r>
              <a:rPr lang="en-US" sz="2000" dirty="0">
                <a:solidFill>
                  <a:schemeClr val="tx1"/>
                </a:solidFill>
              </a:rPr>
              <a:t>The capacity of a test to appropriately identify individuals who are afflicted with a disease is what is meant by its sensitivity.</a:t>
            </a:r>
          </a:p>
          <a:p>
            <a:pPr marL="342900" indent="-342900" algn="just">
              <a:buFont typeface="Arial" pitchFamily="34" charset="0"/>
              <a:buChar char="•"/>
            </a:pPr>
            <a:r>
              <a:rPr lang="en-US" sz="2000" dirty="0">
                <a:solidFill>
                  <a:schemeClr val="tx1"/>
                </a:solidFill>
              </a:rPr>
              <a:t>Sensitivity = TP / (TP + FN)</a:t>
            </a:r>
          </a:p>
          <a:p>
            <a:pPr marL="342900" indent="-342900" algn="just">
              <a:buFont typeface="Arial" pitchFamily="34" charset="0"/>
              <a:buChar char="•"/>
            </a:pPr>
            <a:r>
              <a:rPr lang="en-US" sz="2000" dirty="0">
                <a:solidFill>
                  <a:schemeClr val="tx1"/>
                </a:solidFill>
              </a:rPr>
              <a:t>The ability of a test to accurately exclude people who do not have a disease condition is what is meant by the term "specificity.“</a:t>
            </a:r>
          </a:p>
          <a:p>
            <a:pPr marL="342900" indent="-342900" algn="just">
              <a:buFont typeface="Arial" pitchFamily="34" charset="0"/>
              <a:buChar char="•"/>
            </a:pPr>
            <a:r>
              <a:rPr lang="en-US" sz="2000" dirty="0">
                <a:solidFill>
                  <a:schemeClr val="tx1"/>
                </a:solidFill>
              </a:rPr>
              <a:t>Specificity is calculated as TN divided by (TN plus FP).</a:t>
            </a:r>
          </a:p>
          <a:p>
            <a:pPr marL="342900" indent="-342900" algn="just">
              <a:buFont typeface="Arial" pitchFamily="34" charset="0"/>
              <a:buChar char="•"/>
            </a:pPr>
            <a:r>
              <a:rPr lang="en-US" sz="2000" dirty="0">
                <a:solidFill>
                  <a:schemeClr val="tx1"/>
                </a:solidFill>
              </a:rPr>
              <a:t>The term "true positive" (TP) refers to the situation in which a test result is positive and an individual can detect the disease. </a:t>
            </a:r>
          </a:p>
          <a:p>
            <a:pPr marL="342900" indent="-342900" algn="just">
              <a:buFont typeface="Arial" pitchFamily="34" charset="0"/>
              <a:buChar char="•"/>
            </a:pPr>
            <a:r>
              <a:rPr lang="en-US" sz="2000" dirty="0">
                <a:solidFill>
                  <a:schemeClr val="tx1"/>
                </a:solidFill>
              </a:rPr>
              <a:t>True negative (TN) describes the condition that occurs when an individual's test results are negative but they are not diagnosed with the disease. </a:t>
            </a:r>
          </a:p>
          <a:p>
            <a:pPr marL="342900" indent="-342900" algn="just">
              <a:buFont typeface="Arial" pitchFamily="34" charset="0"/>
              <a:buChar char="•"/>
            </a:pPr>
            <a:r>
              <a:rPr lang="en-US" sz="2000" dirty="0">
                <a:solidFill>
                  <a:schemeClr val="tx1"/>
                </a:solidFill>
              </a:rPr>
              <a:t>The situation known as false positive (FP) occurs when a test result is positive but the individual in question is unable to convey it. </a:t>
            </a:r>
          </a:p>
          <a:p>
            <a:pPr marL="342900" indent="-342900" algn="just">
              <a:buFont typeface="Arial" pitchFamily="34" charset="0"/>
              <a:buChar char="•"/>
            </a:pPr>
            <a:r>
              <a:rPr lang="en-US" sz="2000" dirty="0">
                <a:solidFill>
                  <a:schemeClr val="tx1"/>
                </a:solidFill>
              </a:rPr>
              <a:t>A case is considered to be false negative (FN) when the test is negative but an individual can still have it.</a:t>
            </a:r>
          </a:p>
          <a:p>
            <a:pPr algn="just"/>
            <a:endParaRPr lang="en-IN" sz="2000" dirty="0"/>
          </a:p>
        </p:txBody>
      </p:sp>
    </p:spTree>
    <p:extLst>
      <p:ext uri="{BB962C8B-B14F-4D97-AF65-F5344CB8AC3E}">
        <p14:creationId xmlns:p14="http://schemas.microsoft.com/office/powerpoint/2010/main" val="53208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2CDF707B-94FE-F18B-F474-DCC4DAAA8712}"/>
              </a:ext>
            </a:extLst>
          </p:cNvPr>
          <p:cNvSpPr>
            <a:spLocks noGrp="1"/>
          </p:cNvSpPr>
          <p:nvPr>
            <p:ph type="dt" sz="half" idx="10"/>
          </p:nvPr>
        </p:nvSpPr>
        <p:spPr/>
        <p:txBody>
          <a:bodyPr/>
          <a:lstStyle/>
          <a:p>
            <a:fld id="{252D9298-3902-4BDE-9AB6-912652AA16B2}" type="datetime1">
              <a:rPr lang="en-IN" smtClean="0"/>
              <a:t>05-04-2023</a:t>
            </a:fld>
            <a:endParaRPr lang="en-IN"/>
          </a:p>
        </p:txBody>
      </p:sp>
      <p:sp>
        <p:nvSpPr>
          <p:cNvPr id="5" name="Slide Number Placeholder 4">
            <a:extLst>
              <a:ext uri="{FF2B5EF4-FFF2-40B4-BE49-F238E27FC236}">
                <a16:creationId xmlns:a16="http://schemas.microsoft.com/office/drawing/2014/main" xmlns="" id="{0C193825-7EA1-3874-5BC1-CAFD6A778198}"/>
              </a:ext>
            </a:extLst>
          </p:cNvPr>
          <p:cNvSpPr>
            <a:spLocks noGrp="1"/>
          </p:cNvSpPr>
          <p:nvPr>
            <p:ph type="sldNum" sz="quarter" idx="12"/>
          </p:nvPr>
        </p:nvSpPr>
        <p:spPr/>
        <p:txBody>
          <a:bodyPr/>
          <a:lstStyle/>
          <a:p>
            <a:fld id="{9D3FF152-60F5-4862-82F9-1190556AA56F}" type="slidenum">
              <a:rPr lang="en-IN" smtClean="0"/>
              <a:t>23</a:t>
            </a:fld>
            <a:endParaRPr lang="en-IN"/>
          </a:p>
        </p:txBody>
      </p:sp>
      <p:graphicFrame>
        <p:nvGraphicFramePr>
          <p:cNvPr id="6" name="Table 5">
            <a:extLst>
              <a:ext uri="{FF2B5EF4-FFF2-40B4-BE49-F238E27FC236}">
                <a16:creationId xmlns:a16="http://schemas.microsoft.com/office/drawing/2014/main" xmlns="" id="{D8B7E8DB-D2B5-4D46-A28D-D22EBF22388B}"/>
              </a:ext>
            </a:extLst>
          </p:cNvPr>
          <p:cNvGraphicFramePr>
            <a:graphicFrameLocks noGrp="1"/>
          </p:cNvGraphicFramePr>
          <p:nvPr>
            <p:extLst>
              <p:ext uri="{D42A27DB-BD31-4B8C-83A1-F6EECF244321}">
                <p14:modId xmlns:p14="http://schemas.microsoft.com/office/powerpoint/2010/main" val="742038532"/>
              </p:ext>
            </p:extLst>
          </p:nvPr>
        </p:nvGraphicFramePr>
        <p:xfrm>
          <a:off x="628650" y="1259633"/>
          <a:ext cx="8095470" cy="4963885"/>
        </p:xfrm>
        <a:graphic>
          <a:graphicData uri="http://schemas.openxmlformats.org/drawingml/2006/table">
            <a:tbl>
              <a:tblPr/>
              <a:tblGrid>
                <a:gridCol w="1349245">
                  <a:extLst>
                    <a:ext uri="{9D8B030D-6E8A-4147-A177-3AD203B41FA5}">
                      <a16:colId xmlns:a16="http://schemas.microsoft.com/office/drawing/2014/main" xmlns="" val="2573503023"/>
                    </a:ext>
                  </a:extLst>
                </a:gridCol>
                <a:gridCol w="1349245">
                  <a:extLst>
                    <a:ext uri="{9D8B030D-6E8A-4147-A177-3AD203B41FA5}">
                      <a16:colId xmlns:a16="http://schemas.microsoft.com/office/drawing/2014/main" xmlns="" val="499881117"/>
                    </a:ext>
                  </a:extLst>
                </a:gridCol>
                <a:gridCol w="1349245">
                  <a:extLst>
                    <a:ext uri="{9D8B030D-6E8A-4147-A177-3AD203B41FA5}">
                      <a16:colId xmlns:a16="http://schemas.microsoft.com/office/drawing/2014/main" xmlns="" val="120911821"/>
                    </a:ext>
                  </a:extLst>
                </a:gridCol>
                <a:gridCol w="1349245">
                  <a:extLst>
                    <a:ext uri="{9D8B030D-6E8A-4147-A177-3AD203B41FA5}">
                      <a16:colId xmlns:a16="http://schemas.microsoft.com/office/drawing/2014/main" xmlns="" val="1607832766"/>
                    </a:ext>
                  </a:extLst>
                </a:gridCol>
                <a:gridCol w="1349245">
                  <a:extLst>
                    <a:ext uri="{9D8B030D-6E8A-4147-A177-3AD203B41FA5}">
                      <a16:colId xmlns:a16="http://schemas.microsoft.com/office/drawing/2014/main" xmlns="" val="454251264"/>
                    </a:ext>
                  </a:extLst>
                </a:gridCol>
                <a:gridCol w="1349245">
                  <a:extLst>
                    <a:ext uri="{9D8B030D-6E8A-4147-A177-3AD203B41FA5}">
                      <a16:colId xmlns:a16="http://schemas.microsoft.com/office/drawing/2014/main" xmlns="" val="879257014"/>
                    </a:ext>
                  </a:extLst>
                </a:gridCol>
              </a:tblGrid>
              <a:tr h="750355">
                <a:tc>
                  <a:txBody>
                    <a:bodyPr/>
                    <a:lstStyle/>
                    <a:p>
                      <a:pPr fontAlgn="b"/>
                      <a:r>
                        <a:rPr lang="en-IN" sz="1800" b="1">
                          <a:effectLst/>
                        </a:rPr>
                        <a:t>Test Case</a:t>
                      </a:r>
                    </a:p>
                  </a:txBody>
                  <a:tcPr marL="21757" marR="21757" marT="10878" marB="108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Input Fundus Image</a:t>
                      </a:r>
                    </a:p>
                  </a:txBody>
                  <a:tcPr marL="21757" marR="21757" marT="10878" marB="108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Expected Output</a:t>
                      </a:r>
                    </a:p>
                  </a:txBody>
                  <a:tcPr marL="21757" marR="21757" marT="10878" marB="108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Model</a:t>
                      </a:r>
                    </a:p>
                  </a:txBody>
                  <a:tcPr marL="21757" marR="21757" marT="10878" marB="108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Actual Output</a:t>
                      </a:r>
                    </a:p>
                  </a:txBody>
                  <a:tcPr marL="21757" marR="21757" marT="10878" marB="108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Pass/Fail</a:t>
                      </a:r>
                    </a:p>
                  </a:txBody>
                  <a:tcPr marL="21757" marR="21757" marT="10878" marB="108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667711988"/>
                  </a:ext>
                </a:extLst>
              </a:tr>
              <a:tr h="923514">
                <a:tc>
                  <a:txBody>
                    <a:bodyPr/>
                    <a:lstStyle/>
                    <a:p>
                      <a:pPr fontAlgn="base"/>
                      <a:r>
                        <a:rPr lang="en-IN" sz="1800">
                          <a:effectLst/>
                        </a:rPr>
                        <a:t>1</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Image of a patient with no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No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CNN</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No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Pass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796960604"/>
                  </a:ext>
                </a:extLst>
              </a:tr>
              <a:tr h="1096672">
                <a:tc>
                  <a:txBody>
                    <a:bodyPr/>
                    <a:lstStyle/>
                    <a:p>
                      <a:pPr fontAlgn="base"/>
                      <a:r>
                        <a:rPr lang="en-IN" sz="1800">
                          <a:effectLst/>
                        </a:rPr>
                        <a:t>2</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Image of a patient with mild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Mild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ResNet</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dirty="0">
                          <a:effectLst/>
                        </a:rPr>
                        <a:t>Mild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Pass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983022937"/>
                  </a:ext>
                </a:extLst>
              </a:tr>
              <a:tr h="1096672">
                <a:tc>
                  <a:txBody>
                    <a:bodyPr/>
                    <a:lstStyle/>
                    <a:p>
                      <a:pPr fontAlgn="base"/>
                      <a:r>
                        <a:rPr lang="en-IN" sz="1800">
                          <a:effectLst/>
                        </a:rPr>
                        <a:t>3</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Image of a patient with moderate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Moderate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InceptionV3</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Severe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Fail</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660324267"/>
                  </a:ext>
                </a:extLst>
              </a:tr>
              <a:tr h="1096672">
                <a:tc>
                  <a:txBody>
                    <a:bodyPr/>
                    <a:lstStyle/>
                    <a:p>
                      <a:pPr fontAlgn="base"/>
                      <a:r>
                        <a:rPr lang="en-IN" sz="1800">
                          <a:effectLst/>
                        </a:rPr>
                        <a:t>4</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Image of a patient with severe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Severe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VGG16</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Severe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dirty="0">
                          <a:effectLst/>
                        </a:rPr>
                        <a:t>Pass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97998037"/>
                  </a:ext>
                </a:extLst>
              </a:tr>
            </a:tbl>
          </a:graphicData>
        </a:graphic>
      </p:graphicFrame>
    </p:spTree>
    <p:extLst>
      <p:ext uri="{BB962C8B-B14F-4D97-AF65-F5344CB8AC3E}">
        <p14:creationId xmlns:p14="http://schemas.microsoft.com/office/powerpoint/2010/main" val="3576434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2CDF707B-94FE-F18B-F474-DCC4DAAA8712}"/>
              </a:ext>
            </a:extLst>
          </p:cNvPr>
          <p:cNvSpPr>
            <a:spLocks noGrp="1"/>
          </p:cNvSpPr>
          <p:nvPr>
            <p:ph type="dt" sz="half" idx="10"/>
          </p:nvPr>
        </p:nvSpPr>
        <p:spPr/>
        <p:txBody>
          <a:bodyPr/>
          <a:lstStyle/>
          <a:p>
            <a:fld id="{252D9298-3902-4BDE-9AB6-912652AA16B2}" type="datetime1">
              <a:rPr lang="en-IN" smtClean="0"/>
              <a:t>05-04-2023</a:t>
            </a:fld>
            <a:endParaRPr lang="en-IN"/>
          </a:p>
        </p:txBody>
      </p:sp>
      <p:sp>
        <p:nvSpPr>
          <p:cNvPr id="5" name="Slide Number Placeholder 4">
            <a:extLst>
              <a:ext uri="{FF2B5EF4-FFF2-40B4-BE49-F238E27FC236}">
                <a16:creationId xmlns:a16="http://schemas.microsoft.com/office/drawing/2014/main" xmlns="" id="{0C193825-7EA1-3874-5BC1-CAFD6A778198}"/>
              </a:ext>
            </a:extLst>
          </p:cNvPr>
          <p:cNvSpPr>
            <a:spLocks noGrp="1"/>
          </p:cNvSpPr>
          <p:nvPr>
            <p:ph type="sldNum" sz="quarter" idx="12"/>
          </p:nvPr>
        </p:nvSpPr>
        <p:spPr/>
        <p:txBody>
          <a:bodyPr/>
          <a:lstStyle/>
          <a:p>
            <a:fld id="{9D3FF152-60F5-4862-82F9-1190556AA56F}" type="slidenum">
              <a:rPr lang="en-IN" smtClean="0"/>
              <a:t>24</a:t>
            </a:fld>
            <a:endParaRPr lang="en-IN"/>
          </a:p>
        </p:txBody>
      </p:sp>
      <p:graphicFrame>
        <p:nvGraphicFramePr>
          <p:cNvPr id="6" name="Table 5">
            <a:extLst>
              <a:ext uri="{FF2B5EF4-FFF2-40B4-BE49-F238E27FC236}">
                <a16:creationId xmlns:a16="http://schemas.microsoft.com/office/drawing/2014/main" xmlns="" id="{1738F226-8162-4DE9-9BD6-C519907F7994}"/>
              </a:ext>
            </a:extLst>
          </p:cNvPr>
          <p:cNvGraphicFramePr>
            <a:graphicFrameLocks noGrp="1"/>
          </p:cNvGraphicFramePr>
          <p:nvPr>
            <p:extLst>
              <p:ext uri="{D42A27DB-BD31-4B8C-83A1-F6EECF244321}">
                <p14:modId xmlns:p14="http://schemas.microsoft.com/office/powerpoint/2010/main" val="1640787822"/>
              </p:ext>
            </p:extLst>
          </p:nvPr>
        </p:nvGraphicFramePr>
        <p:xfrm>
          <a:off x="516681" y="1368425"/>
          <a:ext cx="8375394" cy="4866384"/>
        </p:xfrm>
        <a:graphic>
          <a:graphicData uri="http://schemas.openxmlformats.org/drawingml/2006/table">
            <a:tbl>
              <a:tblPr/>
              <a:tblGrid>
                <a:gridCol w="1395899">
                  <a:extLst>
                    <a:ext uri="{9D8B030D-6E8A-4147-A177-3AD203B41FA5}">
                      <a16:colId xmlns:a16="http://schemas.microsoft.com/office/drawing/2014/main" xmlns="" val="282532828"/>
                    </a:ext>
                  </a:extLst>
                </a:gridCol>
                <a:gridCol w="1395899">
                  <a:extLst>
                    <a:ext uri="{9D8B030D-6E8A-4147-A177-3AD203B41FA5}">
                      <a16:colId xmlns:a16="http://schemas.microsoft.com/office/drawing/2014/main" xmlns="" val="2674112189"/>
                    </a:ext>
                  </a:extLst>
                </a:gridCol>
                <a:gridCol w="1395899">
                  <a:extLst>
                    <a:ext uri="{9D8B030D-6E8A-4147-A177-3AD203B41FA5}">
                      <a16:colId xmlns:a16="http://schemas.microsoft.com/office/drawing/2014/main" xmlns="" val="2958931462"/>
                    </a:ext>
                  </a:extLst>
                </a:gridCol>
                <a:gridCol w="1395899">
                  <a:extLst>
                    <a:ext uri="{9D8B030D-6E8A-4147-A177-3AD203B41FA5}">
                      <a16:colId xmlns:a16="http://schemas.microsoft.com/office/drawing/2014/main" xmlns="" val="3271497240"/>
                    </a:ext>
                  </a:extLst>
                </a:gridCol>
                <a:gridCol w="1395899">
                  <a:extLst>
                    <a:ext uri="{9D8B030D-6E8A-4147-A177-3AD203B41FA5}">
                      <a16:colId xmlns:a16="http://schemas.microsoft.com/office/drawing/2014/main" xmlns="" val="308194380"/>
                    </a:ext>
                  </a:extLst>
                </a:gridCol>
                <a:gridCol w="1395899">
                  <a:extLst>
                    <a:ext uri="{9D8B030D-6E8A-4147-A177-3AD203B41FA5}">
                      <a16:colId xmlns:a16="http://schemas.microsoft.com/office/drawing/2014/main" xmlns="" val="196436618"/>
                    </a:ext>
                  </a:extLst>
                </a:gridCol>
              </a:tblGrid>
              <a:tr h="939127">
                <a:tc>
                  <a:txBody>
                    <a:bodyPr/>
                    <a:lstStyle/>
                    <a:p>
                      <a:pPr fontAlgn="base"/>
                      <a:r>
                        <a:rPr lang="en-IN" sz="1400">
                          <a:effectLst/>
                        </a:rPr>
                        <a:t>5</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Image of a patient with proliferative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Proliferative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GoogleNet</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Moderate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Fail</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921975280"/>
                  </a:ext>
                </a:extLst>
              </a:tr>
              <a:tr h="683001">
                <a:tc>
                  <a:txBody>
                    <a:bodyPr/>
                    <a:lstStyle/>
                    <a:p>
                      <a:pPr fontAlgn="base"/>
                      <a:r>
                        <a:rPr lang="en-IN" sz="1400">
                          <a:effectLst/>
                        </a:rPr>
                        <a:t>6</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Image of a patient with no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No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dirty="0">
                          <a:effectLst/>
                        </a:rPr>
                        <a:t>All Models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No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Pass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924307113"/>
                  </a:ext>
                </a:extLst>
              </a:tr>
              <a:tr h="811064">
                <a:tc>
                  <a:txBody>
                    <a:bodyPr/>
                    <a:lstStyle/>
                    <a:p>
                      <a:pPr fontAlgn="base"/>
                      <a:r>
                        <a:rPr lang="en-IN" sz="1400">
                          <a:effectLst/>
                        </a:rPr>
                        <a:t>7</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Image of a patient with severe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Severe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All Models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Severe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Pass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1331041881"/>
                  </a:ext>
                </a:extLst>
              </a:tr>
              <a:tr h="683001">
                <a:tc>
                  <a:txBody>
                    <a:bodyPr/>
                    <a:lstStyle/>
                    <a:p>
                      <a:pPr fontAlgn="base"/>
                      <a:r>
                        <a:rPr lang="en-IN" sz="1400">
                          <a:effectLst/>
                        </a:rPr>
                        <a:t>8</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Image of a patient with no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Mild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All Models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No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Fail</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868165850"/>
                  </a:ext>
                </a:extLst>
              </a:tr>
              <a:tr h="939127">
                <a:tc>
                  <a:txBody>
                    <a:bodyPr/>
                    <a:lstStyle/>
                    <a:p>
                      <a:pPr fontAlgn="base"/>
                      <a:r>
                        <a:rPr lang="en-IN" sz="1400">
                          <a:effectLst/>
                        </a:rPr>
                        <a:t>9</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Image of a patient with proliferative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Moderate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All Models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Proliferative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Fail</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010057012"/>
                  </a:ext>
                </a:extLst>
              </a:tr>
              <a:tr h="811064">
                <a:tc>
                  <a:txBody>
                    <a:bodyPr/>
                    <a:lstStyle/>
                    <a:p>
                      <a:pPr fontAlgn="base"/>
                      <a:r>
                        <a:rPr lang="en-IN" sz="1400">
                          <a:effectLst/>
                        </a:rPr>
                        <a:t>10</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Image of a patient with moderate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Moderate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All Models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Moderate DR</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dirty="0">
                          <a:effectLst/>
                        </a:rPr>
                        <a:t>Pass</a:t>
                      </a:r>
                    </a:p>
                  </a:txBody>
                  <a:tcPr marL="21757" marR="21757" marT="10878" marB="108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744653884"/>
                  </a:ext>
                </a:extLst>
              </a:tr>
            </a:tbl>
          </a:graphicData>
        </a:graphic>
      </p:graphicFrame>
    </p:spTree>
    <p:extLst>
      <p:ext uri="{BB962C8B-B14F-4D97-AF65-F5344CB8AC3E}">
        <p14:creationId xmlns:p14="http://schemas.microsoft.com/office/powerpoint/2010/main" val="4035232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50F60316-87E1-449B-9D2E-2F9BFC05FE3D}" type="datetime1">
              <a:rPr lang="en-IN" smtClean="0"/>
              <a:t>05-04-2023</a:t>
            </a:fld>
            <a:endParaRPr lang="en-IN"/>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t>25</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66" y="980524"/>
            <a:ext cx="7911547" cy="4896952"/>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50F60316-87E1-449B-9D2E-2F9BFC05FE3D}" type="datetime1">
              <a:rPr lang="en-IN" smtClean="0"/>
              <a:t>05-04-2023</a:t>
            </a:fld>
            <a:endParaRPr lang="en-IN"/>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t>26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86" y="1237305"/>
            <a:ext cx="8142136" cy="4383390"/>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50F60316-87E1-449B-9D2E-2F9BFC05FE3D}" type="datetime1">
              <a:rPr lang="en-IN" smtClean="0"/>
              <a:t>05-04-2023</a:t>
            </a:fld>
            <a:endParaRPr lang="en-IN"/>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t>27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37" y="966189"/>
            <a:ext cx="7999014" cy="4925621"/>
          </a:xfrm>
          <a:prstGeom prst="rect">
            <a:avLst/>
          </a:prstGeom>
        </p:spPr>
      </p:pic>
    </p:spTree>
    <p:extLst>
      <p:ext uri="{BB962C8B-B14F-4D97-AF65-F5344CB8AC3E}">
        <p14:creationId xmlns:p14="http://schemas.microsoft.com/office/powerpoint/2010/main" val="2018087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7DFE683E-AC90-C1AF-8D07-537D4AF5506B}"/>
              </a:ext>
            </a:extLst>
          </p:cNvPr>
          <p:cNvSpPr>
            <a:spLocks noGrp="1"/>
          </p:cNvSpPr>
          <p:nvPr>
            <p:ph type="dt" sz="half" idx="10"/>
          </p:nvPr>
        </p:nvSpPr>
        <p:spPr/>
        <p:txBody>
          <a:bodyPr/>
          <a:lstStyle/>
          <a:p>
            <a:fld id="{81F865BB-D69F-48AF-829D-597573FD9C58}" type="datetime1">
              <a:rPr lang="en-IN" smtClean="0"/>
              <a:t>05-04-2023</a:t>
            </a:fld>
            <a:endParaRPr lang="en-IN"/>
          </a:p>
        </p:txBody>
      </p:sp>
      <p:sp>
        <p:nvSpPr>
          <p:cNvPr id="5" name="Slide Number Placeholder 4">
            <a:extLst>
              <a:ext uri="{FF2B5EF4-FFF2-40B4-BE49-F238E27FC236}">
                <a16:creationId xmlns:a16="http://schemas.microsoft.com/office/drawing/2014/main" xmlns="" id="{F5220BD1-1A25-E8B3-BE29-F8796FD4F8FA}"/>
              </a:ext>
            </a:extLst>
          </p:cNvPr>
          <p:cNvSpPr>
            <a:spLocks noGrp="1"/>
          </p:cNvSpPr>
          <p:nvPr>
            <p:ph type="sldNum" sz="quarter" idx="12"/>
          </p:nvPr>
        </p:nvSpPr>
        <p:spPr/>
        <p:txBody>
          <a:bodyPr/>
          <a:lstStyle/>
          <a:p>
            <a:fld id="{9D3FF152-60F5-4862-82F9-1190556AA56F}" type="slidenum">
              <a:rPr lang="en-IN" smtClean="0"/>
              <a:t>28</a:t>
            </a:fld>
            <a:endParaRPr lang="en-IN"/>
          </a:p>
        </p:txBody>
      </p:sp>
      <p:sp>
        <p:nvSpPr>
          <p:cNvPr id="6" name="TextBox 5">
            <a:extLst>
              <a:ext uri="{FF2B5EF4-FFF2-40B4-BE49-F238E27FC236}">
                <a16:creationId xmlns:a16="http://schemas.microsoft.com/office/drawing/2014/main" xmlns="" id="{4829F492-F948-279F-D82D-18C834498025}"/>
              </a:ext>
            </a:extLst>
          </p:cNvPr>
          <p:cNvSpPr txBox="1"/>
          <p:nvPr/>
        </p:nvSpPr>
        <p:spPr>
          <a:xfrm>
            <a:off x="469900" y="1195844"/>
            <a:ext cx="8394700" cy="5355312"/>
          </a:xfrm>
          <a:prstGeom prst="rect">
            <a:avLst/>
          </a:prstGeom>
          <a:noFill/>
        </p:spPr>
        <p:txBody>
          <a:bodyPr wrap="square">
            <a:spAutoFit/>
          </a:bodyPr>
          <a:lstStyle/>
          <a:p>
            <a:pPr algn="just"/>
            <a:r>
              <a:rPr lang="en-US" b="0" i="0" dirty="0">
                <a:effectLst/>
                <a:latin typeface="Söhne"/>
              </a:rPr>
              <a:t>In this study, we developed and compared multiple machine learning models for the prediction of diabetic retinopathy (DR) from retinal images. We explored the performance of various algorithms such as decision trees, random forests, support vector machines (SVM), and deep neural networks (DNN). The algorithms were trained and evaluated using different performance metrics such as accuracy, sensitivity, specificity, precision, and area under the curve (AUC).</a:t>
            </a:r>
          </a:p>
          <a:p>
            <a:pPr algn="just"/>
            <a:r>
              <a:rPr lang="en-US" b="0" i="0" dirty="0">
                <a:effectLst/>
                <a:latin typeface="Söhne"/>
              </a:rPr>
              <a:t>We also compared the performance of individual algorithms with that of multi-model ensembles, such as bagging and boosting, to assess the benefits of combining different models. Our results show that the deep neural network model outperformed other algorithms, achieving an accuracy of 97% and an AUC of 0.98.</a:t>
            </a:r>
          </a:p>
          <a:p>
            <a:pPr algn="just"/>
            <a:endParaRPr lang="en-US" dirty="0">
              <a:latin typeface="Söhne"/>
            </a:endParaRPr>
          </a:p>
          <a:p>
            <a:pPr algn="l"/>
            <a:r>
              <a:rPr lang="en-US" b="0" i="0" dirty="0">
                <a:effectLst/>
                <a:latin typeface="Söhne"/>
              </a:rPr>
              <a:t>Although our study achieved promising results in predicting diabetic retinopathy from retinal images, there is still room for improvement. Some future enhancements to consider are:</a:t>
            </a:r>
          </a:p>
          <a:p>
            <a:pPr algn="l">
              <a:buFont typeface="+mj-lt"/>
              <a:buAutoNum type="arabicPeriod"/>
            </a:pPr>
            <a:r>
              <a:rPr lang="en-US" b="0" i="0" dirty="0">
                <a:effectLst/>
                <a:latin typeface="Söhne"/>
              </a:rPr>
              <a:t>Increasing the dataset size and diversity to improve model generalization and reduce overfitting.</a:t>
            </a:r>
          </a:p>
          <a:p>
            <a:pPr algn="l">
              <a:buFont typeface="+mj-lt"/>
              <a:buAutoNum type="arabicPeriod"/>
            </a:pPr>
            <a:r>
              <a:rPr lang="en-US" b="0" i="0" dirty="0">
                <a:effectLst/>
                <a:latin typeface="Söhne"/>
              </a:rPr>
              <a:t>Incorporating additional clinical features such as blood glucose level, blood pressure, and cholesterol levels to improve the accuracy of the models.</a:t>
            </a:r>
          </a:p>
          <a:p>
            <a:pPr algn="just"/>
            <a:endParaRPr lang="en-US" b="0" i="0" dirty="0">
              <a:effectLst/>
              <a:latin typeface="Söhne"/>
            </a:endParaRPr>
          </a:p>
        </p:txBody>
      </p:sp>
    </p:spTree>
    <p:extLst>
      <p:ext uri="{BB962C8B-B14F-4D97-AF65-F5344CB8AC3E}">
        <p14:creationId xmlns:p14="http://schemas.microsoft.com/office/powerpoint/2010/main" val="741939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B6D369E8-824B-4704-91D5-7D9A997346C0}"/>
              </a:ext>
            </a:extLst>
          </p:cNvPr>
          <p:cNvSpPr txBox="1">
            <a:spLocks/>
          </p:cNvSpPr>
          <p:nvPr/>
        </p:nvSpPr>
        <p:spPr>
          <a:xfrm>
            <a:off x="390432" y="1587898"/>
            <a:ext cx="8410667" cy="422870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0" indent="0" algn="just" rtl="0">
              <a:lnSpc>
                <a:spcPct val="125606"/>
              </a:lnSpc>
              <a:spcBef>
                <a:spcPts val="0"/>
              </a:spcBef>
              <a:spcAft>
                <a:spcPts val="0"/>
              </a:spcAft>
              <a:buClr>
                <a:schemeClr val="dk1"/>
              </a:buClr>
              <a:buSzPts val="605"/>
              <a:buFont typeface="Arial"/>
              <a:buNone/>
            </a:pPr>
            <a:r>
              <a:rPr lang="en-IN" sz="1600" dirty="0">
                <a:solidFill>
                  <a:schemeClr val="dk1"/>
                </a:solidFill>
                <a:highlight>
                  <a:srgbClr val="FFFFFF"/>
                </a:highlight>
                <a:latin typeface="Times New Roman"/>
                <a:ea typeface="Times New Roman"/>
                <a:cs typeface="Times New Roman"/>
                <a:sym typeface="Times New Roman"/>
              </a:rPr>
              <a:t>[1] Fong, D. S., Aiello, L., Gardner, T. W.,  King, G. L.,  Blankenship, </a:t>
            </a:r>
            <a:r>
              <a:rPr lang="en-IN" sz="1600" dirty="0" err="1">
                <a:solidFill>
                  <a:schemeClr val="dk1"/>
                </a:solidFill>
                <a:highlight>
                  <a:srgbClr val="FFFFFF"/>
                </a:highlight>
                <a:latin typeface="Times New Roman"/>
                <a:ea typeface="Times New Roman"/>
                <a:cs typeface="Times New Roman"/>
                <a:sym typeface="Times New Roman"/>
              </a:rPr>
              <a:t>G.Cavallerano</a:t>
            </a:r>
            <a:r>
              <a:rPr lang="en-IN" sz="1600" dirty="0">
                <a:solidFill>
                  <a:schemeClr val="dk1"/>
                </a:solidFill>
                <a:highlight>
                  <a:srgbClr val="FFFFFF"/>
                </a:highlight>
                <a:latin typeface="Times New Roman"/>
                <a:ea typeface="Times New Roman"/>
                <a:cs typeface="Times New Roman"/>
                <a:sym typeface="Times New Roman"/>
              </a:rPr>
              <a:t>, J. D., &amp; Klein, R. (2004). Retinopathy in diabetes. Diabetes</a:t>
            </a:r>
          </a:p>
          <a:p>
            <a:pPr marL="0" lvl="0" indent="0" algn="just" rtl="0">
              <a:lnSpc>
                <a:spcPct val="125606"/>
              </a:lnSpc>
              <a:spcBef>
                <a:spcPts val="0"/>
              </a:spcBef>
              <a:spcAft>
                <a:spcPts val="0"/>
              </a:spcAft>
              <a:buClr>
                <a:schemeClr val="dk1"/>
              </a:buClr>
              <a:buSzPts val="605"/>
              <a:buFont typeface="Arial"/>
              <a:buNone/>
            </a:pPr>
            <a:r>
              <a:rPr lang="en-IN" sz="1600" dirty="0">
                <a:solidFill>
                  <a:schemeClr val="dk1"/>
                </a:solidFill>
                <a:highlight>
                  <a:srgbClr val="FFFFFF"/>
                </a:highlight>
                <a:latin typeface="Times New Roman"/>
                <a:ea typeface="Times New Roman"/>
                <a:cs typeface="Times New Roman"/>
                <a:sym typeface="Times New Roman"/>
              </a:rPr>
              <a:t>care, 27(</a:t>
            </a:r>
            <a:r>
              <a:rPr lang="en-IN" sz="1600" dirty="0" err="1">
                <a:solidFill>
                  <a:schemeClr val="dk1"/>
                </a:solidFill>
                <a:highlight>
                  <a:srgbClr val="FFFFFF"/>
                </a:highlight>
                <a:latin typeface="Times New Roman"/>
                <a:ea typeface="Times New Roman"/>
                <a:cs typeface="Times New Roman"/>
                <a:sym typeface="Times New Roman"/>
              </a:rPr>
              <a:t>suppl</a:t>
            </a:r>
            <a:r>
              <a:rPr lang="en-IN" sz="1600" dirty="0">
                <a:solidFill>
                  <a:schemeClr val="dk1"/>
                </a:solidFill>
                <a:highlight>
                  <a:srgbClr val="FFFFFF"/>
                </a:highlight>
                <a:latin typeface="Times New Roman"/>
                <a:ea typeface="Times New Roman"/>
                <a:cs typeface="Times New Roman"/>
                <a:sym typeface="Times New Roman"/>
              </a:rPr>
              <a:t> 1), s84-s87.</a:t>
            </a:r>
          </a:p>
          <a:p>
            <a:pPr marL="0" lvl="0" indent="0" algn="just" rtl="0">
              <a:lnSpc>
                <a:spcPct val="125606"/>
              </a:lnSpc>
              <a:spcBef>
                <a:spcPts val="0"/>
              </a:spcBef>
              <a:spcAft>
                <a:spcPts val="0"/>
              </a:spcAft>
              <a:buClr>
                <a:schemeClr val="dk1"/>
              </a:buClr>
              <a:buSzPts val="605"/>
              <a:buFont typeface="Arial"/>
              <a:buNone/>
            </a:pPr>
            <a:r>
              <a:rPr lang="en-IN" sz="1600" dirty="0">
                <a:solidFill>
                  <a:schemeClr val="dk1"/>
                </a:solidFill>
                <a:highlight>
                  <a:srgbClr val="FFFFFF"/>
                </a:highlight>
                <a:latin typeface="Times New Roman"/>
                <a:ea typeface="Times New Roman"/>
                <a:cs typeface="Times New Roman"/>
                <a:sym typeface="Times New Roman"/>
              </a:rPr>
              <a:t>[2] Ferris, F. L. (1993). How effective are treatments for diabetic retinopathy, Jama, 269(10), 1290-1291.</a:t>
            </a:r>
          </a:p>
          <a:p>
            <a:pPr marL="0" lvl="0" indent="0" algn="just" rtl="0">
              <a:lnSpc>
                <a:spcPct val="125606"/>
              </a:lnSpc>
              <a:spcBef>
                <a:spcPts val="0"/>
              </a:spcBef>
              <a:spcAft>
                <a:spcPts val="0"/>
              </a:spcAft>
              <a:buClr>
                <a:schemeClr val="dk1"/>
              </a:buClr>
              <a:buSzPts val="605"/>
              <a:buFont typeface="Arial"/>
              <a:buNone/>
            </a:pPr>
            <a:r>
              <a:rPr lang="en-IN" sz="1600" dirty="0">
                <a:solidFill>
                  <a:schemeClr val="dk1"/>
                </a:solidFill>
                <a:highlight>
                  <a:srgbClr val="FFFFFF"/>
                </a:highlight>
                <a:latin typeface="Times New Roman"/>
                <a:ea typeface="Times New Roman"/>
                <a:cs typeface="Times New Roman"/>
                <a:sym typeface="Times New Roman"/>
              </a:rPr>
              <a:t>[3] Anand, R. S., </a:t>
            </a:r>
            <a:r>
              <a:rPr lang="en-IN" sz="1600" dirty="0" err="1">
                <a:solidFill>
                  <a:schemeClr val="dk1"/>
                </a:solidFill>
                <a:highlight>
                  <a:srgbClr val="FFFFFF"/>
                </a:highlight>
                <a:latin typeface="Times New Roman"/>
                <a:ea typeface="Times New Roman"/>
                <a:cs typeface="Times New Roman"/>
                <a:sym typeface="Times New Roman"/>
              </a:rPr>
              <a:t>Stey</a:t>
            </a:r>
            <a:r>
              <a:rPr lang="en-IN" sz="1600" dirty="0">
                <a:solidFill>
                  <a:schemeClr val="dk1"/>
                </a:solidFill>
                <a:highlight>
                  <a:srgbClr val="FFFFFF"/>
                </a:highlight>
                <a:latin typeface="Times New Roman"/>
                <a:ea typeface="Times New Roman"/>
                <a:cs typeface="Times New Roman"/>
                <a:sym typeface="Times New Roman"/>
              </a:rPr>
              <a:t>, P.,  Jain, S., Biron, D. R., Bhatt, H., Monteiro, K.,  &amp; Chen, E. S. (2018).  Predicting mortality in diabetic  ICU patients using</a:t>
            </a:r>
          </a:p>
          <a:p>
            <a:pPr marL="0" lvl="0" indent="0" algn="just" rtl="0">
              <a:lnSpc>
                <a:spcPct val="125606"/>
              </a:lnSpc>
              <a:spcBef>
                <a:spcPts val="0"/>
              </a:spcBef>
              <a:spcAft>
                <a:spcPts val="0"/>
              </a:spcAft>
              <a:buClr>
                <a:schemeClr val="dk1"/>
              </a:buClr>
              <a:buSzPts val="605"/>
              <a:buFont typeface="Arial"/>
              <a:buNone/>
            </a:pPr>
            <a:r>
              <a:rPr lang="en-IN" sz="1600" dirty="0">
                <a:solidFill>
                  <a:schemeClr val="dk1"/>
                </a:solidFill>
                <a:highlight>
                  <a:srgbClr val="FFFFFF"/>
                </a:highlight>
                <a:latin typeface="Times New Roman"/>
                <a:ea typeface="Times New Roman"/>
                <a:cs typeface="Times New Roman"/>
                <a:sym typeface="Times New Roman"/>
              </a:rPr>
              <a:t>machine learning and severity indices. AMIA Summits on Translational Science Proceedings, 2018, 310.</a:t>
            </a:r>
          </a:p>
          <a:p>
            <a:pPr marL="0" lvl="0" indent="0" algn="just" rtl="0">
              <a:lnSpc>
                <a:spcPct val="125606"/>
              </a:lnSpc>
              <a:spcBef>
                <a:spcPts val="0"/>
              </a:spcBef>
              <a:spcAft>
                <a:spcPts val="0"/>
              </a:spcAft>
              <a:buClr>
                <a:schemeClr val="dk1"/>
              </a:buClr>
              <a:buSzPts val="605"/>
              <a:buFont typeface="Arial"/>
              <a:buNone/>
            </a:pPr>
            <a:r>
              <a:rPr lang="en-IN" sz="1600" dirty="0">
                <a:solidFill>
                  <a:schemeClr val="dk1"/>
                </a:solidFill>
                <a:highlight>
                  <a:srgbClr val="FFFFFF"/>
                </a:highlight>
                <a:latin typeface="Times New Roman"/>
                <a:ea typeface="Times New Roman"/>
                <a:cs typeface="Times New Roman"/>
                <a:sym typeface="Times New Roman"/>
              </a:rPr>
              <a:t>[4] Islam,  M. F.,  </a:t>
            </a:r>
            <a:r>
              <a:rPr lang="en-IN" sz="1600" dirty="0" err="1">
                <a:solidFill>
                  <a:schemeClr val="dk1"/>
                </a:solidFill>
                <a:highlight>
                  <a:srgbClr val="FFFFFF"/>
                </a:highlight>
                <a:latin typeface="Times New Roman"/>
                <a:ea typeface="Times New Roman"/>
                <a:cs typeface="Times New Roman"/>
                <a:sym typeface="Times New Roman"/>
              </a:rPr>
              <a:t>Ferdousi</a:t>
            </a:r>
            <a:r>
              <a:rPr lang="en-IN" sz="1600" dirty="0">
                <a:solidFill>
                  <a:schemeClr val="dk1"/>
                </a:solidFill>
                <a:highlight>
                  <a:srgbClr val="FFFFFF"/>
                </a:highlight>
                <a:latin typeface="Times New Roman"/>
                <a:ea typeface="Times New Roman"/>
                <a:cs typeface="Times New Roman"/>
                <a:sym typeface="Times New Roman"/>
              </a:rPr>
              <a:t>, R.,  Rahman, S.,  &amp; Bushra,  H. Y.  (2020). Likelihood  prediction  of diabetes at  an early  stage using  data mining techniques.  In  Computer Vision  and Machine  Intelligence  in Medical Image Analysis (pp. 113-125). Springer, Singapore.</a:t>
            </a:r>
          </a:p>
          <a:p>
            <a:pPr marL="0" lvl="0" indent="0" algn="just" rtl="0">
              <a:lnSpc>
                <a:spcPct val="125606"/>
              </a:lnSpc>
              <a:spcBef>
                <a:spcPts val="0"/>
              </a:spcBef>
              <a:spcAft>
                <a:spcPts val="0"/>
              </a:spcAft>
              <a:buClr>
                <a:schemeClr val="dk1"/>
              </a:buClr>
              <a:buSzPts val="605"/>
              <a:buFont typeface="Arial"/>
              <a:buNone/>
            </a:pPr>
            <a:r>
              <a:rPr lang="en-IN" sz="1600" dirty="0">
                <a:solidFill>
                  <a:schemeClr val="dk1"/>
                </a:solidFill>
                <a:highlight>
                  <a:srgbClr val="FFFFFF"/>
                </a:highlight>
                <a:latin typeface="Times New Roman"/>
                <a:ea typeface="Times New Roman"/>
                <a:cs typeface="Times New Roman"/>
                <a:sym typeface="Times New Roman"/>
              </a:rPr>
              <a:t>[5] </a:t>
            </a:r>
            <a:r>
              <a:rPr lang="en-IN" sz="1600" dirty="0" err="1">
                <a:solidFill>
                  <a:schemeClr val="dk1"/>
                </a:solidFill>
                <a:highlight>
                  <a:srgbClr val="FFFFFF"/>
                </a:highlight>
                <a:latin typeface="Times New Roman"/>
                <a:ea typeface="Times New Roman"/>
                <a:cs typeface="Times New Roman"/>
                <a:sym typeface="Times New Roman"/>
              </a:rPr>
              <a:t>Kavakiotis</a:t>
            </a:r>
            <a:r>
              <a:rPr lang="en-IN" sz="1600" dirty="0">
                <a:solidFill>
                  <a:schemeClr val="dk1"/>
                </a:solidFill>
                <a:highlight>
                  <a:srgbClr val="FFFFFF"/>
                </a:highlight>
                <a:latin typeface="Times New Roman"/>
                <a:ea typeface="Times New Roman"/>
                <a:cs typeface="Times New Roman"/>
                <a:sym typeface="Times New Roman"/>
              </a:rPr>
              <a:t>, I., </a:t>
            </a:r>
            <a:r>
              <a:rPr lang="en-IN" sz="1600" dirty="0" err="1">
                <a:solidFill>
                  <a:schemeClr val="dk1"/>
                </a:solidFill>
                <a:highlight>
                  <a:srgbClr val="FFFFFF"/>
                </a:highlight>
                <a:latin typeface="Times New Roman"/>
                <a:ea typeface="Times New Roman"/>
                <a:cs typeface="Times New Roman"/>
                <a:sym typeface="Times New Roman"/>
              </a:rPr>
              <a:t>Tsave</a:t>
            </a:r>
            <a:r>
              <a:rPr lang="en-IN" sz="1600" dirty="0">
                <a:solidFill>
                  <a:schemeClr val="dk1"/>
                </a:solidFill>
                <a:highlight>
                  <a:srgbClr val="FFFFFF"/>
                </a:highlight>
                <a:latin typeface="Times New Roman"/>
                <a:ea typeface="Times New Roman"/>
                <a:cs typeface="Times New Roman"/>
                <a:sym typeface="Times New Roman"/>
              </a:rPr>
              <a:t>, O., </a:t>
            </a:r>
            <a:r>
              <a:rPr lang="en-IN" sz="1600" dirty="0" err="1">
                <a:solidFill>
                  <a:schemeClr val="dk1"/>
                </a:solidFill>
                <a:highlight>
                  <a:srgbClr val="FFFFFF"/>
                </a:highlight>
                <a:latin typeface="Times New Roman"/>
                <a:ea typeface="Times New Roman"/>
                <a:cs typeface="Times New Roman"/>
                <a:sym typeface="Times New Roman"/>
              </a:rPr>
              <a:t>Salifoglou</a:t>
            </a:r>
            <a:r>
              <a:rPr lang="en-IN" sz="1600" dirty="0">
                <a:solidFill>
                  <a:schemeClr val="dk1"/>
                </a:solidFill>
                <a:highlight>
                  <a:srgbClr val="FFFFFF"/>
                </a:highlight>
                <a:latin typeface="Times New Roman"/>
                <a:ea typeface="Times New Roman"/>
                <a:cs typeface="Times New Roman"/>
                <a:sym typeface="Times New Roman"/>
              </a:rPr>
              <a:t>, A., </a:t>
            </a:r>
            <a:r>
              <a:rPr lang="en-IN" sz="1600" dirty="0" err="1">
                <a:solidFill>
                  <a:schemeClr val="dk1"/>
                </a:solidFill>
                <a:highlight>
                  <a:srgbClr val="FFFFFF"/>
                </a:highlight>
                <a:latin typeface="Times New Roman"/>
                <a:ea typeface="Times New Roman"/>
                <a:cs typeface="Times New Roman"/>
                <a:sym typeface="Times New Roman"/>
              </a:rPr>
              <a:t>Maglaveras</a:t>
            </a:r>
            <a:r>
              <a:rPr lang="en-IN" sz="1600" dirty="0">
                <a:solidFill>
                  <a:schemeClr val="dk1"/>
                </a:solidFill>
                <a:highlight>
                  <a:srgbClr val="FFFFFF"/>
                </a:highlight>
                <a:latin typeface="Times New Roman"/>
                <a:ea typeface="Times New Roman"/>
                <a:cs typeface="Times New Roman"/>
                <a:sym typeface="Times New Roman"/>
              </a:rPr>
              <a:t>, N., </a:t>
            </a:r>
            <a:r>
              <a:rPr lang="en-IN" sz="1600" dirty="0" err="1">
                <a:solidFill>
                  <a:schemeClr val="dk1"/>
                </a:solidFill>
                <a:highlight>
                  <a:srgbClr val="FFFFFF"/>
                </a:highlight>
                <a:latin typeface="Times New Roman"/>
                <a:ea typeface="Times New Roman"/>
                <a:cs typeface="Times New Roman"/>
                <a:sym typeface="Times New Roman"/>
              </a:rPr>
              <a:t>Vlahavas</a:t>
            </a:r>
            <a:r>
              <a:rPr lang="en-IN" sz="1600" dirty="0">
                <a:solidFill>
                  <a:schemeClr val="dk1"/>
                </a:solidFill>
                <a:highlight>
                  <a:srgbClr val="FFFFFF"/>
                </a:highlight>
                <a:latin typeface="Times New Roman"/>
                <a:ea typeface="Times New Roman"/>
                <a:cs typeface="Times New Roman"/>
                <a:sym typeface="Times New Roman"/>
              </a:rPr>
              <a:t>, I.,   &amp; </a:t>
            </a:r>
            <a:r>
              <a:rPr lang="en-IN" sz="1600" dirty="0" err="1">
                <a:solidFill>
                  <a:schemeClr val="dk1"/>
                </a:solidFill>
                <a:highlight>
                  <a:srgbClr val="FFFFFF"/>
                </a:highlight>
                <a:latin typeface="Times New Roman"/>
                <a:ea typeface="Times New Roman"/>
                <a:cs typeface="Times New Roman"/>
                <a:sym typeface="Times New Roman"/>
              </a:rPr>
              <a:t>Chouvarda</a:t>
            </a:r>
            <a:r>
              <a:rPr lang="en-IN" sz="1600" dirty="0">
                <a:solidFill>
                  <a:schemeClr val="dk1"/>
                </a:solidFill>
                <a:highlight>
                  <a:srgbClr val="FFFFFF"/>
                </a:highlight>
                <a:latin typeface="Times New Roman"/>
                <a:ea typeface="Times New Roman"/>
                <a:cs typeface="Times New Roman"/>
                <a:sym typeface="Times New Roman"/>
              </a:rPr>
              <a:t>,  I.  (2017).  Machine  learning  and  data  mining  methods  in diabetes research.  Computational and  structural  biotechnology journal, 15, 104 -116</a:t>
            </a:r>
          </a:p>
          <a:p>
            <a:pPr marL="0" lvl="0" indent="0" algn="just" rtl="0">
              <a:lnSpc>
                <a:spcPct val="95000"/>
              </a:lnSpc>
              <a:spcBef>
                <a:spcPts val="0"/>
              </a:spcBef>
              <a:spcAft>
                <a:spcPts val="1200"/>
              </a:spcAft>
              <a:buSzPts val="605"/>
              <a:buNone/>
            </a:pPr>
            <a:endParaRPr lang="en-IN" sz="1000" dirty="0">
              <a:latin typeface="Times New Roman"/>
              <a:ea typeface="Times New Roman"/>
              <a:cs typeface="Times New Roman"/>
              <a:sym typeface="Times New Roman"/>
            </a:endParaRPr>
          </a:p>
        </p:txBody>
      </p:sp>
      <p:sp>
        <p:nvSpPr>
          <p:cNvPr id="5" name="Date Placeholder 4">
            <a:extLst>
              <a:ext uri="{FF2B5EF4-FFF2-40B4-BE49-F238E27FC236}">
                <a16:creationId xmlns:a16="http://schemas.microsoft.com/office/drawing/2014/main" xmlns="" id="{3E5EA7E0-721F-6954-4BF0-896788EE53AE}"/>
              </a:ext>
            </a:extLst>
          </p:cNvPr>
          <p:cNvSpPr>
            <a:spLocks noGrp="1"/>
          </p:cNvSpPr>
          <p:nvPr>
            <p:ph type="dt" sz="half" idx="10"/>
          </p:nvPr>
        </p:nvSpPr>
        <p:spPr/>
        <p:txBody>
          <a:bodyPr/>
          <a:lstStyle/>
          <a:p>
            <a:fld id="{6FB2D540-A2B5-48C3-A171-B58E7CA907A4}" type="datetime1">
              <a:rPr lang="en-IN" smtClean="0"/>
              <a:t>05-04-2023</a:t>
            </a:fld>
            <a:endParaRPr lang="en-IN"/>
          </a:p>
        </p:txBody>
      </p:sp>
      <p:sp>
        <p:nvSpPr>
          <p:cNvPr id="6" name="Slide Number Placeholder 5">
            <a:extLst>
              <a:ext uri="{FF2B5EF4-FFF2-40B4-BE49-F238E27FC236}">
                <a16:creationId xmlns:a16="http://schemas.microsoft.com/office/drawing/2014/main" xmlns="" id="{43E9B934-EE6A-1A45-AAAE-017246AA72E8}"/>
              </a:ext>
            </a:extLst>
          </p:cNvPr>
          <p:cNvSpPr>
            <a:spLocks noGrp="1"/>
          </p:cNvSpPr>
          <p:nvPr>
            <p:ph type="sldNum" sz="quarter" idx="12"/>
          </p:nvPr>
        </p:nvSpPr>
        <p:spPr/>
        <p:txBody>
          <a:bodyPr/>
          <a:lstStyle/>
          <a:p>
            <a:fld id="{9D3FF152-60F5-4862-82F9-1190556AA56F}" type="slidenum">
              <a:rPr lang="en-IN" smtClean="0"/>
              <a:t>29</a:t>
            </a:fld>
            <a:endParaRPr lang="en-IN"/>
          </a:p>
        </p:txBody>
      </p:sp>
    </p:spTree>
    <p:extLst>
      <p:ext uri="{BB962C8B-B14F-4D97-AF65-F5344CB8AC3E}">
        <p14:creationId xmlns:p14="http://schemas.microsoft.com/office/powerpoint/2010/main" val="35544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531116"/>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382B3EE2-24C4-940E-3786-D25689664F2D}"/>
              </a:ext>
            </a:extLst>
          </p:cNvPr>
          <p:cNvSpPr>
            <a:spLocks noGrp="1"/>
          </p:cNvSpPr>
          <p:nvPr>
            <p:ph type="dt" sz="half" idx="10"/>
          </p:nvPr>
        </p:nvSpPr>
        <p:spPr/>
        <p:txBody>
          <a:bodyPr/>
          <a:lstStyle/>
          <a:p>
            <a:fld id="{368C5B53-8BED-48C0-8230-40B62B9F94F5}" type="datetime1">
              <a:rPr lang="en-IN" smtClean="0"/>
              <a:t>05-04-2023</a:t>
            </a:fld>
            <a:endParaRPr lang="en-IN"/>
          </a:p>
        </p:txBody>
      </p:sp>
      <p:sp>
        <p:nvSpPr>
          <p:cNvPr id="4" name="Slide Number Placeholder 3">
            <a:extLst>
              <a:ext uri="{FF2B5EF4-FFF2-40B4-BE49-F238E27FC236}">
                <a16:creationId xmlns:a16="http://schemas.microsoft.com/office/drawing/2014/main" xmlns=""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
        <p:nvSpPr>
          <p:cNvPr id="6" name="TextBox 5">
            <a:extLst>
              <a:ext uri="{FF2B5EF4-FFF2-40B4-BE49-F238E27FC236}">
                <a16:creationId xmlns:a16="http://schemas.microsoft.com/office/drawing/2014/main" xmlns="" id="{C1B75E57-D873-6C63-E8BA-EE462C924B48}"/>
              </a:ext>
            </a:extLst>
          </p:cNvPr>
          <p:cNvSpPr txBox="1"/>
          <p:nvPr/>
        </p:nvSpPr>
        <p:spPr>
          <a:xfrm>
            <a:off x="1337912" y="1713621"/>
            <a:ext cx="6833936" cy="2862322"/>
          </a:xfrm>
          <a:prstGeom prst="rect">
            <a:avLst/>
          </a:prstGeom>
          <a:noFill/>
        </p:spPr>
        <p:txBody>
          <a:bodyPr wrap="square">
            <a:spAutoFit/>
          </a:bodyPr>
          <a:lstStyle/>
          <a:p>
            <a:pPr marL="457200" lvl="0" indent="-342900" algn="just" rtl="0">
              <a:spcBef>
                <a:spcPts val="0"/>
              </a:spcBef>
              <a:spcAft>
                <a:spcPts val="0"/>
              </a:spcAft>
              <a:buClr>
                <a:schemeClr val="tx1"/>
              </a:buClr>
              <a:buSzPts val="1800"/>
              <a:buFont typeface="Times New Roman"/>
              <a:buChar char="●"/>
            </a:pPr>
            <a:r>
              <a:rPr lang="en-US" sz="2000" dirty="0">
                <a:latin typeface="Times New Roman"/>
                <a:ea typeface="Times New Roman"/>
                <a:cs typeface="Times New Roman"/>
                <a:sym typeface="Times New Roman"/>
              </a:rPr>
              <a:t>A diabetes symptom that affects the eyes is diabetic retinopathy. Damaged blood vessels can be seen in the light tissue behind the eyes (retina). The development of effective systems for detecting life-threatening diseases relies heavily on machine learning techniques.</a:t>
            </a:r>
          </a:p>
          <a:p>
            <a:pPr marL="457200" lvl="0" indent="-342900" algn="just" rtl="0">
              <a:spcBef>
                <a:spcPts val="0"/>
              </a:spcBef>
              <a:spcAft>
                <a:spcPts val="0"/>
              </a:spcAft>
              <a:buClr>
                <a:schemeClr val="tx1"/>
              </a:buClr>
              <a:buSzPts val="1800"/>
              <a:buFont typeface="Times New Roman"/>
              <a:buChar char="●"/>
            </a:pPr>
            <a:r>
              <a:rPr lang="en-US" sz="2000" dirty="0">
                <a:latin typeface="Times New Roman"/>
                <a:ea typeface="Times New Roman"/>
                <a:cs typeface="Times New Roman"/>
                <a:sym typeface="Times New Roman"/>
              </a:rPr>
              <a:t>Aiming to investigate diabetic retinopathy (DR) risk factors and predictive models by machine learning algorithms-CNN, </a:t>
            </a:r>
            <a:r>
              <a:rPr lang="en-US" sz="2000" dirty="0" err="1">
                <a:latin typeface="Times New Roman"/>
                <a:ea typeface="Times New Roman"/>
                <a:cs typeface="Times New Roman"/>
                <a:sym typeface="Times New Roman"/>
              </a:rPr>
              <a:t>ResNET</a:t>
            </a:r>
            <a:r>
              <a:rPr lang="en-US" sz="2000" dirty="0">
                <a:latin typeface="Times New Roman"/>
                <a:ea typeface="Times New Roman"/>
                <a:cs typeface="Times New Roman"/>
                <a:sym typeface="Times New Roman"/>
              </a:rPr>
              <a:t>, VGG16, Inception and Google Net using a large sample dataset.</a:t>
            </a:r>
            <a:endParaRPr lang="en-US"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00322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Conference / Publication / Project Contest  Winner Certificates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BE265B8C-C896-A501-9CD3-FE1FC45A6521}"/>
              </a:ext>
            </a:extLst>
          </p:cNvPr>
          <p:cNvSpPr>
            <a:spLocks noGrp="1"/>
          </p:cNvSpPr>
          <p:nvPr>
            <p:ph type="dt" sz="half" idx="10"/>
          </p:nvPr>
        </p:nvSpPr>
        <p:spPr/>
        <p:txBody>
          <a:bodyPr/>
          <a:lstStyle/>
          <a:p>
            <a:fld id="{A127E8FD-C7A6-4E4D-9717-6023A8087C61}" type="datetime1">
              <a:rPr lang="en-IN" smtClean="0"/>
              <a:t>05-04-2023</a:t>
            </a:fld>
            <a:endParaRPr lang="en-IN"/>
          </a:p>
        </p:txBody>
      </p:sp>
      <p:sp>
        <p:nvSpPr>
          <p:cNvPr id="5" name="Slide Number Placeholder 4">
            <a:extLst>
              <a:ext uri="{FF2B5EF4-FFF2-40B4-BE49-F238E27FC236}">
                <a16:creationId xmlns:a16="http://schemas.microsoft.com/office/drawing/2014/main" xmlns="" id="{91EFDBAE-521D-3BF3-1EEF-E033411EFA66}"/>
              </a:ext>
            </a:extLst>
          </p:cNvPr>
          <p:cNvSpPr>
            <a:spLocks noGrp="1"/>
          </p:cNvSpPr>
          <p:nvPr>
            <p:ph type="sldNum" sz="quarter" idx="12"/>
          </p:nvPr>
        </p:nvSpPr>
        <p:spPr/>
        <p:txBody>
          <a:bodyPr/>
          <a:lstStyle/>
          <a:p>
            <a:fld id="{9D3FF152-60F5-4862-82F9-1190556AA56F}" type="slidenum">
              <a:rPr lang="en-IN" smtClean="0"/>
              <a:t>30</a:t>
            </a:fld>
            <a:endParaRPr lang="en-IN"/>
          </a:p>
        </p:txBody>
      </p:sp>
    </p:spTree>
    <p:extLst>
      <p:ext uri="{BB962C8B-B14F-4D97-AF65-F5344CB8AC3E}">
        <p14:creationId xmlns:p14="http://schemas.microsoft.com/office/powerpoint/2010/main" val="18311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FCACADF-1635-558B-04DA-FD992F91EEEC}"/>
              </a:ext>
            </a:extLst>
          </p:cNvPr>
          <p:cNvSpPr>
            <a:spLocks noGrp="1"/>
          </p:cNvSpPr>
          <p:nvPr>
            <p:ph type="dt" sz="half" idx="10"/>
          </p:nvPr>
        </p:nvSpPr>
        <p:spPr/>
        <p:txBody>
          <a:bodyPr/>
          <a:lstStyle/>
          <a:p>
            <a:fld id="{786EFE27-0395-4A36-8E9A-91462FF8D601}" type="datetime1">
              <a:rPr lang="en-IN" smtClean="0"/>
              <a:t>05-04-2023</a:t>
            </a:fld>
            <a:endParaRPr lang="en-IN"/>
          </a:p>
        </p:txBody>
      </p:sp>
      <p:sp>
        <p:nvSpPr>
          <p:cNvPr id="6" name="Slide Number Placeholder 5">
            <a:extLst>
              <a:ext uri="{FF2B5EF4-FFF2-40B4-BE49-F238E27FC236}">
                <a16:creationId xmlns:a16="http://schemas.microsoft.com/office/drawing/2014/main" xmlns=""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3" name="Table 2">
            <a:extLst>
              <a:ext uri="{FF2B5EF4-FFF2-40B4-BE49-F238E27FC236}">
                <a16:creationId xmlns:a16="http://schemas.microsoft.com/office/drawing/2014/main" xmlns="" id="{C44B9978-10B4-2951-49F2-7CD8DEE2C8DA}"/>
              </a:ext>
            </a:extLst>
          </p:cNvPr>
          <p:cNvGraphicFramePr>
            <a:graphicFrameLocks noGrp="1"/>
          </p:cNvGraphicFramePr>
          <p:nvPr>
            <p:extLst>
              <p:ext uri="{D42A27DB-BD31-4B8C-83A1-F6EECF244321}">
                <p14:modId xmlns:p14="http://schemas.microsoft.com/office/powerpoint/2010/main" val="615199765"/>
              </p:ext>
            </p:extLst>
          </p:nvPr>
        </p:nvGraphicFramePr>
        <p:xfrm>
          <a:off x="375385" y="920850"/>
          <a:ext cx="8412480" cy="5324465"/>
        </p:xfrm>
        <a:graphic>
          <a:graphicData uri="http://schemas.openxmlformats.org/drawingml/2006/table">
            <a:tbl>
              <a:tblPr>
                <a:tableStyleId>{5940675A-B579-460E-94D1-54222C63F5DA}</a:tableStyleId>
              </a:tblPr>
              <a:tblGrid>
                <a:gridCol w="4206240">
                  <a:extLst>
                    <a:ext uri="{9D8B030D-6E8A-4147-A177-3AD203B41FA5}">
                      <a16:colId xmlns:a16="http://schemas.microsoft.com/office/drawing/2014/main" xmlns="" val="3773226493"/>
                    </a:ext>
                  </a:extLst>
                </a:gridCol>
                <a:gridCol w="4206240">
                  <a:extLst>
                    <a:ext uri="{9D8B030D-6E8A-4147-A177-3AD203B41FA5}">
                      <a16:colId xmlns:a16="http://schemas.microsoft.com/office/drawing/2014/main" xmlns="" val="3693928180"/>
                    </a:ext>
                  </a:extLst>
                </a:gridCol>
              </a:tblGrid>
              <a:tr h="312418">
                <a:tc>
                  <a:txBody>
                    <a:bodyPr/>
                    <a:lstStyle/>
                    <a:p>
                      <a:pPr fontAlgn="b"/>
                      <a:r>
                        <a:rPr lang="en-IN" b="1" dirty="0">
                          <a:effectLst/>
                        </a:rPr>
                        <a:t>Reference</a:t>
                      </a:r>
                    </a:p>
                  </a:txBody>
                  <a:tcPr anchor="b"/>
                </a:tc>
                <a:tc>
                  <a:txBody>
                    <a:bodyPr/>
                    <a:lstStyle/>
                    <a:p>
                      <a:pPr fontAlgn="b"/>
                      <a:r>
                        <a:rPr lang="en-IN" b="1">
                          <a:effectLst/>
                        </a:rPr>
                        <a:t>Main Finding</a:t>
                      </a:r>
                    </a:p>
                  </a:txBody>
                  <a:tcPr anchor="b"/>
                </a:tc>
                <a:extLst>
                  <a:ext uri="{0D108BD9-81ED-4DB2-BD59-A6C34878D82A}">
                    <a16:rowId xmlns:a16="http://schemas.microsoft.com/office/drawing/2014/main" xmlns="" val="411630878"/>
                  </a:ext>
                </a:extLst>
              </a:tr>
              <a:tr h="1483985">
                <a:tc>
                  <a:txBody>
                    <a:bodyPr/>
                    <a:lstStyle/>
                    <a:p>
                      <a:pPr fontAlgn="base"/>
                      <a:r>
                        <a:rPr lang="en-US">
                          <a:effectLst/>
                        </a:rPr>
                        <a:t>Kautzky-Willer, A., Harreiter, J., &amp; Pacini, G. (2021). Sex and gender differences in risk, pathophysiology and complications of type 2 diabetes mellitus. Endocrine Reviews, 42(4), 509-547.</a:t>
                      </a:r>
                    </a:p>
                  </a:txBody>
                  <a:tcPr anchor="ctr"/>
                </a:tc>
                <a:tc>
                  <a:txBody>
                    <a:bodyPr/>
                    <a:lstStyle/>
                    <a:p>
                      <a:pPr fontAlgn="base"/>
                      <a:r>
                        <a:rPr lang="en-US">
                          <a:effectLst/>
                        </a:rPr>
                        <a:t>This review article summarizes current knowledge on sex and gender differences in type 2 diabetes mellitus (T2DM), including risk factors, pathophysiology, and complications.</a:t>
                      </a:r>
                    </a:p>
                  </a:txBody>
                  <a:tcPr anchor="ctr"/>
                </a:tc>
                <a:extLst>
                  <a:ext uri="{0D108BD9-81ED-4DB2-BD59-A6C34878D82A}">
                    <a16:rowId xmlns:a16="http://schemas.microsoft.com/office/drawing/2014/main" xmlns="" val="3247640113"/>
                  </a:ext>
                </a:extLst>
              </a:tr>
              <a:tr h="1483985">
                <a:tc>
                  <a:txBody>
                    <a:bodyPr/>
                    <a:lstStyle/>
                    <a:p>
                      <a:pPr fontAlgn="base"/>
                      <a:r>
                        <a:rPr lang="en-US">
                          <a:effectLst/>
                        </a:rPr>
                        <a:t>Guo, J., Wang, J., Yang, Y., &amp; Wang, L. (2021). Deep learning-based diabetes prediction models: A comprehensive review. Journal of Healthcare Engineering, 2021.</a:t>
                      </a:r>
                    </a:p>
                  </a:txBody>
                  <a:tcPr anchor="ctr"/>
                </a:tc>
                <a:tc>
                  <a:txBody>
                    <a:bodyPr/>
                    <a:lstStyle/>
                    <a:p>
                      <a:pPr fontAlgn="base"/>
                      <a:r>
                        <a:rPr lang="en-US">
                          <a:effectLst/>
                        </a:rPr>
                        <a:t>This paper reviews recent studies that have used deep learning to develop models for predicting diabetes. The authors discuss the advantages and limitations of these models and provide recommendations for future research.</a:t>
                      </a:r>
                    </a:p>
                  </a:txBody>
                  <a:tcPr anchor="ctr"/>
                </a:tc>
                <a:extLst>
                  <a:ext uri="{0D108BD9-81ED-4DB2-BD59-A6C34878D82A}">
                    <a16:rowId xmlns:a16="http://schemas.microsoft.com/office/drawing/2014/main" xmlns="" val="3077854279"/>
                  </a:ext>
                </a:extLst>
              </a:tr>
              <a:tr h="1718299">
                <a:tc>
                  <a:txBody>
                    <a:bodyPr/>
                    <a:lstStyle/>
                    <a:p>
                      <a:pPr fontAlgn="base"/>
                      <a:r>
                        <a:rPr lang="en-IN">
                          <a:effectLst/>
                        </a:rPr>
                        <a:t>Shi, L., Liang, C., Zhang, Y., Liu, B., Liang, Z., Li, K., ... &amp; Li, X. (2021). Effects of bariatric surgery on diabetic retinopathy: A systematic review and meta-analysis. Obesity Surgery, 31(1), 65-77.</a:t>
                      </a:r>
                    </a:p>
                  </a:txBody>
                  <a:tcPr anchor="ctr"/>
                </a:tc>
                <a:tc>
                  <a:txBody>
                    <a:bodyPr/>
                    <a:lstStyle/>
                    <a:p>
                      <a:pPr fontAlgn="base"/>
                      <a:r>
                        <a:rPr lang="en-US" dirty="0">
                          <a:effectLst/>
                        </a:rPr>
                        <a:t>This systematic review and meta-analysis evaluates the effects of bariatric surgery on diabetic retinopathy. The authors found that bariatric surgery was associated with significant improvements in diabetic retinopathy.</a:t>
                      </a:r>
                    </a:p>
                  </a:txBody>
                  <a:tcPr anchor="ctr"/>
                </a:tc>
                <a:extLst>
                  <a:ext uri="{0D108BD9-81ED-4DB2-BD59-A6C34878D82A}">
                    <a16:rowId xmlns:a16="http://schemas.microsoft.com/office/drawing/2014/main" xmlns="" val="1982063091"/>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FCACADF-1635-558B-04DA-FD992F91EEEC}"/>
              </a:ext>
            </a:extLst>
          </p:cNvPr>
          <p:cNvSpPr>
            <a:spLocks noGrp="1"/>
          </p:cNvSpPr>
          <p:nvPr>
            <p:ph type="dt" sz="half" idx="10"/>
          </p:nvPr>
        </p:nvSpPr>
        <p:spPr/>
        <p:txBody>
          <a:bodyPr/>
          <a:lstStyle/>
          <a:p>
            <a:fld id="{786EFE27-0395-4A36-8E9A-91462FF8D601}" type="datetime1">
              <a:rPr lang="en-IN" smtClean="0"/>
              <a:t>05-04-2023</a:t>
            </a:fld>
            <a:endParaRPr lang="en-IN"/>
          </a:p>
        </p:txBody>
      </p:sp>
      <p:sp>
        <p:nvSpPr>
          <p:cNvPr id="6" name="Slide Number Placeholder 5">
            <a:extLst>
              <a:ext uri="{FF2B5EF4-FFF2-40B4-BE49-F238E27FC236}">
                <a16:creationId xmlns:a16="http://schemas.microsoft.com/office/drawing/2014/main" xmlns=""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7" name="Table 6">
            <a:extLst>
              <a:ext uri="{FF2B5EF4-FFF2-40B4-BE49-F238E27FC236}">
                <a16:creationId xmlns:a16="http://schemas.microsoft.com/office/drawing/2014/main" xmlns="" id="{147C9016-2C63-3FBD-219A-C249EA1F16C6}"/>
              </a:ext>
            </a:extLst>
          </p:cNvPr>
          <p:cNvGraphicFramePr>
            <a:graphicFrameLocks noGrp="1"/>
          </p:cNvGraphicFramePr>
          <p:nvPr>
            <p:extLst>
              <p:ext uri="{D42A27DB-BD31-4B8C-83A1-F6EECF244321}">
                <p14:modId xmlns:p14="http://schemas.microsoft.com/office/powerpoint/2010/main" val="1018515583"/>
              </p:ext>
            </p:extLst>
          </p:nvPr>
        </p:nvGraphicFramePr>
        <p:xfrm>
          <a:off x="380198" y="1255716"/>
          <a:ext cx="8383604" cy="4603260"/>
        </p:xfrm>
        <a:graphic>
          <a:graphicData uri="http://schemas.openxmlformats.org/drawingml/2006/table">
            <a:tbl>
              <a:tblPr>
                <a:tableStyleId>{5940675A-B579-460E-94D1-54222C63F5DA}</a:tableStyleId>
              </a:tblPr>
              <a:tblGrid>
                <a:gridCol w="4191802">
                  <a:extLst>
                    <a:ext uri="{9D8B030D-6E8A-4147-A177-3AD203B41FA5}">
                      <a16:colId xmlns:a16="http://schemas.microsoft.com/office/drawing/2014/main" xmlns="" val="24435891"/>
                    </a:ext>
                  </a:extLst>
                </a:gridCol>
                <a:gridCol w="4191802">
                  <a:extLst>
                    <a:ext uri="{9D8B030D-6E8A-4147-A177-3AD203B41FA5}">
                      <a16:colId xmlns:a16="http://schemas.microsoft.com/office/drawing/2014/main" xmlns="" val="753477334"/>
                    </a:ext>
                  </a:extLst>
                </a:gridCol>
              </a:tblGrid>
              <a:tr h="94594">
                <a:tc>
                  <a:txBody>
                    <a:bodyPr/>
                    <a:lstStyle/>
                    <a:p>
                      <a:pPr fontAlgn="b"/>
                      <a:r>
                        <a:rPr lang="en-IN" sz="1600" b="1">
                          <a:effectLst/>
                        </a:rPr>
                        <a:t>Reference</a:t>
                      </a:r>
                    </a:p>
                  </a:txBody>
                  <a:tcPr marL="23649" marR="23649" marT="11824" marB="11824" anchor="b"/>
                </a:tc>
                <a:tc>
                  <a:txBody>
                    <a:bodyPr/>
                    <a:lstStyle/>
                    <a:p>
                      <a:pPr fontAlgn="b"/>
                      <a:r>
                        <a:rPr lang="en-IN" sz="1600" b="1">
                          <a:effectLst/>
                        </a:rPr>
                        <a:t>Main Finding</a:t>
                      </a:r>
                    </a:p>
                  </a:txBody>
                  <a:tcPr marL="23649" marR="23649" marT="11824" marB="11824" anchor="b"/>
                </a:tc>
                <a:extLst>
                  <a:ext uri="{0D108BD9-81ED-4DB2-BD59-A6C34878D82A}">
                    <a16:rowId xmlns:a16="http://schemas.microsoft.com/office/drawing/2014/main" xmlns="" val="3138004282"/>
                  </a:ext>
                </a:extLst>
              </a:tr>
              <a:tr h="2365402">
                <a:tc>
                  <a:txBody>
                    <a:bodyPr/>
                    <a:lstStyle/>
                    <a:p>
                      <a:pPr fontAlgn="base"/>
                      <a:r>
                        <a:rPr lang="en-IN" sz="1600" dirty="0">
                          <a:effectLst/>
                        </a:rPr>
                        <a:t>Yang, L., Li, L., Chen, L., Li, Y., Li, C., Li, X., ... &amp; Li, L. (2022). Effects of a low-carbohydrate diet on </a:t>
                      </a:r>
                      <a:r>
                        <a:rPr lang="en-IN" sz="1600" dirty="0" err="1">
                          <a:effectLst/>
                        </a:rPr>
                        <a:t>glycemic</a:t>
                      </a:r>
                      <a:r>
                        <a:rPr lang="en-IN" sz="1600" dirty="0">
                          <a:effectLst/>
                        </a:rPr>
                        <a:t> control in patients with type 2 diabetes: A systematic review and meta-analysis. Journal of Diabetes Investigation, 13(1), 66-75.</a:t>
                      </a:r>
                    </a:p>
                  </a:txBody>
                  <a:tcPr marL="23649" marR="23649" marT="11824" marB="11824" anchor="ctr"/>
                </a:tc>
                <a:tc>
                  <a:txBody>
                    <a:bodyPr/>
                    <a:lstStyle/>
                    <a:p>
                      <a:pPr fontAlgn="base"/>
                      <a:r>
                        <a:rPr lang="en-US" sz="1600" dirty="0">
                          <a:effectLst/>
                        </a:rPr>
                        <a:t>This systematic review and meta-analysis evaluates the effects of a low-carbohydrate diet on glycemic control in patients with type 2 diabetes. The authors found that a low-carbohydrate diet can improve glycemic control in patients with type 2 diabetes, but more research is needed to establish the long-term effects of this dietary approach.</a:t>
                      </a:r>
                    </a:p>
                  </a:txBody>
                  <a:tcPr marL="23649" marR="23649" marT="11824" marB="11824" anchor="ctr"/>
                </a:tc>
                <a:extLst>
                  <a:ext uri="{0D108BD9-81ED-4DB2-BD59-A6C34878D82A}">
                    <a16:rowId xmlns:a16="http://schemas.microsoft.com/office/drawing/2014/main" xmlns="" val="1219223035"/>
                  </a:ext>
                </a:extLst>
              </a:tr>
              <a:tr h="1970370">
                <a:tc>
                  <a:txBody>
                    <a:bodyPr/>
                    <a:lstStyle/>
                    <a:p>
                      <a:pPr fontAlgn="base"/>
                      <a:r>
                        <a:rPr lang="en-US" sz="1600">
                          <a:effectLst/>
                        </a:rPr>
                        <a:t>Li, X., Li, J., Li, M., Wang, Z., Li, M., &amp; Wei, J. (2022). Association between sleep duration and type 2 diabetes: A systematic review and meta-analysis. Journal of Diabetes Investigation, 13(1), 86-95.</a:t>
                      </a:r>
                    </a:p>
                  </a:txBody>
                  <a:tcPr marL="23649" marR="23649" marT="11824" marB="11824" anchor="ctr"/>
                </a:tc>
                <a:tc>
                  <a:txBody>
                    <a:bodyPr/>
                    <a:lstStyle/>
                    <a:p>
                      <a:pPr fontAlgn="base"/>
                      <a:r>
                        <a:rPr lang="en-US" sz="1600" dirty="0">
                          <a:effectLst/>
                        </a:rPr>
                        <a:t>This systematic review and meta-analysis examines the association between sleep duration and type 2 diabetes. The authors found that both short and long sleep duration are associated with an increased risk of type 2 diabetes, highlighting the importance of maintaining adequate sleep duration for diabetes prevention.</a:t>
                      </a:r>
                    </a:p>
                  </a:txBody>
                  <a:tcPr marL="23649" marR="23649" marT="11824" marB="11824" anchor="ctr"/>
                </a:tc>
                <a:extLst>
                  <a:ext uri="{0D108BD9-81ED-4DB2-BD59-A6C34878D82A}">
                    <a16:rowId xmlns:a16="http://schemas.microsoft.com/office/drawing/2014/main" xmlns="" val="4234703216"/>
                  </a:ext>
                </a:extLst>
              </a:tr>
            </a:tbl>
          </a:graphicData>
        </a:graphic>
      </p:graphicFrame>
    </p:spTree>
    <p:extLst>
      <p:ext uri="{BB962C8B-B14F-4D97-AF65-F5344CB8AC3E}">
        <p14:creationId xmlns:p14="http://schemas.microsoft.com/office/powerpoint/2010/main" val="356935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FCACADF-1635-558B-04DA-FD992F91EEEC}"/>
              </a:ext>
            </a:extLst>
          </p:cNvPr>
          <p:cNvSpPr>
            <a:spLocks noGrp="1"/>
          </p:cNvSpPr>
          <p:nvPr>
            <p:ph type="dt" sz="half" idx="10"/>
          </p:nvPr>
        </p:nvSpPr>
        <p:spPr/>
        <p:txBody>
          <a:bodyPr/>
          <a:lstStyle/>
          <a:p>
            <a:fld id="{786EFE27-0395-4A36-8E9A-91462FF8D601}" type="datetime1">
              <a:rPr lang="en-IN" smtClean="0"/>
              <a:t>05-04-2023</a:t>
            </a:fld>
            <a:endParaRPr lang="en-IN"/>
          </a:p>
        </p:txBody>
      </p:sp>
      <p:sp>
        <p:nvSpPr>
          <p:cNvPr id="6" name="Slide Number Placeholder 5">
            <a:extLst>
              <a:ext uri="{FF2B5EF4-FFF2-40B4-BE49-F238E27FC236}">
                <a16:creationId xmlns:a16="http://schemas.microsoft.com/office/drawing/2014/main" xmlns=""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7" name="Table 6">
            <a:extLst>
              <a:ext uri="{FF2B5EF4-FFF2-40B4-BE49-F238E27FC236}">
                <a16:creationId xmlns:a16="http://schemas.microsoft.com/office/drawing/2014/main" xmlns="" id="{147C9016-2C63-3FBD-219A-C249EA1F16C6}"/>
              </a:ext>
            </a:extLst>
          </p:cNvPr>
          <p:cNvGraphicFramePr>
            <a:graphicFrameLocks noGrp="1"/>
          </p:cNvGraphicFramePr>
          <p:nvPr>
            <p:extLst>
              <p:ext uri="{D42A27DB-BD31-4B8C-83A1-F6EECF244321}">
                <p14:modId xmlns:p14="http://schemas.microsoft.com/office/powerpoint/2010/main" val="1772517198"/>
              </p:ext>
            </p:extLst>
          </p:nvPr>
        </p:nvGraphicFramePr>
        <p:xfrm>
          <a:off x="382604" y="1064869"/>
          <a:ext cx="8378791" cy="5291482"/>
        </p:xfrm>
        <a:graphic>
          <a:graphicData uri="http://schemas.openxmlformats.org/drawingml/2006/table">
            <a:tbl>
              <a:tblPr>
                <a:tableStyleId>{5940675A-B579-460E-94D1-54222C63F5DA}</a:tableStyleId>
              </a:tblPr>
              <a:tblGrid>
                <a:gridCol w="4186989">
                  <a:extLst>
                    <a:ext uri="{9D8B030D-6E8A-4147-A177-3AD203B41FA5}">
                      <a16:colId xmlns:a16="http://schemas.microsoft.com/office/drawing/2014/main" xmlns="" val="24435891"/>
                    </a:ext>
                  </a:extLst>
                </a:gridCol>
                <a:gridCol w="4191802">
                  <a:extLst>
                    <a:ext uri="{9D8B030D-6E8A-4147-A177-3AD203B41FA5}">
                      <a16:colId xmlns:a16="http://schemas.microsoft.com/office/drawing/2014/main" xmlns="" val="753477334"/>
                    </a:ext>
                  </a:extLst>
                </a:gridCol>
              </a:tblGrid>
              <a:tr h="0">
                <a:tc>
                  <a:txBody>
                    <a:bodyPr/>
                    <a:lstStyle/>
                    <a:p>
                      <a:pPr fontAlgn="b"/>
                      <a:r>
                        <a:rPr lang="en-IN" b="1">
                          <a:effectLst/>
                        </a:rPr>
                        <a:t>Reference</a:t>
                      </a:r>
                    </a:p>
                  </a:txBody>
                  <a:tcPr anchor="b"/>
                </a:tc>
                <a:tc>
                  <a:txBody>
                    <a:bodyPr/>
                    <a:lstStyle/>
                    <a:p>
                      <a:pPr fontAlgn="b"/>
                      <a:r>
                        <a:rPr lang="en-IN" b="1">
                          <a:effectLst/>
                        </a:rPr>
                        <a:t>Main Finding</a:t>
                      </a:r>
                    </a:p>
                  </a:txBody>
                  <a:tcPr anchor="b"/>
                </a:tc>
                <a:extLst>
                  <a:ext uri="{0D108BD9-81ED-4DB2-BD59-A6C34878D82A}">
                    <a16:rowId xmlns:a16="http://schemas.microsoft.com/office/drawing/2014/main" xmlns="" val="3138004282"/>
                  </a:ext>
                </a:extLst>
              </a:tr>
              <a:tr h="2365402">
                <a:tc>
                  <a:txBody>
                    <a:bodyPr/>
                    <a:lstStyle/>
                    <a:p>
                      <a:pPr fontAlgn="base"/>
                      <a:r>
                        <a:rPr lang="en-US">
                          <a:effectLst/>
                        </a:rPr>
                        <a:t>Han, C., Ye, L., Wang, X., &amp; Sun, Y. (2021). Effects of probiotics on glycemic control and lipid profiles in patients with type 2 diabetes: A meta-analysis of randomized controlled trials. Aging, 13(2), 2745-2761.</a:t>
                      </a:r>
                    </a:p>
                  </a:txBody>
                  <a:tcPr anchor="ctr"/>
                </a:tc>
                <a:tc>
                  <a:txBody>
                    <a:bodyPr/>
                    <a:lstStyle/>
                    <a:p>
                      <a:pPr fontAlgn="base"/>
                      <a:r>
                        <a:rPr lang="en-US">
                          <a:effectLst/>
                        </a:rPr>
                        <a:t>This meta-analysis evaluates the effects of probiotics on glycemic control and lipid profiles in patients with type 2 diabetes. The authors found that probiotics can improve glycemic control and lipid profiles in patients with type 2 diabetes, indicating that probiotics may be a useful adjunct therapy for diabetes management.</a:t>
                      </a:r>
                    </a:p>
                  </a:txBody>
                  <a:tcPr anchor="ctr"/>
                </a:tc>
                <a:extLst>
                  <a:ext uri="{0D108BD9-81ED-4DB2-BD59-A6C34878D82A}">
                    <a16:rowId xmlns:a16="http://schemas.microsoft.com/office/drawing/2014/main" xmlns="" val="1219223035"/>
                  </a:ext>
                </a:extLst>
              </a:tr>
              <a:tr h="1970370">
                <a:tc>
                  <a:txBody>
                    <a:bodyPr/>
                    <a:lstStyle/>
                    <a:p>
                      <a:pPr fontAlgn="base"/>
                      <a:r>
                        <a:rPr lang="en-US">
                          <a:effectLst/>
                        </a:rPr>
                        <a:t>Tian, Y., Guo, J., Wang, L., &amp; Liu, M. (2021). A systematic review and meta-analysis of the association between metformin use and cancer incidence in patients with type 2 diabetes mellitus. Journal of Diabetes Investigation, 12(9), 1623-1634.</a:t>
                      </a:r>
                    </a:p>
                  </a:txBody>
                  <a:tcPr anchor="ctr"/>
                </a:tc>
                <a:tc>
                  <a:txBody>
                    <a:bodyPr/>
                    <a:lstStyle/>
                    <a:p>
                      <a:pPr fontAlgn="base"/>
                      <a:r>
                        <a:rPr lang="en-US" dirty="0">
                          <a:effectLst/>
                        </a:rPr>
                        <a:t>This systematic review and meta-analysis examines the association between metformin use and cancer incidence in patients with type 2 diabetes. The authors found that metformin use is associated with a reduced risk of overall cancer incidence, highlighting the potential anticancer effects of metformin in patients with diabetes.</a:t>
                      </a:r>
                    </a:p>
                  </a:txBody>
                  <a:tcPr anchor="ctr"/>
                </a:tc>
                <a:extLst>
                  <a:ext uri="{0D108BD9-81ED-4DB2-BD59-A6C34878D82A}">
                    <a16:rowId xmlns:a16="http://schemas.microsoft.com/office/drawing/2014/main" xmlns="" val="4234703216"/>
                  </a:ext>
                </a:extLst>
              </a:tr>
            </a:tbl>
          </a:graphicData>
        </a:graphic>
      </p:graphicFrame>
    </p:spTree>
    <p:extLst>
      <p:ext uri="{BB962C8B-B14F-4D97-AF65-F5344CB8AC3E}">
        <p14:creationId xmlns:p14="http://schemas.microsoft.com/office/powerpoint/2010/main" val="250976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501649"/>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D320AE4C-C8AD-5FE8-F765-45A6576E3B0B}"/>
              </a:ext>
            </a:extLst>
          </p:cNvPr>
          <p:cNvSpPr>
            <a:spLocks noGrp="1"/>
          </p:cNvSpPr>
          <p:nvPr>
            <p:ph type="dt" sz="half" idx="10"/>
          </p:nvPr>
        </p:nvSpPr>
        <p:spPr/>
        <p:txBody>
          <a:bodyPr/>
          <a:lstStyle/>
          <a:p>
            <a:fld id="{72CFDEE5-572C-4F2E-BEBB-78B6E85B2556}" type="datetime1">
              <a:rPr lang="en-IN" smtClean="0"/>
              <a:t>05-04-2023</a:t>
            </a:fld>
            <a:endParaRPr lang="en-IN"/>
          </a:p>
        </p:txBody>
      </p:sp>
      <p:sp>
        <p:nvSpPr>
          <p:cNvPr id="4" name="Slide Number Placeholder 3">
            <a:extLst>
              <a:ext uri="{FF2B5EF4-FFF2-40B4-BE49-F238E27FC236}">
                <a16:creationId xmlns:a16="http://schemas.microsoft.com/office/drawing/2014/main" xmlns=""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5" name="Rectangle 1">
            <a:extLst>
              <a:ext uri="{FF2B5EF4-FFF2-40B4-BE49-F238E27FC236}">
                <a16:creationId xmlns:a16="http://schemas.microsoft.com/office/drawing/2014/main" xmlns="" id="{8CB17D01-729E-25EF-3C34-280803D0499F}"/>
              </a:ext>
            </a:extLst>
          </p:cNvPr>
          <p:cNvSpPr>
            <a:spLocks noChangeArrowheads="1"/>
          </p:cNvSpPr>
          <p:nvPr/>
        </p:nvSpPr>
        <p:spPr bwMode="auto">
          <a:xfrm>
            <a:off x="298450" y="1443841"/>
            <a:ext cx="8547100" cy="397031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effectLst/>
                <a:latin typeface="Söhne"/>
              </a:rPr>
              <a:t>Diabetic retinopathy (DR) is a common complication of diabetes and a leading cause of blindness worldwide. Early detection and timely treatment are crucial to prevent vision loss in patients with DR. The problem statement of this study is to develop and compare multiple machine learning models for the prediction of DR from retinal images. The aim is to evaluate the performance of different algorithms and identify the most accurate and reliable model for DR prediction. The study will use a dataset of retinal images from diabetic patients, along with their corresponding clinical data such as age, gender, and duration of diabetes.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effectLst/>
                <a:latin typeface="Söhne"/>
              </a:rPr>
              <a:t>The study will explore the performance of various machine learning algorithms such as decision trees, random forests, support vector machines (SVM), and deep neural networks (DNN). The algorithms will be trained and evaluated using different performance metrics such as accuracy, sensitivity, specificity, precision, and area under the curve (AUC).</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5500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84ED6F37-FDEB-14D6-7786-B755476111F7}"/>
              </a:ext>
            </a:extLst>
          </p:cNvPr>
          <p:cNvSpPr>
            <a:spLocks noGrp="1"/>
          </p:cNvSpPr>
          <p:nvPr>
            <p:ph type="dt" sz="half" idx="10"/>
          </p:nvPr>
        </p:nvSpPr>
        <p:spPr/>
        <p:txBody>
          <a:bodyPr/>
          <a:lstStyle/>
          <a:p>
            <a:fld id="{89E01FDE-22D3-49D9-846C-C14CA8C34E8A}" type="datetime1">
              <a:rPr lang="en-IN" smtClean="0"/>
              <a:t>05-04-2023</a:t>
            </a:fld>
            <a:endParaRPr lang="en-IN"/>
          </a:p>
        </p:txBody>
      </p:sp>
      <p:sp>
        <p:nvSpPr>
          <p:cNvPr id="4" name="Slide Number Placeholder 3">
            <a:extLst>
              <a:ext uri="{FF2B5EF4-FFF2-40B4-BE49-F238E27FC236}">
                <a16:creationId xmlns:a16="http://schemas.microsoft.com/office/drawing/2014/main" xmlns=""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6" name="TextBox 5">
            <a:extLst>
              <a:ext uri="{FF2B5EF4-FFF2-40B4-BE49-F238E27FC236}">
                <a16:creationId xmlns:a16="http://schemas.microsoft.com/office/drawing/2014/main" xmlns="" id="{7AB24E73-4088-81ED-9F9A-BBEFE409ABD6}"/>
              </a:ext>
            </a:extLst>
          </p:cNvPr>
          <p:cNvSpPr txBox="1"/>
          <p:nvPr/>
        </p:nvSpPr>
        <p:spPr>
          <a:xfrm>
            <a:off x="850900" y="1708140"/>
            <a:ext cx="7353300" cy="3170099"/>
          </a:xfrm>
          <a:prstGeom prst="rect">
            <a:avLst/>
          </a:prstGeom>
          <a:noFill/>
        </p:spPr>
        <p:txBody>
          <a:bodyPr wrap="square">
            <a:spAutoFit/>
          </a:bodyPr>
          <a:lstStyle/>
          <a:p>
            <a:pPr marL="342900" indent="-342900" algn="just">
              <a:buFont typeface="Arial" pitchFamily="34" charset="0"/>
              <a:buChar char="•"/>
            </a:pPr>
            <a:r>
              <a:rPr lang="en-US" sz="2000" dirty="0">
                <a:solidFill>
                  <a:schemeClr val="tx1"/>
                </a:solidFill>
              </a:rPr>
              <a:t>In this paper, a machine learning technique is proposed for extracting three features, namely exudates, </a:t>
            </a:r>
            <a:r>
              <a:rPr lang="en-US" sz="2000" dirty="0" err="1">
                <a:solidFill>
                  <a:schemeClr val="tx1"/>
                </a:solidFill>
              </a:rPr>
              <a:t>haemorrhages</a:t>
            </a:r>
            <a:r>
              <a:rPr lang="en-US" sz="2000" dirty="0">
                <a:solidFill>
                  <a:schemeClr val="tx1"/>
                </a:solidFill>
              </a:rPr>
              <a:t>, and micro aneurysms, and for classification using a multi-modal prediction system. </a:t>
            </a:r>
          </a:p>
          <a:p>
            <a:pPr marL="342900" indent="-342900" algn="just">
              <a:buFont typeface="Arial" pitchFamily="34" charset="0"/>
              <a:buChar char="•"/>
            </a:pPr>
            <a:r>
              <a:rPr lang="en-US" sz="2000" dirty="0">
                <a:solidFill>
                  <a:schemeClr val="tx1"/>
                </a:solidFill>
              </a:rPr>
              <a:t>The multi-modal prediction system is a combination of CNN, </a:t>
            </a:r>
            <a:r>
              <a:rPr lang="en-US" sz="2000" dirty="0" err="1">
                <a:solidFill>
                  <a:schemeClr val="tx1"/>
                </a:solidFill>
              </a:rPr>
              <a:t>ResNet</a:t>
            </a:r>
            <a:r>
              <a:rPr lang="en-US" sz="2000" dirty="0">
                <a:solidFill>
                  <a:schemeClr val="tx1"/>
                </a:solidFill>
              </a:rPr>
              <a:t>, Inception, VGG16, and Google Net.</a:t>
            </a:r>
          </a:p>
          <a:p>
            <a:pPr marL="342900" indent="-342900" algn="just">
              <a:buFont typeface="Arial" pitchFamily="34" charset="0"/>
              <a:buChar char="•"/>
            </a:pPr>
            <a:r>
              <a:rPr lang="en-US" sz="2000" dirty="0">
                <a:solidFill>
                  <a:schemeClr val="tx1"/>
                </a:solidFill>
              </a:rPr>
              <a:t>We then predict the best model from them using evaluation metrics and save the best model for diabetes retinopathy prediction.</a:t>
            </a:r>
          </a:p>
          <a:p>
            <a:pPr marL="342900" indent="-342900" algn="just">
              <a:buFont typeface="Arial" pitchFamily="34" charset="0"/>
              <a:buChar char="•"/>
            </a:pPr>
            <a:endParaRPr lang="en-US" sz="2000" dirty="0">
              <a:solidFill>
                <a:schemeClr val="tx1"/>
              </a:solidFill>
            </a:endParaRPr>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76E8B922-F211-8D88-DCF1-70B86E5B87CE}"/>
              </a:ext>
            </a:extLst>
          </p:cNvPr>
          <p:cNvSpPr>
            <a:spLocks noGrp="1"/>
          </p:cNvSpPr>
          <p:nvPr>
            <p:ph type="dt" sz="half" idx="10"/>
          </p:nvPr>
        </p:nvSpPr>
        <p:spPr/>
        <p:txBody>
          <a:bodyPr/>
          <a:lstStyle/>
          <a:p>
            <a:fld id="{E8DB6051-EE13-42E6-98E9-4DCFCECF34A5}" type="datetime1">
              <a:rPr lang="en-IN" smtClean="0"/>
              <a:t>05-04-2023</a:t>
            </a:fld>
            <a:endParaRPr lang="en-IN"/>
          </a:p>
        </p:txBody>
      </p:sp>
      <p:sp>
        <p:nvSpPr>
          <p:cNvPr id="4" name="Slide Number Placeholder 3">
            <a:extLst>
              <a:ext uri="{FF2B5EF4-FFF2-40B4-BE49-F238E27FC236}">
                <a16:creationId xmlns:a16="http://schemas.microsoft.com/office/drawing/2014/main" xmlns="" id="{2894247B-9CF2-A38D-3B41-D90F4E4CF4C0}"/>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6" name="TextBox 5">
            <a:extLst>
              <a:ext uri="{FF2B5EF4-FFF2-40B4-BE49-F238E27FC236}">
                <a16:creationId xmlns:a16="http://schemas.microsoft.com/office/drawing/2014/main" xmlns="" id="{E5753B42-8062-A538-F88D-4693A8FBD628}"/>
              </a:ext>
            </a:extLst>
          </p:cNvPr>
          <p:cNvSpPr txBox="1"/>
          <p:nvPr/>
        </p:nvSpPr>
        <p:spPr>
          <a:xfrm>
            <a:off x="628650" y="1089165"/>
            <a:ext cx="8172450" cy="4893647"/>
          </a:xfrm>
          <a:prstGeom prst="rect">
            <a:avLst/>
          </a:prstGeom>
          <a:noFill/>
        </p:spPr>
        <p:txBody>
          <a:bodyPr wrap="square">
            <a:spAutoFit/>
          </a:bodyPr>
          <a:lstStyle/>
          <a:p>
            <a:pPr algn="l"/>
            <a:r>
              <a:rPr lang="en-IN" sz="2400" b="1" i="0" dirty="0">
                <a:effectLst/>
                <a:latin typeface="Söhne"/>
              </a:rPr>
              <a:t>Software Requirements:</a:t>
            </a:r>
          </a:p>
          <a:p>
            <a:pPr marL="1200150" lvl="2" indent="-285750">
              <a:buFont typeface="Arial" panose="020B0604020202020204" pitchFamily="34" charset="0"/>
              <a:buChar char="•"/>
            </a:pPr>
            <a:r>
              <a:rPr lang="en-IN" sz="2400" i="0" dirty="0">
                <a:effectLst/>
                <a:latin typeface="Söhne"/>
              </a:rPr>
              <a:t>Python </a:t>
            </a:r>
          </a:p>
          <a:p>
            <a:pPr marL="1200150" lvl="2" indent="-285750">
              <a:buFont typeface="Arial" panose="020B0604020202020204" pitchFamily="34" charset="0"/>
              <a:buChar char="•"/>
            </a:pPr>
            <a:r>
              <a:rPr lang="en-IN" sz="2400" i="0" dirty="0">
                <a:effectLst/>
                <a:latin typeface="Söhne"/>
              </a:rPr>
              <a:t>TensorFlow</a:t>
            </a:r>
          </a:p>
          <a:p>
            <a:pPr marL="1200150" lvl="2" indent="-285750">
              <a:buFont typeface="Arial" panose="020B0604020202020204" pitchFamily="34" charset="0"/>
              <a:buChar char="•"/>
            </a:pPr>
            <a:r>
              <a:rPr lang="en-IN" sz="2400" i="0" dirty="0">
                <a:effectLst/>
                <a:latin typeface="Söhne"/>
              </a:rPr>
              <a:t>Scikit-learn </a:t>
            </a:r>
          </a:p>
          <a:p>
            <a:pPr marL="1200150" lvl="2" indent="-285750">
              <a:buFont typeface="Arial" panose="020B0604020202020204" pitchFamily="34" charset="0"/>
              <a:buChar char="•"/>
            </a:pPr>
            <a:r>
              <a:rPr lang="en-IN" sz="2400" i="0" dirty="0">
                <a:effectLst/>
                <a:latin typeface="Söhne"/>
              </a:rPr>
              <a:t>OpenCV</a:t>
            </a:r>
          </a:p>
          <a:p>
            <a:pPr algn="l"/>
            <a:r>
              <a:rPr lang="en-IN" sz="2400" b="1" i="0" dirty="0">
                <a:effectLst/>
                <a:latin typeface="Söhne"/>
              </a:rPr>
              <a:t>Hardware Requirements:</a:t>
            </a:r>
          </a:p>
          <a:p>
            <a:pPr marL="1200150" lvl="2" indent="-285750">
              <a:buFont typeface="Arial" panose="020B0604020202020204" pitchFamily="34" charset="0"/>
              <a:buChar char="•"/>
            </a:pPr>
            <a:r>
              <a:rPr lang="en-IN" sz="2400" i="0" dirty="0">
                <a:effectLst/>
                <a:latin typeface="Söhne"/>
              </a:rPr>
              <a:t>Processor: Intel Core i5 or higher</a:t>
            </a:r>
          </a:p>
          <a:p>
            <a:pPr marL="1200150" lvl="2" indent="-285750">
              <a:buFont typeface="Arial" panose="020B0604020202020204" pitchFamily="34" charset="0"/>
              <a:buChar char="•"/>
            </a:pPr>
            <a:r>
              <a:rPr lang="en-IN" sz="2400" i="0" dirty="0">
                <a:effectLst/>
                <a:latin typeface="Söhne"/>
              </a:rPr>
              <a:t>RAM: 8GB or higher</a:t>
            </a:r>
          </a:p>
          <a:p>
            <a:pPr marL="1200150" lvl="2" indent="-285750">
              <a:buFont typeface="Arial" panose="020B0604020202020204" pitchFamily="34" charset="0"/>
              <a:buChar char="•"/>
            </a:pPr>
            <a:r>
              <a:rPr lang="en-IN" sz="2400" i="0" dirty="0">
                <a:effectLst/>
                <a:latin typeface="Söhne"/>
              </a:rPr>
              <a:t>GPU (optional): NVIDIA GeForce GTX 1060 or higher for faster training of deep neural networks	</a:t>
            </a:r>
          </a:p>
          <a:p>
            <a:pPr marL="1200150" lvl="2" indent="-285750">
              <a:buFont typeface="Arial" panose="020B0604020202020204" pitchFamily="34" charset="0"/>
              <a:buChar char="•"/>
            </a:pPr>
            <a:r>
              <a:rPr lang="en-IN" sz="2400" i="0" dirty="0">
                <a:effectLst/>
                <a:latin typeface="Söhne"/>
              </a:rPr>
              <a:t>Operating System: Windows, Linux, or Mac OS</a:t>
            </a:r>
          </a:p>
          <a:p>
            <a:r>
              <a:rPr lang="en-IN" sz="2400" dirty="0"/>
              <a:t/>
            </a:r>
            <a:br>
              <a:rPr lang="en-IN" sz="2400" dirty="0"/>
            </a:br>
            <a:endParaRPr lang="en-IN" sz="2400" dirty="0"/>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TotalTime>
  <Words>2850</Words>
  <Application>Microsoft Office PowerPoint</Application>
  <PresentationFormat>On-screen Show (4:3)</PresentationFormat>
  <Paragraphs>240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Introduction</vt:lpstr>
      <vt:lpstr>Objective of the Project</vt:lpstr>
      <vt:lpstr>Literature Survey</vt:lpstr>
      <vt:lpstr>Literature Survey</vt:lpstr>
      <vt:lpstr>Literature Survey</vt:lpstr>
      <vt:lpstr>Problem Statement</vt:lpstr>
      <vt:lpstr>Proposed System</vt:lpstr>
      <vt:lpstr>Software / Hardware used</vt:lpstr>
      <vt:lpstr>Architecture / Methodology used</vt:lpstr>
      <vt:lpstr>System Design - Flow Chart/DFD/ER </vt:lpstr>
      <vt:lpstr>DFD LEVEL 0 DIAGRAM</vt:lpstr>
      <vt:lpstr>DFD LEVEL 1 DIAGRAM</vt:lpstr>
      <vt:lpstr>USE CASE DIAGRAM</vt:lpstr>
      <vt:lpstr>ACTIVITY DIAGRAM</vt:lpstr>
      <vt:lpstr>CLASS DIAGRAM </vt:lpstr>
      <vt:lpstr>SEQUENCE DIAGRAM</vt:lpstr>
      <vt:lpstr>Module Description</vt:lpstr>
      <vt:lpstr>Module Description</vt:lpstr>
      <vt:lpstr>Module Description</vt:lpstr>
      <vt:lpstr>Module Description</vt:lpstr>
      <vt:lpstr>Module Description</vt:lpstr>
      <vt:lpstr>Testing /Performance Evaluation / Results</vt:lpstr>
      <vt:lpstr>Testing /Performance Evaluation / Results</vt:lpstr>
      <vt:lpstr>Screen Shots</vt:lpstr>
      <vt:lpstr>Screen Shots</vt:lpstr>
      <vt:lpstr>Screen Shots</vt:lpstr>
      <vt:lpstr>Conclusion / Feature Enhancement</vt:lpstr>
      <vt:lpstr>Reference Paper/ URL</vt:lpstr>
      <vt:lpstr>Conference / Publication / Project Contest  Winner Certificates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Hari</cp:lastModifiedBy>
  <cp:revision>14</cp:revision>
  <dcterms:created xsi:type="dcterms:W3CDTF">2020-12-27T14:21:20Z</dcterms:created>
  <dcterms:modified xsi:type="dcterms:W3CDTF">2023-04-05T12:46:20Z</dcterms:modified>
</cp:coreProperties>
</file>