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Old Standard TT" panose="020B0604020202020204" charset="0"/>
      <p:regular r:id="rId11"/>
      <p:bold r:id="rId12"/>
      <p:italic r:id="rId13"/>
    </p:embeddedFont>
    <p:embeddedFont>
      <p:font typeface="Open Sans" panose="020B060603050402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84">
          <p15:clr>
            <a:srgbClr val="A4A3A4"/>
          </p15:clr>
        </p15:guide>
        <p15:guide id="2" pos="2952">
          <p15:clr>
            <a:srgbClr val="A4A3A4"/>
          </p15:clr>
        </p15:guide>
        <p15:guide id="3" pos="3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860" y="248"/>
      </p:cViewPr>
      <p:guideLst>
        <p:guide orient="horz" pos="1584"/>
        <p:guide pos="2952"/>
        <p:guide pos="3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7a56dbdcc_0_7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7a56dbdcc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6f90357f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7a56dbdcc_0_6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7a56dbdcc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7a56dbdcc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27a56dbdcc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47248"/>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Hospital Inventory </a:t>
            </a:r>
            <a:br>
              <a:rPr lang="en" dirty="0"/>
            </a:br>
            <a:r>
              <a:rPr lang="en" dirty="0"/>
              <a:t>Management System</a:t>
            </a:r>
            <a:endParaRPr dirty="0"/>
          </a:p>
        </p:txBody>
      </p:sp>
      <p:sp>
        <p:nvSpPr>
          <p:cNvPr id="60" name="Google Shape;60;p13"/>
          <p:cNvSpPr txBox="1">
            <a:spLocks noGrp="1"/>
          </p:cNvSpPr>
          <p:nvPr>
            <p:ph type="subTitle" idx="1"/>
          </p:nvPr>
        </p:nvSpPr>
        <p:spPr>
          <a:xfrm>
            <a:off x="512700" y="2054750"/>
            <a:ext cx="8118600" cy="257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 Members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Dinesh Balasubramanian - 002183348</a:t>
            </a:r>
            <a:endParaRPr dirty="0"/>
          </a:p>
          <a:p>
            <a:pPr marL="0" lvl="0" indent="0" algn="l" rtl="0">
              <a:spcBef>
                <a:spcPts val="0"/>
              </a:spcBef>
              <a:spcAft>
                <a:spcPts val="0"/>
              </a:spcAft>
              <a:buNone/>
            </a:pPr>
            <a:r>
              <a:rPr lang="en" dirty="0"/>
              <a:t>Ronak Patil - 001007035</a:t>
            </a:r>
            <a:endParaRPr dirty="0"/>
          </a:p>
          <a:p>
            <a:pPr marL="0" lvl="0" indent="0" algn="l" rtl="0">
              <a:spcBef>
                <a:spcPts val="0"/>
              </a:spcBef>
              <a:spcAft>
                <a:spcPts val="0"/>
              </a:spcAft>
              <a:buNone/>
            </a:pPr>
            <a:r>
              <a:rPr lang="en" dirty="0"/>
              <a:t>Liu Liu - 00153334</a:t>
            </a:r>
            <a:endParaRPr dirty="0"/>
          </a:p>
          <a:p>
            <a:pPr marL="0" lvl="0" indent="0" algn="l" rtl="0">
              <a:spcBef>
                <a:spcPts val="0"/>
              </a:spcBef>
              <a:spcAft>
                <a:spcPts val="0"/>
              </a:spcAft>
              <a:buNone/>
            </a:pPr>
            <a:r>
              <a:rPr lang="en" dirty="0"/>
              <a:t>Sharmadha Parthiban - 002100759</a:t>
            </a:r>
            <a:endParaRPr dirty="0"/>
          </a:p>
          <a:p>
            <a:pPr marL="0" lvl="0" indent="0" algn="l" rtl="0">
              <a:spcBef>
                <a:spcPts val="0"/>
              </a:spcBef>
              <a:spcAft>
                <a:spcPts val="0"/>
              </a:spcAft>
              <a:buNone/>
            </a:pPr>
            <a:r>
              <a:rPr lang="en" dirty="0"/>
              <a:t>Viraj Patel - 001001048</a:t>
            </a:r>
            <a:endParaRPr sz="1450" dirty="0">
              <a:solidFill>
                <a:schemeClr val="dk1"/>
              </a:solidFill>
              <a:highlight>
                <a:srgbClr val="F2F2F2"/>
              </a:highligh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65500" y="1098350"/>
            <a:ext cx="40452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OBJECTIVE</a:t>
            </a:r>
            <a:endParaRPr/>
          </a:p>
        </p:txBody>
      </p:sp>
      <p:sp>
        <p:nvSpPr>
          <p:cNvPr id="66" name="Google Shape;66;p14"/>
          <p:cNvSpPr txBox="1">
            <a:spLocks noGrp="1"/>
          </p:cNvSpPr>
          <p:nvPr>
            <p:ph type="subTitle" idx="1"/>
          </p:nvPr>
        </p:nvSpPr>
        <p:spPr>
          <a:xfrm>
            <a:off x="265500" y="1966150"/>
            <a:ext cx="4045200" cy="210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The  aim  of  this  project  is  to  design,  develop  and  implement  a  digitized  healthcare inventory </a:t>
            </a:r>
            <a:endParaRPr dirty="0"/>
          </a:p>
          <a:p>
            <a:pPr marL="0" lvl="0" indent="0" algn="ctr" rtl="0">
              <a:spcBef>
                <a:spcPts val="0"/>
              </a:spcBef>
              <a:spcAft>
                <a:spcPts val="0"/>
              </a:spcAft>
              <a:buClr>
                <a:schemeClr val="dk1"/>
              </a:buClr>
              <a:buSzPts val="1100"/>
              <a:buFont typeface="Arial"/>
              <a:buNone/>
            </a:pPr>
            <a:r>
              <a:rPr lang="en" dirty="0"/>
              <a:t>considering the ongoing global pandemic situation</a:t>
            </a:r>
            <a:endParaRPr dirty="0"/>
          </a:p>
          <a:p>
            <a:pPr marL="0" lvl="0" indent="0" algn="ctr" rtl="0">
              <a:spcBef>
                <a:spcPts val="0"/>
              </a:spcBef>
              <a:spcAft>
                <a:spcPts val="0"/>
              </a:spcAft>
              <a:buNone/>
            </a:pPr>
            <a:endParaRPr dirty="0"/>
          </a:p>
        </p:txBody>
      </p:sp>
      <p:sp>
        <p:nvSpPr>
          <p:cNvPr id="67" name="Google Shape;67;p14"/>
          <p:cNvSpPr txBox="1">
            <a:spLocks noGrp="1"/>
          </p:cNvSpPr>
          <p:nvPr>
            <p:ph type="body" idx="2"/>
          </p:nvPr>
        </p:nvSpPr>
        <p:spPr>
          <a:xfrm>
            <a:off x="4939500" y="1382350"/>
            <a:ext cx="3837000" cy="3036900"/>
          </a:xfrm>
          <a:prstGeom prst="rect">
            <a:avLst/>
          </a:prstGeom>
        </p:spPr>
        <p:txBody>
          <a:bodyPr spcFirstLastPara="1" wrap="square" lIns="91425" tIns="91425" rIns="91425" bIns="91425" anchor="ctr" anchorCtr="0">
            <a:noAutofit/>
          </a:bodyPr>
          <a:lstStyle/>
          <a:p>
            <a:pPr marL="457200" lvl="0" indent="-330200" algn="just" rtl="0">
              <a:spcBef>
                <a:spcPts val="0"/>
              </a:spcBef>
              <a:spcAft>
                <a:spcPts val="0"/>
              </a:spcAft>
              <a:buSzPts val="1600"/>
              <a:buChar char="●"/>
            </a:pPr>
            <a:r>
              <a:rPr lang="en" sz="1500" dirty="0">
                <a:solidFill>
                  <a:schemeClr val="lt1"/>
                </a:solidFill>
                <a:latin typeface="Roboto"/>
                <a:ea typeface="Roboto"/>
                <a:cs typeface="Roboto"/>
                <a:sym typeface="Roboto"/>
              </a:rPr>
              <a:t>Faster, digitized and semi-automated stock counting, ordering, and rotation of drugs. </a:t>
            </a:r>
            <a:endParaRPr sz="1600" dirty="0"/>
          </a:p>
          <a:p>
            <a:pPr marL="457200" lvl="0" indent="-330200" algn="just" rtl="0">
              <a:spcBef>
                <a:spcPts val="0"/>
              </a:spcBef>
              <a:spcAft>
                <a:spcPts val="0"/>
              </a:spcAft>
              <a:buSzPts val="1600"/>
              <a:buChar char="●"/>
            </a:pPr>
            <a:r>
              <a:rPr lang="en" sz="1500" dirty="0">
                <a:solidFill>
                  <a:schemeClr val="lt1"/>
                </a:solidFill>
                <a:latin typeface="Roboto"/>
                <a:ea typeface="Roboto"/>
                <a:cs typeface="Roboto"/>
                <a:sym typeface="Roboto"/>
              </a:rPr>
              <a:t>Inventory updated after every transaction for drugs.</a:t>
            </a:r>
            <a:endParaRPr sz="1600" dirty="0"/>
          </a:p>
          <a:p>
            <a:pPr marL="457200" lvl="0" indent="-330200" algn="just" rtl="0">
              <a:spcBef>
                <a:spcPts val="0"/>
              </a:spcBef>
              <a:spcAft>
                <a:spcPts val="0"/>
              </a:spcAft>
              <a:buSzPts val="1600"/>
              <a:buChar char="●"/>
            </a:pPr>
            <a:r>
              <a:rPr lang="en" sz="1500" dirty="0">
                <a:solidFill>
                  <a:schemeClr val="lt1"/>
                </a:solidFill>
                <a:latin typeface="Roboto"/>
                <a:ea typeface="Roboto"/>
                <a:cs typeface="Roboto"/>
                <a:sym typeface="Roboto"/>
              </a:rPr>
              <a:t>Allows customers to view available drugs and place orders.</a:t>
            </a:r>
            <a:endParaRPr sz="1600" dirty="0"/>
          </a:p>
          <a:p>
            <a:pPr marL="457200" lvl="0" indent="-330200" algn="just" rtl="0">
              <a:spcBef>
                <a:spcPts val="0"/>
              </a:spcBef>
              <a:spcAft>
                <a:spcPts val="0"/>
              </a:spcAft>
              <a:buSzPts val="1600"/>
              <a:buChar char="●"/>
            </a:pPr>
            <a:r>
              <a:rPr lang="en" sz="1500" dirty="0">
                <a:solidFill>
                  <a:schemeClr val="lt1"/>
                </a:solidFill>
                <a:latin typeface="Roboto"/>
                <a:ea typeface="Roboto"/>
                <a:cs typeface="Roboto"/>
                <a:sym typeface="Roboto"/>
              </a:rPr>
              <a:t>Database will also include records on patients, doctors and other hospital staffs. </a:t>
            </a:r>
          </a:p>
          <a:p>
            <a:pPr marL="457200" lvl="0" indent="-330200" algn="just" rtl="0">
              <a:spcBef>
                <a:spcPts val="0"/>
              </a:spcBef>
              <a:spcAft>
                <a:spcPts val="0"/>
              </a:spcAft>
              <a:buSzPts val="1600"/>
              <a:buChar char="●"/>
            </a:pPr>
            <a:r>
              <a:rPr lang="en-US" sz="1600" b="0" i="0" dirty="0">
                <a:solidFill>
                  <a:srgbClr val="FFFFFF"/>
                </a:solidFill>
                <a:effectLst/>
                <a:latin typeface="-apple-system"/>
              </a:rPr>
              <a:t>Creating a manageable database that generates reports based on inventory utilization</a:t>
            </a:r>
            <a:endParaRPr sz="1600" dirty="0"/>
          </a:p>
          <a:p>
            <a:pPr marL="457200" lvl="0" indent="0" algn="l" rtl="0">
              <a:spcBef>
                <a:spcPts val="0"/>
              </a:spcBef>
              <a:spcAft>
                <a:spcPts val="1600"/>
              </a:spcAft>
              <a:buNone/>
            </a:pPr>
            <a:endParaRPr sz="1600" dirty="0"/>
          </a:p>
        </p:txBody>
      </p:sp>
      <p:sp>
        <p:nvSpPr>
          <p:cNvPr id="68" name="Google Shape;68;p14"/>
          <p:cNvSpPr txBox="1"/>
          <p:nvPr/>
        </p:nvSpPr>
        <p:spPr>
          <a:xfrm>
            <a:off x="4791275" y="336068"/>
            <a:ext cx="3837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dirty="0">
                <a:solidFill>
                  <a:schemeClr val="lt1"/>
                </a:solidFill>
                <a:latin typeface="Old Standard TT"/>
                <a:ea typeface="Old Standard TT"/>
                <a:cs typeface="Old Standard TT"/>
                <a:sym typeface="Old Standard TT"/>
              </a:rPr>
              <a:t>FEATURES</a:t>
            </a:r>
            <a:endParaRPr sz="2100" b="1" dirty="0">
              <a:solidFill>
                <a:schemeClr val="lt1"/>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37825" y="205100"/>
            <a:ext cx="5552700" cy="100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DESIGN FLOW</a:t>
            </a:r>
            <a:endParaRPr/>
          </a:p>
        </p:txBody>
      </p:sp>
      <p:cxnSp>
        <p:nvCxnSpPr>
          <p:cNvPr id="74" name="Google Shape;74;p15"/>
          <p:cNvCxnSpPr/>
          <p:nvPr/>
        </p:nvCxnSpPr>
        <p:spPr>
          <a:xfrm rot="10800000">
            <a:off x="1522512" y="2153406"/>
            <a:ext cx="0" cy="246300"/>
          </a:xfrm>
          <a:prstGeom prst="straightConnector1">
            <a:avLst/>
          </a:prstGeom>
          <a:noFill/>
          <a:ln w="12700" cap="flat" cmpd="sng">
            <a:solidFill>
              <a:srgbClr val="BFBFBF"/>
            </a:solidFill>
            <a:prstDash val="dash"/>
            <a:miter lim="400000"/>
            <a:headEnd type="none" w="med" len="med"/>
            <a:tailEnd type="none" w="med" len="med"/>
          </a:ln>
        </p:spPr>
      </p:cxnSp>
      <p:cxnSp>
        <p:nvCxnSpPr>
          <p:cNvPr id="75" name="Google Shape;75;p15"/>
          <p:cNvCxnSpPr/>
          <p:nvPr/>
        </p:nvCxnSpPr>
        <p:spPr>
          <a:xfrm rot="10800000">
            <a:off x="5190828" y="2153406"/>
            <a:ext cx="0" cy="246300"/>
          </a:xfrm>
          <a:prstGeom prst="straightConnector1">
            <a:avLst/>
          </a:prstGeom>
          <a:noFill/>
          <a:ln w="12700" cap="flat" cmpd="sng">
            <a:solidFill>
              <a:srgbClr val="BFBFBF"/>
            </a:solidFill>
            <a:prstDash val="dash"/>
            <a:miter lim="400000"/>
            <a:headEnd type="none" w="med" len="med"/>
            <a:tailEnd type="none" w="med" len="med"/>
          </a:ln>
        </p:spPr>
      </p:cxnSp>
      <p:cxnSp>
        <p:nvCxnSpPr>
          <p:cNvPr id="76" name="Google Shape;76;p15"/>
          <p:cNvCxnSpPr/>
          <p:nvPr/>
        </p:nvCxnSpPr>
        <p:spPr>
          <a:xfrm rot="10800000">
            <a:off x="3376911" y="3731872"/>
            <a:ext cx="0" cy="246600"/>
          </a:xfrm>
          <a:prstGeom prst="straightConnector1">
            <a:avLst/>
          </a:prstGeom>
          <a:noFill/>
          <a:ln w="12700" cap="flat" cmpd="sng">
            <a:solidFill>
              <a:srgbClr val="BFBFBF"/>
            </a:solidFill>
            <a:prstDash val="dash"/>
            <a:miter lim="400000"/>
            <a:headEnd type="none" w="med" len="med"/>
            <a:tailEnd type="none" w="med" len="med"/>
          </a:ln>
        </p:spPr>
      </p:cxnSp>
      <p:cxnSp>
        <p:nvCxnSpPr>
          <p:cNvPr id="77" name="Google Shape;77;p15"/>
          <p:cNvCxnSpPr/>
          <p:nvPr/>
        </p:nvCxnSpPr>
        <p:spPr>
          <a:xfrm rot="10800000">
            <a:off x="7068741" y="3731872"/>
            <a:ext cx="0" cy="246600"/>
          </a:xfrm>
          <a:prstGeom prst="straightConnector1">
            <a:avLst/>
          </a:prstGeom>
          <a:noFill/>
          <a:ln w="12700" cap="flat" cmpd="sng">
            <a:solidFill>
              <a:srgbClr val="BFBFBF"/>
            </a:solidFill>
            <a:prstDash val="dash"/>
            <a:miter lim="400000"/>
            <a:headEnd type="none" w="med" len="med"/>
            <a:tailEnd type="none" w="med" len="med"/>
          </a:ln>
        </p:spPr>
      </p:cxnSp>
      <p:grpSp>
        <p:nvGrpSpPr>
          <p:cNvPr id="78" name="Google Shape;78;p15"/>
          <p:cNvGrpSpPr/>
          <p:nvPr/>
        </p:nvGrpSpPr>
        <p:grpSpPr>
          <a:xfrm>
            <a:off x="6269446" y="2289572"/>
            <a:ext cx="2327000" cy="1540860"/>
            <a:chOff x="-1" y="0"/>
            <a:chExt cx="6205333" cy="4108960"/>
          </a:xfrm>
        </p:grpSpPr>
        <p:sp>
          <p:nvSpPr>
            <p:cNvPr id="79" name="Google Shape;79;p15"/>
            <p:cNvSpPr/>
            <p:nvPr/>
          </p:nvSpPr>
          <p:spPr>
            <a:xfrm>
              <a:off x="-1" y="0"/>
              <a:ext cx="4108975" cy="4108960"/>
            </a:xfrm>
            <a:custGeom>
              <a:avLst/>
              <a:gdLst/>
              <a:ahLst/>
              <a:cxnLst/>
              <a:rect l="l" t="t" r="r" b="b"/>
              <a:pathLst>
                <a:path w="19679" h="20595" extrusionOk="0">
                  <a:moveTo>
                    <a:pt x="9840" y="0"/>
                  </a:moveTo>
                  <a:cubicBezTo>
                    <a:pt x="7322" y="0"/>
                    <a:pt x="4803" y="1005"/>
                    <a:pt x="2881" y="3016"/>
                  </a:cubicBezTo>
                  <a:cubicBezTo>
                    <a:pt x="-961" y="7037"/>
                    <a:pt x="-961" y="13557"/>
                    <a:pt x="2881" y="17579"/>
                  </a:cubicBezTo>
                  <a:cubicBezTo>
                    <a:pt x="6724" y="21600"/>
                    <a:pt x="12954" y="21600"/>
                    <a:pt x="16797" y="17579"/>
                  </a:cubicBezTo>
                  <a:cubicBezTo>
                    <a:pt x="20639" y="13557"/>
                    <a:pt x="20639" y="7037"/>
                    <a:pt x="16797" y="3016"/>
                  </a:cubicBezTo>
                  <a:cubicBezTo>
                    <a:pt x="14875" y="1005"/>
                    <a:pt x="12358" y="0"/>
                    <a:pt x="9840" y="0"/>
                  </a:cubicBezTo>
                  <a:close/>
                  <a:moveTo>
                    <a:pt x="9923" y="3012"/>
                  </a:moveTo>
                  <a:cubicBezTo>
                    <a:pt x="11705" y="3012"/>
                    <a:pt x="13485" y="3724"/>
                    <a:pt x="14844" y="5146"/>
                  </a:cubicBezTo>
                  <a:cubicBezTo>
                    <a:pt x="17563" y="7991"/>
                    <a:pt x="17563" y="12603"/>
                    <a:pt x="14844" y="15448"/>
                  </a:cubicBezTo>
                  <a:cubicBezTo>
                    <a:pt x="12126" y="18293"/>
                    <a:pt x="7719" y="18293"/>
                    <a:pt x="5001" y="15448"/>
                  </a:cubicBezTo>
                  <a:cubicBezTo>
                    <a:pt x="2282" y="12603"/>
                    <a:pt x="2282" y="7991"/>
                    <a:pt x="5001" y="5146"/>
                  </a:cubicBezTo>
                  <a:cubicBezTo>
                    <a:pt x="6360" y="3724"/>
                    <a:pt x="8142" y="3012"/>
                    <a:pt x="9923" y="3012"/>
                  </a:cubicBezTo>
                  <a:close/>
                </a:path>
              </a:pathLst>
            </a:custGeom>
            <a:solidFill>
              <a:srgbClr val="A5A5A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675">
                <a:solidFill>
                  <a:srgbClr val="000000"/>
                </a:solidFill>
                <a:latin typeface="Open Sans"/>
                <a:ea typeface="Open Sans"/>
                <a:cs typeface="Open Sans"/>
                <a:sym typeface="Open Sans"/>
              </a:endParaRPr>
            </a:p>
          </p:txBody>
        </p:sp>
        <p:sp>
          <p:nvSpPr>
            <p:cNvPr id="80" name="Google Shape;80;p15"/>
            <p:cNvSpPr/>
            <p:nvPr/>
          </p:nvSpPr>
          <p:spPr>
            <a:xfrm>
              <a:off x="2117621" y="3033"/>
              <a:ext cx="1989881" cy="3076110"/>
            </a:xfrm>
            <a:custGeom>
              <a:avLst/>
              <a:gdLst/>
              <a:ahLst/>
              <a:cxnLst/>
              <a:rect l="l" t="t" r="r" b="b"/>
              <a:pathLst>
                <a:path w="19822" h="21600" extrusionOk="0">
                  <a:moveTo>
                    <a:pt x="0" y="0"/>
                  </a:moveTo>
                  <a:lnTo>
                    <a:pt x="0" y="4215"/>
                  </a:lnTo>
                  <a:cubicBezTo>
                    <a:pt x="3552" y="4293"/>
                    <a:pt x="7071" y="5277"/>
                    <a:pt x="9782" y="7188"/>
                  </a:cubicBezTo>
                  <a:cubicBezTo>
                    <a:pt x="15427" y="11167"/>
                    <a:pt x="15434" y="17613"/>
                    <a:pt x="9809" y="21600"/>
                  </a:cubicBezTo>
                  <a:lnTo>
                    <a:pt x="17087" y="21600"/>
                  </a:lnTo>
                  <a:cubicBezTo>
                    <a:pt x="21600" y="16084"/>
                    <a:pt x="20534" y="8921"/>
                    <a:pt x="13842" y="4204"/>
                  </a:cubicBezTo>
                  <a:cubicBezTo>
                    <a:pt x="10006" y="1500"/>
                    <a:pt x="5026" y="108"/>
                    <a:pt x="0" y="0"/>
                  </a:cubicBezTo>
                  <a:close/>
                </a:path>
              </a:pathLst>
            </a:custGeom>
            <a:gradFill>
              <a:gsLst>
                <a:gs pos="0">
                  <a:srgbClr val="A5A5A5"/>
                </a:gs>
                <a:gs pos="90000">
                  <a:srgbClr val="7B7B7B"/>
                </a:gs>
                <a:gs pos="100000">
                  <a:srgbClr val="7B7B7B"/>
                </a:gs>
              </a:gsLst>
              <a:lin ang="119977" scaled="0"/>
            </a:gra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675">
                <a:solidFill>
                  <a:srgbClr val="000000"/>
                </a:solidFill>
                <a:latin typeface="Open Sans"/>
                <a:ea typeface="Open Sans"/>
                <a:cs typeface="Open Sans"/>
                <a:sym typeface="Open Sans"/>
              </a:endParaRPr>
            </a:p>
          </p:txBody>
        </p:sp>
        <p:sp>
          <p:nvSpPr>
            <p:cNvPr id="81" name="Google Shape;81;p15"/>
            <p:cNvSpPr/>
            <p:nvPr/>
          </p:nvSpPr>
          <p:spPr>
            <a:xfrm>
              <a:off x="3023814" y="404184"/>
              <a:ext cx="3181518" cy="3168288"/>
            </a:xfrm>
            <a:custGeom>
              <a:avLst/>
              <a:gdLst/>
              <a:ahLst/>
              <a:cxnLst/>
              <a:rect l="l" t="t" r="r" b="b"/>
              <a:pathLst>
                <a:path w="21600" h="21600" extrusionOk="0">
                  <a:moveTo>
                    <a:pt x="21600" y="0"/>
                  </a:moveTo>
                  <a:lnTo>
                    <a:pt x="12863" y="2924"/>
                  </a:lnTo>
                  <a:lnTo>
                    <a:pt x="14318" y="4384"/>
                  </a:lnTo>
                  <a:lnTo>
                    <a:pt x="0" y="18759"/>
                  </a:lnTo>
                  <a:lnTo>
                    <a:pt x="2829" y="21600"/>
                  </a:lnTo>
                  <a:lnTo>
                    <a:pt x="17147" y="7225"/>
                  </a:lnTo>
                  <a:lnTo>
                    <a:pt x="18689" y="8773"/>
                  </a:lnTo>
                  <a:lnTo>
                    <a:pt x="21600" y="0"/>
                  </a:lnTo>
                  <a:close/>
                </a:path>
              </a:pathLst>
            </a:custGeom>
            <a:solidFill>
              <a:srgbClr val="A5A5A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675">
                <a:solidFill>
                  <a:srgbClr val="000000"/>
                </a:solidFill>
                <a:latin typeface="Open Sans"/>
                <a:ea typeface="Open Sans"/>
                <a:cs typeface="Open Sans"/>
                <a:sym typeface="Open Sans"/>
              </a:endParaRPr>
            </a:p>
          </p:txBody>
        </p:sp>
      </p:grpSp>
      <p:grpSp>
        <p:nvGrpSpPr>
          <p:cNvPr id="82" name="Google Shape;82;p15"/>
          <p:cNvGrpSpPr/>
          <p:nvPr/>
        </p:nvGrpSpPr>
        <p:grpSpPr>
          <a:xfrm>
            <a:off x="4418338" y="2289572"/>
            <a:ext cx="2327000" cy="1540860"/>
            <a:chOff x="-1" y="0"/>
            <a:chExt cx="6205333" cy="4108960"/>
          </a:xfrm>
        </p:grpSpPr>
        <p:sp>
          <p:nvSpPr>
            <p:cNvPr id="83" name="Google Shape;83;p15"/>
            <p:cNvSpPr/>
            <p:nvPr/>
          </p:nvSpPr>
          <p:spPr>
            <a:xfrm>
              <a:off x="-1" y="0"/>
              <a:ext cx="4108975" cy="4108960"/>
            </a:xfrm>
            <a:custGeom>
              <a:avLst/>
              <a:gdLst/>
              <a:ahLst/>
              <a:cxnLst/>
              <a:rect l="l" t="t" r="r" b="b"/>
              <a:pathLst>
                <a:path w="19679" h="20595" extrusionOk="0">
                  <a:moveTo>
                    <a:pt x="9840" y="0"/>
                  </a:moveTo>
                  <a:cubicBezTo>
                    <a:pt x="7322" y="0"/>
                    <a:pt x="4803" y="1005"/>
                    <a:pt x="2881" y="3016"/>
                  </a:cubicBezTo>
                  <a:cubicBezTo>
                    <a:pt x="-961" y="7037"/>
                    <a:pt x="-961" y="13557"/>
                    <a:pt x="2881" y="17579"/>
                  </a:cubicBezTo>
                  <a:cubicBezTo>
                    <a:pt x="6724" y="21600"/>
                    <a:pt x="12954" y="21600"/>
                    <a:pt x="16797" y="17579"/>
                  </a:cubicBezTo>
                  <a:cubicBezTo>
                    <a:pt x="20639" y="13557"/>
                    <a:pt x="20639" y="7037"/>
                    <a:pt x="16797" y="3016"/>
                  </a:cubicBezTo>
                  <a:cubicBezTo>
                    <a:pt x="14875" y="1005"/>
                    <a:pt x="12358" y="0"/>
                    <a:pt x="9840" y="0"/>
                  </a:cubicBezTo>
                  <a:close/>
                  <a:moveTo>
                    <a:pt x="9923" y="3012"/>
                  </a:moveTo>
                  <a:cubicBezTo>
                    <a:pt x="11705" y="3012"/>
                    <a:pt x="13485" y="3724"/>
                    <a:pt x="14844" y="5146"/>
                  </a:cubicBezTo>
                  <a:cubicBezTo>
                    <a:pt x="17563" y="7991"/>
                    <a:pt x="17563" y="12603"/>
                    <a:pt x="14844" y="15448"/>
                  </a:cubicBezTo>
                  <a:cubicBezTo>
                    <a:pt x="12126" y="18293"/>
                    <a:pt x="7719" y="18293"/>
                    <a:pt x="5001" y="15448"/>
                  </a:cubicBezTo>
                  <a:cubicBezTo>
                    <a:pt x="2282" y="12603"/>
                    <a:pt x="2282" y="7991"/>
                    <a:pt x="5001" y="5146"/>
                  </a:cubicBezTo>
                  <a:cubicBezTo>
                    <a:pt x="6360" y="3724"/>
                    <a:pt x="8142" y="3012"/>
                    <a:pt x="9923" y="3012"/>
                  </a:cubicBezTo>
                  <a:close/>
                </a:path>
              </a:pathLst>
            </a:custGeom>
            <a:solidFill>
              <a:srgbClr val="BFBFBF"/>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675">
                <a:solidFill>
                  <a:srgbClr val="000000"/>
                </a:solidFill>
                <a:latin typeface="Open Sans"/>
                <a:ea typeface="Open Sans"/>
                <a:cs typeface="Open Sans"/>
                <a:sym typeface="Open Sans"/>
              </a:endParaRPr>
            </a:p>
          </p:txBody>
        </p:sp>
        <p:sp>
          <p:nvSpPr>
            <p:cNvPr id="84" name="Google Shape;84;p15"/>
            <p:cNvSpPr/>
            <p:nvPr/>
          </p:nvSpPr>
          <p:spPr>
            <a:xfrm>
              <a:off x="2117621" y="3033"/>
              <a:ext cx="1989881" cy="3076110"/>
            </a:xfrm>
            <a:custGeom>
              <a:avLst/>
              <a:gdLst/>
              <a:ahLst/>
              <a:cxnLst/>
              <a:rect l="l" t="t" r="r" b="b"/>
              <a:pathLst>
                <a:path w="19822" h="21600" extrusionOk="0">
                  <a:moveTo>
                    <a:pt x="0" y="0"/>
                  </a:moveTo>
                  <a:lnTo>
                    <a:pt x="0" y="4215"/>
                  </a:lnTo>
                  <a:cubicBezTo>
                    <a:pt x="3552" y="4293"/>
                    <a:pt x="7071" y="5277"/>
                    <a:pt x="9782" y="7188"/>
                  </a:cubicBezTo>
                  <a:cubicBezTo>
                    <a:pt x="15427" y="11167"/>
                    <a:pt x="15434" y="17613"/>
                    <a:pt x="9809" y="21600"/>
                  </a:cubicBezTo>
                  <a:lnTo>
                    <a:pt x="17087" y="21600"/>
                  </a:lnTo>
                  <a:cubicBezTo>
                    <a:pt x="21600" y="16084"/>
                    <a:pt x="20534" y="8921"/>
                    <a:pt x="13842" y="4204"/>
                  </a:cubicBezTo>
                  <a:cubicBezTo>
                    <a:pt x="10006" y="1500"/>
                    <a:pt x="5026" y="108"/>
                    <a:pt x="0" y="0"/>
                  </a:cubicBezTo>
                  <a:close/>
                </a:path>
              </a:pathLst>
            </a:custGeom>
            <a:gradFill>
              <a:gsLst>
                <a:gs pos="0">
                  <a:srgbClr val="BFBFBF"/>
                </a:gs>
                <a:gs pos="90000">
                  <a:srgbClr val="8F8F8F"/>
                </a:gs>
                <a:gs pos="100000">
                  <a:srgbClr val="8F8F8F"/>
                </a:gs>
              </a:gsLst>
              <a:lin ang="119977" scaled="0"/>
            </a:gra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675">
                <a:solidFill>
                  <a:srgbClr val="000000"/>
                </a:solidFill>
                <a:latin typeface="Open Sans"/>
                <a:ea typeface="Open Sans"/>
                <a:cs typeface="Open Sans"/>
                <a:sym typeface="Open Sans"/>
              </a:endParaRPr>
            </a:p>
          </p:txBody>
        </p:sp>
        <p:sp>
          <p:nvSpPr>
            <p:cNvPr id="85" name="Google Shape;85;p15"/>
            <p:cNvSpPr/>
            <p:nvPr/>
          </p:nvSpPr>
          <p:spPr>
            <a:xfrm>
              <a:off x="3023814" y="404184"/>
              <a:ext cx="3181518" cy="3168288"/>
            </a:xfrm>
            <a:custGeom>
              <a:avLst/>
              <a:gdLst/>
              <a:ahLst/>
              <a:cxnLst/>
              <a:rect l="l" t="t" r="r" b="b"/>
              <a:pathLst>
                <a:path w="21600" h="21600" extrusionOk="0">
                  <a:moveTo>
                    <a:pt x="21600" y="0"/>
                  </a:moveTo>
                  <a:lnTo>
                    <a:pt x="12863" y="2924"/>
                  </a:lnTo>
                  <a:lnTo>
                    <a:pt x="14318" y="4384"/>
                  </a:lnTo>
                  <a:lnTo>
                    <a:pt x="0" y="18759"/>
                  </a:lnTo>
                  <a:lnTo>
                    <a:pt x="2829" y="21600"/>
                  </a:lnTo>
                  <a:lnTo>
                    <a:pt x="17147" y="7225"/>
                  </a:lnTo>
                  <a:lnTo>
                    <a:pt x="18689" y="8773"/>
                  </a:lnTo>
                  <a:lnTo>
                    <a:pt x="21600" y="0"/>
                  </a:lnTo>
                  <a:close/>
                </a:path>
              </a:pathLst>
            </a:custGeom>
            <a:solidFill>
              <a:srgbClr val="BFBFBF"/>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675">
                <a:solidFill>
                  <a:srgbClr val="000000"/>
                </a:solidFill>
                <a:latin typeface="Open Sans"/>
                <a:ea typeface="Open Sans"/>
                <a:cs typeface="Open Sans"/>
                <a:sym typeface="Open Sans"/>
              </a:endParaRPr>
            </a:p>
          </p:txBody>
        </p:sp>
      </p:grpSp>
      <p:grpSp>
        <p:nvGrpSpPr>
          <p:cNvPr id="86" name="Google Shape;86;p15"/>
          <p:cNvGrpSpPr/>
          <p:nvPr/>
        </p:nvGrpSpPr>
        <p:grpSpPr>
          <a:xfrm>
            <a:off x="2589295" y="2289572"/>
            <a:ext cx="2327000" cy="1540860"/>
            <a:chOff x="-1" y="0"/>
            <a:chExt cx="6205333" cy="4108960"/>
          </a:xfrm>
        </p:grpSpPr>
        <p:sp>
          <p:nvSpPr>
            <p:cNvPr id="87" name="Google Shape;87;p15"/>
            <p:cNvSpPr/>
            <p:nvPr/>
          </p:nvSpPr>
          <p:spPr>
            <a:xfrm>
              <a:off x="-1" y="0"/>
              <a:ext cx="4108975" cy="4108960"/>
            </a:xfrm>
            <a:custGeom>
              <a:avLst/>
              <a:gdLst/>
              <a:ahLst/>
              <a:cxnLst/>
              <a:rect l="l" t="t" r="r" b="b"/>
              <a:pathLst>
                <a:path w="19679" h="20595" extrusionOk="0">
                  <a:moveTo>
                    <a:pt x="9840" y="0"/>
                  </a:moveTo>
                  <a:cubicBezTo>
                    <a:pt x="7322" y="0"/>
                    <a:pt x="4803" y="1005"/>
                    <a:pt x="2881" y="3016"/>
                  </a:cubicBezTo>
                  <a:cubicBezTo>
                    <a:pt x="-961" y="7037"/>
                    <a:pt x="-961" y="13557"/>
                    <a:pt x="2881" y="17579"/>
                  </a:cubicBezTo>
                  <a:cubicBezTo>
                    <a:pt x="6724" y="21600"/>
                    <a:pt x="12954" y="21600"/>
                    <a:pt x="16797" y="17579"/>
                  </a:cubicBezTo>
                  <a:cubicBezTo>
                    <a:pt x="20639" y="13557"/>
                    <a:pt x="20639" y="7037"/>
                    <a:pt x="16797" y="3016"/>
                  </a:cubicBezTo>
                  <a:cubicBezTo>
                    <a:pt x="14875" y="1005"/>
                    <a:pt x="12358" y="0"/>
                    <a:pt x="9840" y="0"/>
                  </a:cubicBezTo>
                  <a:close/>
                  <a:moveTo>
                    <a:pt x="9923" y="3012"/>
                  </a:moveTo>
                  <a:cubicBezTo>
                    <a:pt x="11705" y="3012"/>
                    <a:pt x="13485" y="3724"/>
                    <a:pt x="14844" y="5146"/>
                  </a:cubicBezTo>
                  <a:cubicBezTo>
                    <a:pt x="17563" y="7991"/>
                    <a:pt x="17563" y="12603"/>
                    <a:pt x="14844" y="15448"/>
                  </a:cubicBezTo>
                  <a:cubicBezTo>
                    <a:pt x="12126" y="18293"/>
                    <a:pt x="7719" y="18293"/>
                    <a:pt x="5001" y="15448"/>
                  </a:cubicBezTo>
                  <a:cubicBezTo>
                    <a:pt x="2282" y="12603"/>
                    <a:pt x="2282" y="7991"/>
                    <a:pt x="5001" y="5146"/>
                  </a:cubicBezTo>
                  <a:cubicBezTo>
                    <a:pt x="6360" y="3724"/>
                    <a:pt x="8142" y="3012"/>
                    <a:pt x="9923" y="3012"/>
                  </a:cubicBezTo>
                  <a:close/>
                </a:path>
              </a:pathLst>
            </a:custGeom>
            <a:solidFill>
              <a:srgbClr val="D8D8D8"/>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675">
                <a:solidFill>
                  <a:srgbClr val="000000"/>
                </a:solidFill>
                <a:latin typeface="Open Sans"/>
                <a:ea typeface="Open Sans"/>
                <a:cs typeface="Open Sans"/>
                <a:sym typeface="Open Sans"/>
              </a:endParaRPr>
            </a:p>
          </p:txBody>
        </p:sp>
        <p:sp>
          <p:nvSpPr>
            <p:cNvPr id="88" name="Google Shape;88;p15"/>
            <p:cNvSpPr/>
            <p:nvPr/>
          </p:nvSpPr>
          <p:spPr>
            <a:xfrm>
              <a:off x="2117621" y="3032"/>
              <a:ext cx="1989881" cy="3076110"/>
            </a:xfrm>
            <a:custGeom>
              <a:avLst/>
              <a:gdLst/>
              <a:ahLst/>
              <a:cxnLst/>
              <a:rect l="l" t="t" r="r" b="b"/>
              <a:pathLst>
                <a:path w="19822" h="21600" extrusionOk="0">
                  <a:moveTo>
                    <a:pt x="0" y="0"/>
                  </a:moveTo>
                  <a:lnTo>
                    <a:pt x="0" y="4215"/>
                  </a:lnTo>
                  <a:cubicBezTo>
                    <a:pt x="3552" y="4293"/>
                    <a:pt x="7071" y="5277"/>
                    <a:pt x="9782" y="7188"/>
                  </a:cubicBezTo>
                  <a:cubicBezTo>
                    <a:pt x="15427" y="11167"/>
                    <a:pt x="15434" y="17613"/>
                    <a:pt x="9809" y="21600"/>
                  </a:cubicBezTo>
                  <a:lnTo>
                    <a:pt x="17087" y="21600"/>
                  </a:lnTo>
                  <a:cubicBezTo>
                    <a:pt x="21600" y="16084"/>
                    <a:pt x="20534" y="8921"/>
                    <a:pt x="13842" y="4204"/>
                  </a:cubicBezTo>
                  <a:cubicBezTo>
                    <a:pt x="10006" y="1500"/>
                    <a:pt x="5026" y="108"/>
                    <a:pt x="0" y="0"/>
                  </a:cubicBezTo>
                  <a:close/>
                </a:path>
              </a:pathLst>
            </a:custGeom>
            <a:gradFill>
              <a:gsLst>
                <a:gs pos="0">
                  <a:srgbClr val="D8D8D8"/>
                </a:gs>
                <a:gs pos="90000">
                  <a:srgbClr val="A2A2A2"/>
                </a:gs>
                <a:gs pos="100000">
                  <a:srgbClr val="A2A2A2"/>
                </a:gs>
              </a:gsLst>
              <a:lin ang="119977" scaled="0"/>
            </a:gra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675">
                <a:solidFill>
                  <a:srgbClr val="000000"/>
                </a:solidFill>
                <a:latin typeface="Open Sans"/>
                <a:ea typeface="Open Sans"/>
                <a:cs typeface="Open Sans"/>
                <a:sym typeface="Open Sans"/>
              </a:endParaRPr>
            </a:p>
          </p:txBody>
        </p:sp>
        <p:sp>
          <p:nvSpPr>
            <p:cNvPr id="89" name="Google Shape;89;p15"/>
            <p:cNvSpPr/>
            <p:nvPr/>
          </p:nvSpPr>
          <p:spPr>
            <a:xfrm>
              <a:off x="3023814" y="404184"/>
              <a:ext cx="3181518" cy="3168288"/>
            </a:xfrm>
            <a:custGeom>
              <a:avLst/>
              <a:gdLst/>
              <a:ahLst/>
              <a:cxnLst/>
              <a:rect l="l" t="t" r="r" b="b"/>
              <a:pathLst>
                <a:path w="21600" h="21600" extrusionOk="0">
                  <a:moveTo>
                    <a:pt x="21600" y="0"/>
                  </a:moveTo>
                  <a:lnTo>
                    <a:pt x="12863" y="2924"/>
                  </a:lnTo>
                  <a:lnTo>
                    <a:pt x="14318" y="4384"/>
                  </a:lnTo>
                  <a:lnTo>
                    <a:pt x="0" y="18759"/>
                  </a:lnTo>
                  <a:lnTo>
                    <a:pt x="2829" y="21600"/>
                  </a:lnTo>
                  <a:lnTo>
                    <a:pt x="17147" y="7225"/>
                  </a:lnTo>
                  <a:lnTo>
                    <a:pt x="18689" y="8773"/>
                  </a:lnTo>
                  <a:lnTo>
                    <a:pt x="21600" y="0"/>
                  </a:lnTo>
                  <a:close/>
                </a:path>
              </a:pathLst>
            </a:custGeom>
            <a:solidFill>
              <a:srgbClr val="D8D8D8"/>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675">
                <a:solidFill>
                  <a:srgbClr val="000000"/>
                </a:solidFill>
                <a:latin typeface="Open Sans"/>
                <a:ea typeface="Open Sans"/>
                <a:cs typeface="Open Sans"/>
                <a:sym typeface="Open Sans"/>
              </a:endParaRPr>
            </a:p>
          </p:txBody>
        </p:sp>
      </p:grpSp>
      <p:grpSp>
        <p:nvGrpSpPr>
          <p:cNvPr id="90" name="Google Shape;90;p15"/>
          <p:cNvGrpSpPr/>
          <p:nvPr/>
        </p:nvGrpSpPr>
        <p:grpSpPr>
          <a:xfrm>
            <a:off x="738188" y="2289571"/>
            <a:ext cx="2326871" cy="1540686"/>
            <a:chOff x="984250" y="2811464"/>
            <a:chExt cx="3102495" cy="2054248"/>
          </a:xfrm>
        </p:grpSpPr>
        <p:sp>
          <p:nvSpPr>
            <p:cNvPr id="91" name="Google Shape;91;p15"/>
            <p:cNvSpPr/>
            <p:nvPr/>
          </p:nvSpPr>
          <p:spPr>
            <a:xfrm>
              <a:off x="984250" y="2811464"/>
              <a:ext cx="2054389" cy="2054248"/>
            </a:xfrm>
            <a:custGeom>
              <a:avLst/>
              <a:gdLst/>
              <a:ahLst/>
              <a:cxnLst/>
              <a:rect l="l" t="t" r="r" b="b"/>
              <a:pathLst>
                <a:path w="19679" h="20595" extrusionOk="0">
                  <a:moveTo>
                    <a:pt x="9840" y="0"/>
                  </a:moveTo>
                  <a:cubicBezTo>
                    <a:pt x="7322" y="0"/>
                    <a:pt x="4803" y="1005"/>
                    <a:pt x="2881" y="3016"/>
                  </a:cubicBezTo>
                  <a:cubicBezTo>
                    <a:pt x="-961" y="7037"/>
                    <a:pt x="-961" y="13557"/>
                    <a:pt x="2881" y="17579"/>
                  </a:cubicBezTo>
                  <a:cubicBezTo>
                    <a:pt x="6724" y="21600"/>
                    <a:pt x="12954" y="21600"/>
                    <a:pt x="16797" y="17579"/>
                  </a:cubicBezTo>
                  <a:cubicBezTo>
                    <a:pt x="20639" y="13557"/>
                    <a:pt x="20639" y="7037"/>
                    <a:pt x="16797" y="3016"/>
                  </a:cubicBezTo>
                  <a:cubicBezTo>
                    <a:pt x="14875" y="1005"/>
                    <a:pt x="12358" y="0"/>
                    <a:pt x="9840" y="0"/>
                  </a:cubicBezTo>
                  <a:close/>
                  <a:moveTo>
                    <a:pt x="9923" y="3012"/>
                  </a:moveTo>
                  <a:cubicBezTo>
                    <a:pt x="11705" y="3012"/>
                    <a:pt x="13485" y="3724"/>
                    <a:pt x="14844" y="5146"/>
                  </a:cubicBezTo>
                  <a:cubicBezTo>
                    <a:pt x="17563" y="7991"/>
                    <a:pt x="17563" y="12603"/>
                    <a:pt x="14844" y="15448"/>
                  </a:cubicBezTo>
                  <a:cubicBezTo>
                    <a:pt x="12126" y="18293"/>
                    <a:pt x="7719" y="18293"/>
                    <a:pt x="5001" y="15448"/>
                  </a:cubicBezTo>
                  <a:cubicBezTo>
                    <a:pt x="2282" y="12603"/>
                    <a:pt x="2282" y="7991"/>
                    <a:pt x="5001" y="5146"/>
                  </a:cubicBezTo>
                  <a:cubicBezTo>
                    <a:pt x="6360" y="3724"/>
                    <a:pt x="8142" y="3012"/>
                    <a:pt x="9923" y="3012"/>
                  </a:cubicBezTo>
                  <a:close/>
                </a:path>
              </a:pathLst>
            </a:custGeom>
            <a:gradFill>
              <a:gsLst>
                <a:gs pos="0">
                  <a:srgbClr val="5877B6"/>
                </a:gs>
                <a:gs pos="90000">
                  <a:srgbClr val="465E96"/>
                </a:gs>
                <a:gs pos="100000">
                  <a:srgbClr val="465E96"/>
                </a:gs>
              </a:gsLst>
              <a:lin ang="119977" scaled="0"/>
            </a:gra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675">
                <a:solidFill>
                  <a:srgbClr val="000000"/>
                </a:solidFill>
                <a:latin typeface="Open Sans"/>
                <a:ea typeface="Open Sans"/>
                <a:cs typeface="Open Sans"/>
                <a:sym typeface="Open Sans"/>
              </a:endParaRPr>
            </a:p>
          </p:txBody>
        </p:sp>
        <p:sp>
          <p:nvSpPr>
            <p:cNvPr id="92" name="Google Shape;92;p15"/>
            <p:cNvSpPr/>
            <p:nvPr/>
          </p:nvSpPr>
          <p:spPr>
            <a:xfrm>
              <a:off x="2042998" y="2812980"/>
              <a:ext cx="994866" cy="1537866"/>
            </a:xfrm>
            <a:custGeom>
              <a:avLst/>
              <a:gdLst/>
              <a:ahLst/>
              <a:cxnLst/>
              <a:rect l="l" t="t" r="r" b="b"/>
              <a:pathLst>
                <a:path w="19822" h="21600" extrusionOk="0">
                  <a:moveTo>
                    <a:pt x="0" y="0"/>
                  </a:moveTo>
                  <a:lnTo>
                    <a:pt x="0" y="4215"/>
                  </a:lnTo>
                  <a:cubicBezTo>
                    <a:pt x="3552" y="4293"/>
                    <a:pt x="7071" y="5277"/>
                    <a:pt x="9782" y="7188"/>
                  </a:cubicBezTo>
                  <a:cubicBezTo>
                    <a:pt x="15427" y="11167"/>
                    <a:pt x="15434" y="17613"/>
                    <a:pt x="9809" y="21600"/>
                  </a:cubicBezTo>
                  <a:lnTo>
                    <a:pt x="17087" y="21600"/>
                  </a:lnTo>
                  <a:cubicBezTo>
                    <a:pt x="21600" y="16084"/>
                    <a:pt x="20534" y="8921"/>
                    <a:pt x="13842" y="4204"/>
                  </a:cubicBezTo>
                  <a:cubicBezTo>
                    <a:pt x="10006" y="1500"/>
                    <a:pt x="5026" y="108"/>
                    <a:pt x="0" y="0"/>
                  </a:cubicBezTo>
                  <a:close/>
                </a:path>
              </a:pathLst>
            </a:custGeom>
            <a:solidFill>
              <a:srgbClr val="5877B6"/>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675">
                <a:solidFill>
                  <a:srgbClr val="000000"/>
                </a:solidFill>
                <a:latin typeface="Open Sans"/>
                <a:ea typeface="Open Sans"/>
                <a:cs typeface="Open Sans"/>
                <a:sym typeface="Open Sans"/>
              </a:endParaRPr>
            </a:p>
          </p:txBody>
        </p:sp>
        <p:sp>
          <p:nvSpPr>
            <p:cNvPr id="93" name="Google Shape;93;p15"/>
            <p:cNvSpPr/>
            <p:nvPr/>
          </p:nvSpPr>
          <p:spPr>
            <a:xfrm>
              <a:off x="2496067" y="3013529"/>
              <a:ext cx="1590678" cy="1583928"/>
            </a:xfrm>
            <a:custGeom>
              <a:avLst/>
              <a:gdLst/>
              <a:ahLst/>
              <a:cxnLst/>
              <a:rect l="l" t="t" r="r" b="b"/>
              <a:pathLst>
                <a:path w="21600" h="21600" extrusionOk="0">
                  <a:moveTo>
                    <a:pt x="21600" y="0"/>
                  </a:moveTo>
                  <a:lnTo>
                    <a:pt x="12863" y="2924"/>
                  </a:lnTo>
                  <a:lnTo>
                    <a:pt x="14318" y="4384"/>
                  </a:lnTo>
                  <a:lnTo>
                    <a:pt x="0" y="18759"/>
                  </a:lnTo>
                  <a:lnTo>
                    <a:pt x="2829" y="21600"/>
                  </a:lnTo>
                  <a:lnTo>
                    <a:pt x="17147" y="7225"/>
                  </a:lnTo>
                  <a:lnTo>
                    <a:pt x="18689" y="8773"/>
                  </a:lnTo>
                  <a:lnTo>
                    <a:pt x="21600" y="0"/>
                  </a:lnTo>
                  <a:close/>
                </a:path>
              </a:pathLst>
            </a:custGeom>
            <a:solidFill>
              <a:srgbClr val="5877B6"/>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675">
                <a:solidFill>
                  <a:srgbClr val="000000"/>
                </a:solidFill>
                <a:latin typeface="Open Sans"/>
                <a:ea typeface="Open Sans"/>
                <a:cs typeface="Open Sans"/>
                <a:sym typeface="Open Sans"/>
              </a:endParaRPr>
            </a:p>
          </p:txBody>
        </p:sp>
      </p:grpSp>
      <p:sp>
        <p:nvSpPr>
          <p:cNvPr id="94" name="Google Shape;94;p15"/>
          <p:cNvSpPr/>
          <p:nvPr/>
        </p:nvSpPr>
        <p:spPr>
          <a:xfrm>
            <a:off x="1438987" y="2974338"/>
            <a:ext cx="166428" cy="132462"/>
          </a:xfrm>
          <a:custGeom>
            <a:avLst/>
            <a:gdLst/>
            <a:ahLst/>
            <a:cxnLst/>
            <a:rect l="l" t="t" r="r" b="b"/>
            <a:pathLst>
              <a:path w="21600" h="21600" extrusionOk="0">
                <a:moveTo>
                  <a:pt x="19537" y="0"/>
                </a:moveTo>
                <a:lnTo>
                  <a:pt x="2274" y="0"/>
                </a:lnTo>
                <a:cubicBezTo>
                  <a:pt x="1053" y="0"/>
                  <a:pt x="0" y="1264"/>
                  <a:pt x="0" y="2792"/>
                </a:cubicBezTo>
                <a:lnTo>
                  <a:pt x="0" y="18755"/>
                </a:lnTo>
                <a:cubicBezTo>
                  <a:pt x="0" y="20336"/>
                  <a:pt x="1053" y="21600"/>
                  <a:pt x="2274" y="21600"/>
                </a:cubicBezTo>
                <a:lnTo>
                  <a:pt x="19537" y="21600"/>
                </a:lnTo>
                <a:cubicBezTo>
                  <a:pt x="20589" y="21600"/>
                  <a:pt x="21600" y="20336"/>
                  <a:pt x="21600" y="18755"/>
                </a:cubicBezTo>
                <a:lnTo>
                  <a:pt x="21600" y="2792"/>
                </a:lnTo>
                <a:cubicBezTo>
                  <a:pt x="21600" y="1264"/>
                  <a:pt x="20589" y="0"/>
                  <a:pt x="19537" y="0"/>
                </a:cubicBezTo>
                <a:close/>
                <a:moveTo>
                  <a:pt x="19537" y="5374"/>
                </a:moveTo>
                <a:lnTo>
                  <a:pt x="10905" y="12064"/>
                </a:lnTo>
                <a:lnTo>
                  <a:pt x="2274" y="5374"/>
                </a:lnTo>
                <a:lnTo>
                  <a:pt x="2274" y="2792"/>
                </a:lnTo>
                <a:lnTo>
                  <a:pt x="10905" y="9483"/>
                </a:lnTo>
                <a:lnTo>
                  <a:pt x="19537" y="2792"/>
                </a:lnTo>
                <a:lnTo>
                  <a:pt x="19537" y="5374"/>
                </a:lnTo>
                <a:close/>
              </a:path>
            </a:pathLst>
          </a:custGeom>
          <a:solidFill>
            <a:srgbClr val="7F7F7F"/>
          </a:solidFill>
          <a:ln>
            <a:noFill/>
          </a:ln>
        </p:spPr>
        <p:txBody>
          <a:bodyPr spcFirstLastPara="1" wrap="square" lIns="17125" tIns="45700" rIns="17125" bIns="45700" anchor="ctr" anchorCtr="0">
            <a:noAutofit/>
          </a:bodyPr>
          <a:lstStyle/>
          <a:p>
            <a:pPr marL="0" marR="0" lvl="0" indent="0" algn="l" rtl="0">
              <a:spcBef>
                <a:spcPts val="0"/>
              </a:spcBef>
              <a:spcAft>
                <a:spcPts val="0"/>
              </a:spcAft>
              <a:buNone/>
            </a:pPr>
            <a:endParaRPr sz="675">
              <a:solidFill>
                <a:srgbClr val="000000"/>
              </a:solidFill>
              <a:latin typeface="Open Sans"/>
              <a:ea typeface="Open Sans"/>
              <a:cs typeface="Open Sans"/>
              <a:sym typeface="Open Sans"/>
            </a:endParaRPr>
          </a:p>
        </p:txBody>
      </p:sp>
      <p:sp>
        <p:nvSpPr>
          <p:cNvPr id="95" name="Google Shape;95;p15"/>
          <p:cNvSpPr/>
          <p:nvPr/>
        </p:nvSpPr>
        <p:spPr>
          <a:xfrm>
            <a:off x="3302785" y="2924175"/>
            <a:ext cx="148824" cy="195264"/>
          </a:xfrm>
          <a:custGeom>
            <a:avLst/>
            <a:gdLst/>
            <a:ahLst/>
            <a:cxnLst/>
            <a:rect l="l" t="t" r="r" b="b"/>
            <a:pathLst>
              <a:path w="21600" h="21600" extrusionOk="0">
                <a:moveTo>
                  <a:pt x="18755" y="7066"/>
                </a:moveTo>
                <a:lnTo>
                  <a:pt x="17491" y="7066"/>
                </a:lnTo>
                <a:lnTo>
                  <a:pt x="17491" y="5099"/>
                </a:lnTo>
                <a:cubicBezTo>
                  <a:pt x="17491" y="2168"/>
                  <a:pt x="14646" y="0"/>
                  <a:pt x="10800" y="0"/>
                </a:cubicBezTo>
                <a:cubicBezTo>
                  <a:pt x="6954" y="0"/>
                  <a:pt x="4109" y="2168"/>
                  <a:pt x="4109" y="5099"/>
                </a:cubicBezTo>
                <a:lnTo>
                  <a:pt x="4109" y="7066"/>
                </a:lnTo>
                <a:lnTo>
                  <a:pt x="2845" y="7066"/>
                </a:lnTo>
                <a:cubicBezTo>
                  <a:pt x="1264" y="7066"/>
                  <a:pt x="0" y="8070"/>
                  <a:pt x="0" y="9234"/>
                </a:cubicBezTo>
                <a:lnTo>
                  <a:pt x="0" y="19432"/>
                </a:lnTo>
                <a:cubicBezTo>
                  <a:pt x="0" y="20596"/>
                  <a:pt x="1264" y="21600"/>
                  <a:pt x="2845" y="21600"/>
                </a:cubicBezTo>
                <a:lnTo>
                  <a:pt x="18755" y="21600"/>
                </a:lnTo>
                <a:cubicBezTo>
                  <a:pt x="20336" y="21600"/>
                  <a:pt x="21600" y="20596"/>
                  <a:pt x="21600" y="19432"/>
                </a:cubicBezTo>
                <a:lnTo>
                  <a:pt x="21600" y="9234"/>
                </a:lnTo>
                <a:cubicBezTo>
                  <a:pt x="21600" y="8070"/>
                  <a:pt x="20336" y="7066"/>
                  <a:pt x="18755" y="7066"/>
                </a:cubicBezTo>
                <a:close/>
                <a:moveTo>
                  <a:pt x="10800" y="16300"/>
                </a:moveTo>
                <a:cubicBezTo>
                  <a:pt x="9272" y="16300"/>
                  <a:pt x="8219" y="15497"/>
                  <a:pt x="8219" y="14333"/>
                </a:cubicBezTo>
                <a:cubicBezTo>
                  <a:pt x="8219" y="13169"/>
                  <a:pt x="9272" y="12165"/>
                  <a:pt x="10800" y="12165"/>
                </a:cubicBezTo>
                <a:cubicBezTo>
                  <a:pt x="12328" y="12165"/>
                  <a:pt x="13645" y="13169"/>
                  <a:pt x="13645" y="14333"/>
                </a:cubicBezTo>
                <a:cubicBezTo>
                  <a:pt x="13645" y="15497"/>
                  <a:pt x="12328" y="16300"/>
                  <a:pt x="10800" y="16300"/>
                </a:cubicBezTo>
                <a:close/>
                <a:moveTo>
                  <a:pt x="14909" y="7066"/>
                </a:moveTo>
                <a:lnTo>
                  <a:pt x="6691" y="7066"/>
                </a:lnTo>
                <a:lnTo>
                  <a:pt x="6691" y="5099"/>
                </a:lnTo>
                <a:cubicBezTo>
                  <a:pt x="6691" y="3332"/>
                  <a:pt x="8482" y="1967"/>
                  <a:pt x="10800" y="1967"/>
                </a:cubicBezTo>
                <a:cubicBezTo>
                  <a:pt x="13118" y="1967"/>
                  <a:pt x="14909" y="3332"/>
                  <a:pt x="14909" y="5099"/>
                </a:cubicBezTo>
                <a:lnTo>
                  <a:pt x="14909" y="7066"/>
                </a:lnTo>
                <a:close/>
              </a:path>
            </a:pathLst>
          </a:custGeom>
          <a:solidFill>
            <a:srgbClr val="7F7F7F"/>
          </a:solidFill>
          <a:ln>
            <a:noFill/>
          </a:ln>
        </p:spPr>
        <p:txBody>
          <a:bodyPr spcFirstLastPara="1" wrap="square" lIns="17125" tIns="45700" rIns="17125" bIns="45700" anchor="ctr" anchorCtr="0">
            <a:noAutofit/>
          </a:bodyPr>
          <a:lstStyle/>
          <a:p>
            <a:pPr marL="0" marR="0" lvl="0" indent="0" algn="l" rtl="0">
              <a:spcBef>
                <a:spcPts val="0"/>
              </a:spcBef>
              <a:spcAft>
                <a:spcPts val="0"/>
              </a:spcAft>
              <a:buNone/>
            </a:pPr>
            <a:endParaRPr sz="675">
              <a:solidFill>
                <a:srgbClr val="000000"/>
              </a:solidFill>
              <a:latin typeface="Open Sans"/>
              <a:ea typeface="Open Sans"/>
              <a:cs typeface="Open Sans"/>
              <a:sym typeface="Open Sans"/>
            </a:endParaRPr>
          </a:p>
        </p:txBody>
      </p:sp>
      <p:sp>
        <p:nvSpPr>
          <p:cNvPr id="96" name="Google Shape;96;p15"/>
          <p:cNvSpPr/>
          <p:nvPr/>
        </p:nvSpPr>
        <p:spPr>
          <a:xfrm>
            <a:off x="6971149" y="2953132"/>
            <a:ext cx="185652" cy="174852"/>
          </a:xfrm>
          <a:custGeom>
            <a:avLst/>
            <a:gdLst/>
            <a:ahLst/>
            <a:cxnLst/>
            <a:rect l="l" t="t"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7F7F7F"/>
          </a:solidFill>
          <a:ln>
            <a:noFill/>
          </a:ln>
        </p:spPr>
        <p:txBody>
          <a:bodyPr spcFirstLastPara="1" wrap="square" lIns="17125" tIns="45700" rIns="17125" bIns="45700" anchor="ctr" anchorCtr="0">
            <a:noAutofit/>
          </a:bodyPr>
          <a:lstStyle/>
          <a:p>
            <a:pPr marL="0" marR="0" lvl="0" indent="0" algn="l" rtl="0">
              <a:spcBef>
                <a:spcPts val="0"/>
              </a:spcBef>
              <a:spcAft>
                <a:spcPts val="0"/>
              </a:spcAft>
              <a:buNone/>
            </a:pPr>
            <a:endParaRPr sz="675">
              <a:solidFill>
                <a:srgbClr val="000000"/>
              </a:solidFill>
              <a:latin typeface="Open Sans"/>
              <a:ea typeface="Open Sans"/>
              <a:cs typeface="Open Sans"/>
              <a:sym typeface="Open Sans"/>
            </a:endParaRPr>
          </a:p>
        </p:txBody>
      </p:sp>
      <p:sp>
        <p:nvSpPr>
          <p:cNvPr id="97" name="Google Shape;97;p15"/>
          <p:cNvSpPr/>
          <p:nvPr/>
        </p:nvSpPr>
        <p:spPr>
          <a:xfrm>
            <a:off x="5150546" y="2962793"/>
            <a:ext cx="194886" cy="165672"/>
          </a:xfrm>
          <a:custGeom>
            <a:avLst/>
            <a:gdLst/>
            <a:ahLst/>
            <a:cxnLst/>
            <a:rect l="l" t="t" r="r" b="b"/>
            <a:pathLst>
              <a:path w="21600" h="21600" extrusionOk="0">
                <a:moveTo>
                  <a:pt x="0" y="21600"/>
                </a:moveTo>
                <a:lnTo>
                  <a:pt x="21600" y="10800"/>
                </a:lnTo>
                <a:lnTo>
                  <a:pt x="0" y="0"/>
                </a:lnTo>
                <a:lnTo>
                  <a:pt x="0" y="8280"/>
                </a:lnTo>
                <a:lnTo>
                  <a:pt x="15527" y="10800"/>
                </a:lnTo>
                <a:lnTo>
                  <a:pt x="0" y="13095"/>
                </a:lnTo>
                <a:lnTo>
                  <a:pt x="0" y="21600"/>
                </a:lnTo>
              </a:path>
            </a:pathLst>
          </a:custGeom>
          <a:solidFill>
            <a:srgbClr val="7F7F7F"/>
          </a:solidFill>
          <a:ln>
            <a:noFill/>
          </a:ln>
        </p:spPr>
        <p:txBody>
          <a:bodyPr spcFirstLastPara="1" wrap="square" lIns="17125" tIns="45700" rIns="17125" bIns="45700" anchor="ctr" anchorCtr="0">
            <a:noAutofit/>
          </a:bodyPr>
          <a:lstStyle/>
          <a:p>
            <a:pPr marL="0" marR="0" lvl="0" indent="0" algn="l" rtl="0">
              <a:spcBef>
                <a:spcPts val="0"/>
              </a:spcBef>
              <a:spcAft>
                <a:spcPts val="0"/>
              </a:spcAft>
              <a:buNone/>
            </a:pPr>
            <a:endParaRPr sz="675">
              <a:solidFill>
                <a:srgbClr val="000000"/>
              </a:solidFill>
              <a:latin typeface="Open Sans"/>
              <a:ea typeface="Open Sans"/>
              <a:cs typeface="Open Sans"/>
              <a:sym typeface="Open Sans"/>
            </a:endParaRPr>
          </a:p>
        </p:txBody>
      </p:sp>
      <p:sp>
        <p:nvSpPr>
          <p:cNvPr id="98" name="Google Shape;98;p15"/>
          <p:cNvSpPr/>
          <p:nvPr/>
        </p:nvSpPr>
        <p:spPr>
          <a:xfrm>
            <a:off x="479879" y="1474341"/>
            <a:ext cx="2043300" cy="602700"/>
          </a:xfrm>
          <a:prstGeom prst="rect">
            <a:avLst/>
          </a:prstGeom>
          <a:noFill/>
          <a:ln>
            <a:noFill/>
          </a:ln>
        </p:spPr>
        <p:txBody>
          <a:bodyPr spcFirstLastPara="1" wrap="square" lIns="19050" tIns="19050" rIns="19050" bIns="19050" anchor="ctr" anchorCtr="0">
            <a:noAutofit/>
          </a:bodyPr>
          <a:lstStyle/>
          <a:p>
            <a:pPr marL="0" marR="0" lvl="0" indent="0" algn="l" rtl="0">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1. The patient gets a prescription from the doctor</a:t>
            </a:r>
            <a:endParaRPr sz="1300">
              <a:solidFill>
                <a:schemeClr val="dk1"/>
              </a:solidFill>
              <a:latin typeface="Times New Roman"/>
              <a:ea typeface="Times New Roman"/>
              <a:cs typeface="Times New Roman"/>
              <a:sym typeface="Times New Roman"/>
            </a:endParaRPr>
          </a:p>
        </p:txBody>
      </p:sp>
      <p:sp>
        <p:nvSpPr>
          <p:cNvPr id="99" name="Google Shape;99;p15"/>
          <p:cNvSpPr/>
          <p:nvPr/>
        </p:nvSpPr>
        <p:spPr>
          <a:xfrm>
            <a:off x="4329196" y="1489226"/>
            <a:ext cx="1902000" cy="602700"/>
          </a:xfrm>
          <a:prstGeom prst="rect">
            <a:avLst/>
          </a:prstGeom>
          <a:noFill/>
          <a:ln>
            <a:noFill/>
          </a:ln>
        </p:spPr>
        <p:txBody>
          <a:bodyPr spcFirstLastPara="1" wrap="square" lIns="19050" tIns="19050" rIns="19050" bIns="19050" anchor="ctr" anchorCtr="0">
            <a:noAutofit/>
          </a:bodyPr>
          <a:lstStyle/>
          <a:p>
            <a:pPr marL="0" marR="0" lvl="0" indent="0" algn="just" rtl="0">
              <a:lnSpc>
                <a:spcPct val="150000"/>
              </a:lnSpc>
              <a:spcBef>
                <a:spcPts val="0"/>
              </a:spcBef>
              <a:spcAft>
                <a:spcPts val="0"/>
              </a:spcAft>
              <a:buNone/>
            </a:pPr>
            <a:r>
              <a:rPr lang="en" sz="1200" dirty="0">
                <a:solidFill>
                  <a:schemeClr val="dk1"/>
                </a:solidFill>
              </a:rPr>
              <a:t>3. Pharmacy process orders after receiving the order</a:t>
            </a:r>
            <a:endParaRPr sz="1200" dirty="0">
              <a:solidFill>
                <a:schemeClr val="dk1"/>
              </a:solidFill>
            </a:endParaRPr>
          </a:p>
        </p:txBody>
      </p:sp>
      <p:sp>
        <p:nvSpPr>
          <p:cNvPr id="100" name="Google Shape;100;p15"/>
          <p:cNvSpPr/>
          <p:nvPr/>
        </p:nvSpPr>
        <p:spPr>
          <a:xfrm>
            <a:off x="2398093" y="3959838"/>
            <a:ext cx="2173800" cy="902700"/>
          </a:xfrm>
          <a:prstGeom prst="rect">
            <a:avLst/>
          </a:prstGeom>
          <a:noFill/>
          <a:ln>
            <a:noFill/>
          </a:ln>
        </p:spPr>
        <p:txBody>
          <a:bodyPr spcFirstLastPara="1" wrap="square" lIns="19050" tIns="19050" rIns="19050" bIns="19050" anchor="ctr" anchorCtr="0">
            <a:noAutofit/>
          </a:bodyPr>
          <a:lstStyle/>
          <a:p>
            <a:pPr marL="0" marR="0" lvl="0" indent="0" algn="l" rtl="0">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2. Hospital assigns the order to partner pharmacies according to their medicine stocking</a:t>
            </a:r>
            <a:endParaRPr sz="1300">
              <a:solidFill>
                <a:schemeClr val="dk1"/>
              </a:solidFill>
              <a:latin typeface="Times New Roman"/>
              <a:ea typeface="Times New Roman"/>
              <a:cs typeface="Times New Roman"/>
              <a:sym typeface="Times New Roman"/>
            </a:endParaRPr>
          </a:p>
        </p:txBody>
      </p:sp>
      <p:sp>
        <p:nvSpPr>
          <p:cNvPr id="101" name="Google Shape;101;p15"/>
          <p:cNvSpPr/>
          <p:nvPr/>
        </p:nvSpPr>
        <p:spPr>
          <a:xfrm>
            <a:off x="6231308" y="3978472"/>
            <a:ext cx="2438700" cy="902700"/>
          </a:xfrm>
          <a:prstGeom prst="rect">
            <a:avLst/>
          </a:prstGeom>
          <a:noFill/>
          <a:ln>
            <a:noFill/>
          </a:ln>
        </p:spPr>
        <p:txBody>
          <a:bodyPr spcFirstLastPara="1" wrap="square" lIns="19050" tIns="19050" rIns="19050" bIns="19050" anchor="ctr" anchorCtr="0">
            <a:noAutofit/>
          </a:bodyPr>
          <a:lstStyle/>
          <a:p>
            <a:pPr marL="0" marR="0" lvl="0" indent="0" algn="just" rtl="0">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4. After the order is completed, the pharmacy updates the inventory and replenishes inventory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217250" y="147725"/>
            <a:ext cx="8118600" cy="7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300"/>
              <a:t>ENTITY RELATIONSHIP DIAGRAM</a:t>
            </a:r>
            <a:endParaRPr sz="3300"/>
          </a:p>
        </p:txBody>
      </p:sp>
      <p:pic>
        <p:nvPicPr>
          <p:cNvPr id="107" name="Google Shape;107;p16" descr="图示&#10;&#10;描述已自动生成"/>
          <p:cNvPicPr preferRelativeResize="0"/>
          <p:nvPr/>
        </p:nvPicPr>
        <p:blipFill rotWithShape="1">
          <a:blip r:embed="rId3">
            <a:alphaModFix/>
          </a:blip>
          <a:srcRect/>
          <a:stretch/>
        </p:blipFill>
        <p:spPr>
          <a:xfrm>
            <a:off x="885050" y="904925"/>
            <a:ext cx="7840323" cy="41490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165600" y="78875"/>
            <a:ext cx="3778800" cy="98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a:t>USECASES</a:t>
            </a:r>
            <a:endParaRPr sz="5000"/>
          </a:p>
        </p:txBody>
      </p:sp>
      <p:sp>
        <p:nvSpPr>
          <p:cNvPr id="113" name="Google Shape;113;p17"/>
          <p:cNvSpPr txBox="1"/>
          <p:nvPr/>
        </p:nvSpPr>
        <p:spPr>
          <a:xfrm>
            <a:off x="343650" y="1161097"/>
            <a:ext cx="8456700" cy="370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lt1"/>
                </a:solidFill>
                <a:latin typeface="Old Standard TT"/>
                <a:ea typeface="Old Standard TT"/>
                <a:cs typeface="Old Standard TT"/>
                <a:sym typeface="Old Standard TT"/>
              </a:rPr>
              <a:t>USECASE 1 : TRACKING OF THE ORDERED SUPPLIES</a:t>
            </a:r>
            <a:endParaRPr b="1" dirty="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endParaRPr sz="700" dirty="0">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r>
              <a:rPr lang="en" sz="1300" dirty="0">
                <a:solidFill>
                  <a:schemeClr val="lt1"/>
                </a:solidFill>
                <a:latin typeface="Old Standard TT"/>
                <a:ea typeface="Old Standard TT"/>
                <a:cs typeface="Old Standard TT"/>
                <a:sym typeface="Old Standard TT"/>
              </a:rPr>
              <a:t>Stored procedure is created to track the ordered supplies, thus allowing to keep track of the items availability</a:t>
            </a:r>
            <a:endParaRPr sz="1300" dirty="0">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endParaRPr dirty="0">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r>
              <a:rPr lang="en" b="1" dirty="0">
                <a:solidFill>
                  <a:schemeClr val="lt1"/>
                </a:solidFill>
                <a:latin typeface="Old Standard TT"/>
                <a:ea typeface="Old Standard TT"/>
                <a:cs typeface="Old Standard TT"/>
                <a:sym typeface="Old Standard TT"/>
              </a:rPr>
              <a:t>USECASE 2</a:t>
            </a:r>
            <a:r>
              <a:rPr lang="en" dirty="0">
                <a:solidFill>
                  <a:schemeClr val="lt1"/>
                </a:solidFill>
                <a:latin typeface="Old Standard TT"/>
                <a:ea typeface="Old Standard TT"/>
                <a:cs typeface="Old Standard TT"/>
                <a:sym typeface="Old Standard TT"/>
              </a:rPr>
              <a:t> : </a:t>
            </a:r>
            <a:r>
              <a:rPr lang="en" b="1" dirty="0">
                <a:solidFill>
                  <a:schemeClr val="lt1"/>
                </a:solidFill>
                <a:latin typeface="Old Standard TT"/>
                <a:ea typeface="Old Standard TT"/>
                <a:cs typeface="Old Standard TT"/>
                <a:sym typeface="Old Standard TT"/>
              </a:rPr>
              <a:t>CERTIFICATION EXPIRATION</a:t>
            </a:r>
            <a:endParaRPr b="1" dirty="0">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endParaRPr sz="700" dirty="0">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r>
              <a:rPr lang="en" sz="1300" dirty="0">
                <a:solidFill>
                  <a:schemeClr val="lt1"/>
                </a:solidFill>
                <a:latin typeface="Old Standard TT"/>
                <a:ea typeface="Old Standard TT"/>
                <a:cs typeface="Old Standard TT"/>
                <a:sym typeface="Old Standard TT"/>
              </a:rPr>
              <a:t>Created stored procedure to check for the expiration of the supplier certification thus preventing the unauthorized sales of drugs</a:t>
            </a:r>
            <a:endParaRPr sz="1300" dirty="0">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endParaRPr sz="1100" dirty="0">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r>
              <a:rPr lang="en" b="1" dirty="0">
                <a:solidFill>
                  <a:schemeClr val="lt1"/>
                </a:solidFill>
                <a:latin typeface="Old Standard TT"/>
                <a:ea typeface="Old Standard TT"/>
                <a:cs typeface="Old Standard TT"/>
                <a:sym typeface="Old Standard TT"/>
              </a:rPr>
              <a:t>USECASE 3 : TOTAL MEDICINE COUNT AS PER MEDICINE ID ACROSS ALL </a:t>
            </a:r>
            <a:r>
              <a:rPr lang="en" sz="1500" b="1" dirty="0">
                <a:solidFill>
                  <a:schemeClr val="lt1"/>
                </a:solidFill>
                <a:latin typeface="Old Standard TT"/>
                <a:ea typeface="Old Standard TT"/>
                <a:cs typeface="Old Standard TT"/>
                <a:sym typeface="Old Standard TT"/>
              </a:rPr>
              <a:t>PHARMACIES</a:t>
            </a:r>
            <a:endParaRPr sz="1500" b="1" dirty="0">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endParaRPr sz="700" dirty="0">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r>
              <a:rPr lang="en" sz="1300" dirty="0">
                <a:solidFill>
                  <a:schemeClr val="lt1"/>
                </a:solidFill>
                <a:latin typeface="Old Standard TT"/>
                <a:ea typeface="Old Standard TT"/>
                <a:cs typeface="Old Standard TT"/>
                <a:sym typeface="Old Standard TT"/>
              </a:rPr>
              <a:t>User defined function is created to retrieve the total medicine count across all pharmacies, thus enabling the management to get an integrated count of the available medicines</a:t>
            </a:r>
            <a:r>
              <a:rPr lang="en" sz="1300" b="1" dirty="0">
                <a:solidFill>
                  <a:schemeClr val="lt1"/>
                </a:solidFill>
                <a:latin typeface="Old Standard TT"/>
                <a:ea typeface="Old Standard TT"/>
                <a:cs typeface="Old Standard TT"/>
                <a:sym typeface="Old Standard TT"/>
              </a:rPr>
              <a:t> </a:t>
            </a:r>
            <a:endParaRPr sz="1300" b="1" dirty="0">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endParaRPr sz="1500" b="1" dirty="0">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r>
              <a:rPr lang="en" b="1" dirty="0">
                <a:solidFill>
                  <a:schemeClr val="lt1"/>
                </a:solidFill>
                <a:latin typeface="Old Standard TT"/>
                <a:ea typeface="Old Standard TT"/>
                <a:cs typeface="Old Standard TT"/>
                <a:sym typeface="Old Standard TT"/>
              </a:rPr>
              <a:t>USECASE 4 : PRESCRIBED MEDICINE COUNT</a:t>
            </a:r>
            <a:endParaRPr b="1" dirty="0">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endParaRPr sz="700" dirty="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1300" dirty="0">
                <a:solidFill>
                  <a:schemeClr val="lt1"/>
                </a:solidFill>
                <a:latin typeface="Old Standard TT"/>
                <a:ea typeface="Old Standard TT"/>
                <a:cs typeface="Old Standard TT"/>
                <a:sym typeface="Old Standard TT"/>
              </a:rPr>
              <a:t>View is for the count of different types of medicines prescribed by the doctor is created, thus enabling the hospital management to have an overview on the difference in the sales of most and least prescribed medicines for stocking them in prior</a:t>
            </a:r>
            <a:endParaRPr sz="1300" dirty="0">
              <a:solidFill>
                <a:schemeClr val="lt1"/>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TRIGGER FOR INSERTION</a:t>
            </a:r>
            <a:endParaRPr sz="1800" b="1"/>
          </a:p>
          <a:p>
            <a:pPr marL="0" lvl="0" indent="0" algn="l" rtl="0">
              <a:spcBef>
                <a:spcPts val="1600"/>
              </a:spcBef>
              <a:spcAft>
                <a:spcPts val="1600"/>
              </a:spcAft>
              <a:buNone/>
            </a:pPr>
            <a:endParaRPr sz="1600"/>
          </a:p>
        </p:txBody>
      </p:sp>
      <p:sp>
        <p:nvSpPr>
          <p:cNvPr id="119" name="Google Shape;119;p18"/>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VIEW FOR PRESCRIBED MEDICINE COUNT</a:t>
            </a:r>
            <a:endParaRPr sz="1800" b="1"/>
          </a:p>
          <a:p>
            <a:pPr marL="457200" lvl="0" indent="0" algn="l" rtl="0">
              <a:spcBef>
                <a:spcPts val="1600"/>
              </a:spcBef>
              <a:spcAft>
                <a:spcPts val="1600"/>
              </a:spcAft>
              <a:buNone/>
            </a:pPr>
            <a:endParaRPr sz="1600"/>
          </a:p>
        </p:txBody>
      </p:sp>
      <p:sp>
        <p:nvSpPr>
          <p:cNvPr id="120" name="Google Shape;120;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SAMPLE DDLS</a:t>
            </a:r>
            <a:endParaRPr/>
          </a:p>
        </p:txBody>
      </p:sp>
      <p:pic>
        <p:nvPicPr>
          <p:cNvPr id="121" name="Google Shape;121;p18"/>
          <p:cNvPicPr preferRelativeResize="0"/>
          <p:nvPr/>
        </p:nvPicPr>
        <p:blipFill>
          <a:blip r:embed="rId3">
            <a:alphaModFix/>
          </a:blip>
          <a:stretch>
            <a:fillRect/>
          </a:stretch>
        </p:blipFill>
        <p:spPr>
          <a:xfrm>
            <a:off x="376025" y="1564325"/>
            <a:ext cx="3935575" cy="3397199"/>
          </a:xfrm>
          <a:prstGeom prst="rect">
            <a:avLst/>
          </a:prstGeom>
          <a:noFill/>
          <a:ln>
            <a:noFill/>
          </a:ln>
        </p:spPr>
      </p:pic>
      <p:pic>
        <p:nvPicPr>
          <p:cNvPr id="122" name="Google Shape;122;p18"/>
          <p:cNvPicPr preferRelativeResize="0"/>
          <p:nvPr/>
        </p:nvPicPr>
        <p:blipFill>
          <a:blip r:embed="rId4">
            <a:alphaModFix/>
          </a:blip>
          <a:stretch>
            <a:fillRect/>
          </a:stretch>
        </p:blipFill>
        <p:spPr>
          <a:xfrm>
            <a:off x="4932100" y="2246375"/>
            <a:ext cx="3800475" cy="182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SAMPLE DDL</a:t>
            </a:r>
            <a:endParaRPr/>
          </a:p>
        </p:txBody>
      </p:sp>
      <p:sp>
        <p:nvSpPr>
          <p:cNvPr id="128" name="Google Shape;128;p19"/>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STORED PROCEDURE FOR TRACKING ORDERS</a:t>
            </a:r>
            <a:endParaRPr/>
          </a:p>
          <a:p>
            <a:pPr marL="0" lvl="0" indent="0" algn="l" rtl="0">
              <a:spcBef>
                <a:spcPts val="1600"/>
              </a:spcBef>
              <a:spcAft>
                <a:spcPts val="1600"/>
              </a:spcAft>
              <a:buNone/>
            </a:pPr>
            <a:endParaRPr/>
          </a:p>
        </p:txBody>
      </p:sp>
      <p:sp>
        <p:nvSpPr>
          <p:cNvPr id="129" name="Google Shape;129;p19"/>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DEFINED FUNCTION TO GET THE MEDICINES ACROSS ALL PHARMACIES</a:t>
            </a:r>
            <a:endParaRPr/>
          </a:p>
          <a:p>
            <a:pPr marL="0" lvl="0" indent="0" algn="l" rtl="0">
              <a:spcBef>
                <a:spcPts val="1600"/>
              </a:spcBef>
              <a:spcAft>
                <a:spcPts val="1600"/>
              </a:spcAft>
              <a:buNone/>
            </a:pPr>
            <a:endParaRPr/>
          </a:p>
        </p:txBody>
      </p:sp>
      <p:pic>
        <p:nvPicPr>
          <p:cNvPr id="130" name="Google Shape;130;p19"/>
          <p:cNvPicPr preferRelativeResize="0"/>
          <p:nvPr/>
        </p:nvPicPr>
        <p:blipFill>
          <a:blip r:embed="rId3">
            <a:alphaModFix/>
          </a:blip>
          <a:stretch>
            <a:fillRect/>
          </a:stretch>
        </p:blipFill>
        <p:spPr>
          <a:xfrm>
            <a:off x="123825" y="2131400"/>
            <a:ext cx="4356374" cy="2098900"/>
          </a:xfrm>
          <a:prstGeom prst="rect">
            <a:avLst/>
          </a:prstGeom>
          <a:noFill/>
          <a:ln>
            <a:noFill/>
          </a:ln>
        </p:spPr>
      </p:pic>
      <p:pic>
        <p:nvPicPr>
          <p:cNvPr id="131" name="Google Shape;131;p19"/>
          <p:cNvPicPr preferRelativeResize="0"/>
          <p:nvPr/>
        </p:nvPicPr>
        <p:blipFill>
          <a:blip r:embed="rId4">
            <a:alphaModFix/>
          </a:blip>
          <a:stretch>
            <a:fillRect/>
          </a:stretch>
        </p:blipFill>
        <p:spPr>
          <a:xfrm>
            <a:off x="4719725" y="2050825"/>
            <a:ext cx="4283875" cy="238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53725" y="824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TABLEAU DASHBOARD</a:t>
            </a:r>
            <a:endParaRPr/>
          </a:p>
        </p:txBody>
      </p:sp>
      <p:pic>
        <p:nvPicPr>
          <p:cNvPr id="137" name="Google Shape;137;p20"/>
          <p:cNvPicPr preferRelativeResize="0"/>
          <p:nvPr/>
        </p:nvPicPr>
        <p:blipFill>
          <a:blip r:embed="rId3">
            <a:alphaModFix/>
          </a:blip>
          <a:stretch>
            <a:fillRect/>
          </a:stretch>
        </p:blipFill>
        <p:spPr>
          <a:xfrm>
            <a:off x="338959" y="695625"/>
            <a:ext cx="7717221" cy="4365450"/>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334</Words>
  <Application>Microsoft Office PowerPoint</Application>
  <PresentationFormat>On-screen Show (16:9)</PresentationFormat>
  <Paragraphs>46</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-apple-system</vt:lpstr>
      <vt:lpstr>Open Sans</vt:lpstr>
      <vt:lpstr>Old Standard TT</vt:lpstr>
      <vt:lpstr>Times New Roman</vt:lpstr>
      <vt:lpstr>Roboto</vt:lpstr>
      <vt:lpstr>Paperback</vt:lpstr>
      <vt:lpstr>Hospital Inventory  Management System</vt:lpstr>
      <vt:lpstr>OBJECTIVE</vt:lpstr>
      <vt:lpstr>DESIGN FLOW</vt:lpstr>
      <vt:lpstr>ENTITY RELATIONSHIP DIAGRAM</vt:lpstr>
      <vt:lpstr>USECASES</vt:lpstr>
      <vt:lpstr>SAMPLE DDLS</vt:lpstr>
      <vt:lpstr>SAMPLE DDL</vt:lpstr>
      <vt:lpstr>TABLEAU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Inventory  Management System</dc:title>
  <cp:lastModifiedBy>Dinesh Balasubramanian</cp:lastModifiedBy>
  <cp:revision>2</cp:revision>
  <dcterms:modified xsi:type="dcterms:W3CDTF">2022-05-04T21:06:37Z</dcterms:modified>
</cp:coreProperties>
</file>