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23E6F-C623-2D2F-E10B-8306834055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4AF3DF-8CBD-8045-54D3-6C933EC0E5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96D08D-9C5B-EF6D-98EA-D076F60868F0}"/>
              </a:ext>
            </a:extLst>
          </p:cNvPr>
          <p:cNvSpPr>
            <a:spLocks noGrp="1"/>
          </p:cNvSpPr>
          <p:nvPr>
            <p:ph type="dt" sz="half" idx="10"/>
          </p:nvPr>
        </p:nvSpPr>
        <p:spPr/>
        <p:txBody>
          <a:bodyPr/>
          <a:lstStyle/>
          <a:p>
            <a:fld id="{071198D9-3497-4831-A061-50D244EBA865}" type="datetimeFigureOut">
              <a:rPr lang="en-IN" smtClean="0"/>
              <a:t>10-10-2023</a:t>
            </a:fld>
            <a:endParaRPr lang="en-IN"/>
          </a:p>
        </p:txBody>
      </p:sp>
      <p:sp>
        <p:nvSpPr>
          <p:cNvPr id="5" name="Footer Placeholder 4">
            <a:extLst>
              <a:ext uri="{FF2B5EF4-FFF2-40B4-BE49-F238E27FC236}">
                <a16:creationId xmlns:a16="http://schemas.microsoft.com/office/drawing/2014/main" id="{FF933493-39C4-603A-62F5-D0AA46BA10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72C6FA-8D33-163D-746E-4DA43C64AF2C}"/>
              </a:ext>
            </a:extLst>
          </p:cNvPr>
          <p:cNvSpPr>
            <a:spLocks noGrp="1"/>
          </p:cNvSpPr>
          <p:nvPr>
            <p:ph type="sldNum" sz="quarter" idx="12"/>
          </p:nvPr>
        </p:nvSpPr>
        <p:spPr/>
        <p:txBody>
          <a:bodyPr/>
          <a:lstStyle/>
          <a:p>
            <a:fld id="{54DDDDF1-6C4E-48BC-AF5D-79BF9E593D86}" type="slidenum">
              <a:rPr lang="en-IN" smtClean="0"/>
              <a:t>‹#›</a:t>
            </a:fld>
            <a:endParaRPr lang="en-IN"/>
          </a:p>
        </p:txBody>
      </p:sp>
    </p:spTree>
    <p:extLst>
      <p:ext uri="{BB962C8B-B14F-4D97-AF65-F5344CB8AC3E}">
        <p14:creationId xmlns:p14="http://schemas.microsoft.com/office/powerpoint/2010/main" val="41735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14224-7CC1-3945-9A7F-D0CAAE640D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A94B24-D374-D08E-347D-1777A7E531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3D4683-D76E-B7B3-6764-A904A3C93FEF}"/>
              </a:ext>
            </a:extLst>
          </p:cNvPr>
          <p:cNvSpPr>
            <a:spLocks noGrp="1"/>
          </p:cNvSpPr>
          <p:nvPr>
            <p:ph type="dt" sz="half" idx="10"/>
          </p:nvPr>
        </p:nvSpPr>
        <p:spPr/>
        <p:txBody>
          <a:bodyPr/>
          <a:lstStyle/>
          <a:p>
            <a:fld id="{071198D9-3497-4831-A061-50D244EBA865}" type="datetimeFigureOut">
              <a:rPr lang="en-IN" smtClean="0"/>
              <a:t>10-10-2023</a:t>
            </a:fld>
            <a:endParaRPr lang="en-IN"/>
          </a:p>
        </p:txBody>
      </p:sp>
      <p:sp>
        <p:nvSpPr>
          <p:cNvPr id="5" name="Footer Placeholder 4">
            <a:extLst>
              <a:ext uri="{FF2B5EF4-FFF2-40B4-BE49-F238E27FC236}">
                <a16:creationId xmlns:a16="http://schemas.microsoft.com/office/drawing/2014/main" id="{07433943-412C-11BB-C63C-9C3352A294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9E7316-79C4-E861-C342-28C6B783A2FA}"/>
              </a:ext>
            </a:extLst>
          </p:cNvPr>
          <p:cNvSpPr>
            <a:spLocks noGrp="1"/>
          </p:cNvSpPr>
          <p:nvPr>
            <p:ph type="sldNum" sz="quarter" idx="12"/>
          </p:nvPr>
        </p:nvSpPr>
        <p:spPr/>
        <p:txBody>
          <a:bodyPr/>
          <a:lstStyle/>
          <a:p>
            <a:fld id="{54DDDDF1-6C4E-48BC-AF5D-79BF9E593D86}" type="slidenum">
              <a:rPr lang="en-IN" smtClean="0"/>
              <a:t>‹#›</a:t>
            </a:fld>
            <a:endParaRPr lang="en-IN"/>
          </a:p>
        </p:txBody>
      </p:sp>
    </p:spTree>
    <p:extLst>
      <p:ext uri="{BB962C8B-B14F-4D97-AF65-F5344CB8AC3E}">
        <p14:creationId xmlns:p14="http://schemas.microsoft.com/office/powerpoint/2010/main" val="2437140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2F5B21-E1E3-A9FE-4806-4283FDB576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C7B8BE-BDD5-A4D0-E74E-B3ACE20651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01220E-BE63-76ED-6159-DA642958C62C}"/>
              </a:ext>
            </a:extLst>
          </p:cNvPr>
          <p:cNvSpPr>
            <a:spLocks noGrp="1"/>
          </p:cNvSpPr>
          <p:nvPr>
            <p:ph type="dt" sz="half" idx="10"/>
          </p:nvPr>
        </p:nvSpPr>
        <p:spPr/>
        <p:txBody>
          <a:bodyPr/>
          <a:lstStyle/>
          <a:p>
            <a:fld id="{071198D9-3497-4831-A061-50D244EBA865}" type="datetimeFigureOut">
              <a:rPr lang="en-IN" smtClean="0"/>
              <a:t>10-10-2023</a:t>
            </a:fld>
            <a:endParaRPr lang="en-IN"/>
          </a:p>
        </p:txBody>
      </p:sp>
      <p:sp>
        <p:nvSpPr>
          <p:cNvPr id="5" name="Footer Placeholder 4">
            <a:extLst>
              <a:ext uri="{FF2B5EF4-FFF2-40B4-BE49-F238E27FC236}">
                <a16:creationId xmlns:a16="http://schemas.microsoft.com/office/drawing/2014/main" id="{99F28C85-F76B-3C7A-B2FB-6EA4FC16A9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479268-A7DE-A4DE-ECA3-0F2665B77A1B}"/>
              </a:ext>
            </a:extLst>
          </p:cNvPr>
          <p:cNvSpPr>
            <a:spLocks noGrp="1"/>
          </p:cNvSpPr>
          <p:nvPr>
            <p:ph type="sldNum" sz="quarter" idx="12"/>
          </p:nvPr>
        </p:nvSpPr>
        <p:spPr/>
        <p:txBody>
          <a:bodyPr/>
          <a:lstStyle/>
          <a:p>
            <a:fld id="{54DDDDF1-6C4E-48BC-AF5D-79BF9E593D86}" type="slidenum">
              <a:rPr lang="en-IN" smtClean="0"/>
              <a:t>‹#›</a:t>
            </a:fld>
            <a:endParaRPr lang="en-IN"/>
          </a:p>
        </p:txBody>
      </p:sp>
    </p:spTree>
    <p:extLst>
      <p:ext uri="{BB962C8B-B14F-4D97-AF65-F5344CB8AC3E}">
        <p14:creationId xmlns:p14="http://schemas.microsoft.com/office/powerpoint/2010/main" val="341243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5EE7-C28B-9D2A-2EBC-870D2EEBE7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6D0F86-AC63-9240-9B8C-5844CCB1C3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EC1572-31C5-16DD-43DC-A93F8E5CF86F}"/>
              </a:ext>
            </a:extLst>
          </p:cNvPr>
          <p:cNvSpPr>
            <a:spLocks noGrp="1"/>
          </p:cNvSpPr>
          <p:nvPr>
            <p:ph type="dt" sz="half" idx="10"/>
          </p:nvPr>
        </p:nvSpPr>
        <p:spPr/>
        <p:txBody>
          <a:bodyPr/>
          <a:lstStyle/>
          <a:p>
            <a:fld id="{071198D9-3497-4831-A061-50D244EBA865}" type="datetimeFigureOut">
              <a:rPr lang="en-IN" smtClean="0"/>
              <a:t>10-10-2023</a:t>
            </a:fld>
            <a:endParaRPr lang="en-IN"/>
          </a:p>
        </p:txBody>
      </p:sp>
      <p:sp>
        <p:nvSpPr>
          <p:cNvPr id="5" name="Footer Placeholder 4">
            <a:extLst>
              <a:ext uri="{FF2B5EF4-FFF2-40B4-BE49-F238E27FC236}">
                <a16:creationId xmlns:a16="http://schemas.microsoft.com/office/drawing/2014/main" id="{39B25843-26AB-5CC6-71E3-8FBD34BC3E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CD0CDD-2E8B-C0DC-1330-92F3E5503297}"/>
              </a:ext>
            </a:extLst>
          </p:cNvPr>
          <p:cNvSpPr>
            <a:spLocks noGrp="1"/>
          </p:cNvSpPr>
          <p:nvPr>
            <p:ph type="sldNum" sz="quarter" idx="12"/>
          </p:nvPr>
        </p:nvSpPr>
        <p:spPr/>
        <p:txBody>
          <a:bodyPr/>
          <a:lstStyle/>
          <a:p>
            <a:fld id="{54DDDDF1-6C4E-48BC-AF5D-79BF9E593D86}" type="slidenum">
              <a:rPr lang="en-IN" smtClean="0"/>
              <a:t>‹#›</a:t>
            </a:fld>
            <a:endParaRPr lang="en-IN"/>
          </a:p>
        </p:txBody>
      </p:sp>
    </p:spTree>
    <p:extLst>
      <p:ext uri="{BB962C8B-B14F-4D97-AF65-F5344CB8AC3E}">
        <p14:creationId xmlns:p14="http://schemas.microsoft.com/office/powerpoint/2010/main" val="2796888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923C3-5078-F2DE-6F78-BA8F5ADDFD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65852A1-EB9C-70DF-B680-CB54FF468E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51F0B2-744C-4C20-3A23-3EA31959ACE6}"/>
              </a:ext>
            </a:extLst>
          </p:cNvPr>
          <p:cNvSpPr>
            <a:spLocks noGrp="1"/>
          </p:cNvSpPr>
          <p:nvPr>
            <p:ph type="dt" sz="half" idx="10"/>
          </p:nvPr>
        </p:nvSpPr>
        <p:spPr/>
        <p:txBody>
          <a:bodyPr/>
          <a:lstStyle/>
          <a:p>
            <a:fld id="{071198D9-3497-4831-A061-50D244EBA865}" type="datetimeFigureOut">
              <a:rPr lang="en-IN" smtClean="0"/>
              <a:t>10-10-2023</a:t>
            </a:fld>
            <a:endParaRPr lang="en-IN"/>
          </a:p>
        </p:txBody>
      </p:sp>
      <p:sp>
        <p:nvSpPr>
          <p:cNvPr id="5" name="Footer Placeholder 4">
            <a:extLst>
              <a:ext uri="{FF2B5EF4-FFF2-40B4-BE49-F238E27FC236}">
                <a16:creationId xmlns:a16="http://schemas.microsoft.com/office/drawing/2014/main" id="{CE6A45EF-9957-0F4D-6848-A73022D6D8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87ECBC-0D74-3BF8-00FE-BC92B0DE421C}"/>
              </a:ext>
            </a:extLst>
          </p:cNvPr>
          <p:cNvSpPr>
            <a:spLocks noGrp="1"/>
          </p:cNvSpPr>
          <p:nvPr>
            <p:ph type="sldNum" sz="quarter" idx="12"/>
          </p:nvPr>
        </p:nvSpPr>
        <p:spPr/>
        <p:txBody>
          <a:bodyPr/>
          <a:lstStyle/>
          <a:p>
            <a:fld id="{54DDDDF1-6C4E-48BC-AF5D-79BF9E593D86}" type="slidenum">
              <a:rPr lang="en-IN" smtClean="0"/>
              <a:t>‹#›</a:t>
            </a:fld>
            <a:endParaRPr lang="en-IN"/>
          </a:p>
        </p:txBody>
      </p:sp>
    </p:spTree>
    <p:extLst>
      <p:ext uri="{BB962C8B-B14F-4D97-AF65-F5344CB8AC3E}">
        <p14:creationId xmlns:p14="http://schemas.microsoft.com/office/powerpoint/2010/main" val="70925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9636A-2998-FC49-A01A-00E652FC61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BE286A-47BD-B2CA-089C-302D261E02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0C415C-E111-6BEC-6DCE-C7F225B8B9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D42792-2201-9004-42E5-FB17DD2879E9}"/>
              </a:ext>
            </a:extLst>
          </p:cNvPr>
          <p:cNvSpPr>
            <a:spLocks noGrp="1"/>
          </p:cNvSpPr>
          <p:nvPr>
            <p:ph type="dt" sz="half" idx="10"/>
          </p:nvPr>
        </p:nvSpPr>
        <p:spPr/>
        <p:txBody>
          <a:bodyPr/>
          <a:lstStyle/>
          <a:p>
            <a:fld id="{071198D9-3497-4831-A061-50D244EBA865}" type="datetimeFigureOut">
              <a:rPr lang="en-IN" smtClean="0"/>
              <a:t>10-10-2023</a:t>
            </a:fld>
            <a:endParaRPr lang="en-IN"/>
          </a:p>
        </p:txBody>
      </p:sp>
      <p:sp>
        <p:nvSpPr>
          <p:cNvPr id="6" name="Footer Placeholder 5">
            <a:extLst>
              <a:ext uri="{FF2B5EF4-FFF2-40B4-BE49-F238E27FC236}">
                <a16:creationId xmlns:a16="http://schemas.microsoft.com/office/drawing/2014/main" id="{C8D6CFA7-73F2-C82F-7BCB-5447C087E0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3378B8-D1AE-9DB0-2861-7F5B252A22A9}"/>
              </a:ext>
            </a:extLst>
          </p:cNvPr>
          <p:cNvSpPr>
            <a:spLocks noGrp="1"/>
          </p:cNvSpPr>
          <p:nvPr>
            <p:ph type="sldNum" sz="quarter" idx="12"/>
          </p:nvPr>
        </p:nvSpPr>
        <p:spPr/>
        <p:txBody>
          <a:bodyPr/>
          <a:lstStyle/>
          <a:p>
            <a:fld id="{54DDDDF1-6C4E-48BC-AF5D-79BF9E593D86}" type="slidenum">
              <a:rPr lang="en-IN" smtClean="0"/>
              <a:t>‹#›</a:t>
            </a:fld>
            <a:endParaRPr lang="en-IN"/>
          </a:p>
        </p:txBody>
      </p:sp>
    </p:spTree>
    <p:extLst>
      <p:ext uri="{BB962C8B-B14F-4D97-AF65-F5344CB8AC3E}">
        <p14:creationId xmlns:p14="http://schemas.microsoft.com/office/powerpoint/2010/main" val="3910266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48EC5-910F-7A70-273E-E2DC81C0C34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FBFD6B-63D0-21CC-8F4F-D65828FF93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F3C232-FCFD-D65A-7E67-0155E45860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9CD6A5-B899-CF11-646C-89DDC17D40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C1F10-2488-2A86-315B-DF8454F9E8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4AD47C-300B-7C9A-C40B-D61AA3487B4E}"/>
              </a:ext>
            </a:extLst>
          </p:cNvPr>
          <p:cNvSpPr>
            <a:spLocks noGrp="1"/>
          </p:cNvSpPr>
          <p:nvPr>
            <p:ph type="dt" sz="half" idx="10"/>
          </p:nvPr>
        </p:nvSpPr>
        <p:spPr/>
        <p:txBody>
          <a:bodyPr/>
          <a:lstStyle/>
          <a:p>
            <a:fld id="{071198D9-3497-4831-A061-50D244EBA865}" type="datetimeFigureOut">
              <a:rPr lang="en-IN" smtClean="0"/>
              <a:t>10-10-2023</a:t>
            </a:fld>
            <a:endParaRPr lang="en-IN"/>
          </a:p>
        </p:txBody>
      </p:sp>
      <p:sp>
        <p:nvSpPr>
          <p:cNvPr id="8" name="Footer Placeholder 7">
            <a:extLst>
              <a:ext uri="{FF2B5EF4-FFF2-40B4-BE49-F238E27FC236}">
                <a16:creationId xmlns:a16="http://schemas.microsoft.com/office/drawing/2014/main" id="{9C4A52C3-25B3-6EFF-B3EA-168699D55A2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41E010-EE18-065F-1685-C64FADAB3ED9}"/>
              </a:ext>
            </a:extLst>
          </p:cNvPr>
          <p:cNvSpPr>
            <a:spLocks noGrp="1"/>
          </p:cNvSpPr>
          <p:nvPr>
            <p:ph type="sldNum" sz="quarter" idx="12"/>
          </p:nvPr>
        </p:nvSpPr>
        <p:spPr/>
        <p:txBody>
          <a:bodyPr/>
          <a:lstStyle/>
          <a:p>
            <a:fld id="{54DDDDF1-6C4E-48BC-AF5D-79BF9E593D86}" type="slidenum">
              <a:rPr lang="en-IN" smtClean="0"/>
              <a:t>‹#›</a:t>
            </a:fld>
            <a:endParaRPr lang="en-IN"/>
          </a:p>
        </p:txBody>
      </p:sp>
    </p:spTree>
    <p:extLst>
      <p:ext uri="{BB962C8B-B14F-4D97-AF65-F5344CB8AC3E}">
        <p14:creationId xmlns:p14="http://schemas.microsoft.com/office/powerpoint/2010/main" val="1555591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13326-1833-4F09-4992-B89B8A0F15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8D7C7A-2A18-E580-ECEF-F4209454F29F}"/>
              </a:ext>
            </a:extLst>
          </p:cNvPr>
          <p:cNvSpPr>
            <a:spLocks noGrp="1"/>
          </p:cNvSpPr>
          <p:nvPr>
            <p:ph type="dt" sz="half" idx="10"/>
          </p:nvPr>
        </p:nvSpPr>
        <p:spPr/>
        <p:txBody>
          <a:bodyPr/>
          <a:lstStyle/>
          <a:p>
            <a:fld id="{071198D9-3497-4831-A061-50D244EBA865}" type="datetimeFigureOut">
              <a:rPr lang="en-IN" smtClean="0"/>
              <a:t>10-10-2023</a:t>
            </a:fld>
            <a:endParaRPr lang="en-IN"/>
          </a:p>
        </p:txBody>
      </p:sp>
      <p:sp>
        <p:nvSpPr>
          <p:cNvPr id="4" name="Footer Placeholder 3">
            <a:extLst>
              <a:ext uri="{FF2B5EF4-FFF2-40B4-BE49-F238E27FC236}">
                <a16:creationId xmlns:a16="http://schemas.microsoft.com/office/drawing/2014/main" id="{D6D307F8-9D2D-E88A-9820-3ACDCC7410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73D1BC-8906-B15A-DF81-172EAE666423}"/>
              </a:ext>
            </a:extLst>
          </p:cNvPr>
          <p:cNvSpPr>
            <a:spLocks noGrp="1"/>
          </p:cNvSpPr>
          <p:nvPr>
            <p:ph type="sldNum" sz="quarter" idx="12"/>
          </p:nvPr>
        </p:nvSpPr>
        <p:spPr/>
        <p:txBody>
          <a:bodyPr/>
          <a:lstStyle/>
          <a:p>
            <a:fld id="{54DDDDF1-6C4E-48BC-AF5D-79BF9E593D86}" type="slidenum">
              <a:rPr lang="en-IN" smtClean="0"/>
              <a:t>‹#›</a:t>
            </a:fld>
            <a:endParaRPr lang="en-IN"/>
          </a:p>
        </p:txBody>
      </p:sp>
    </p:spTree>
    <p:extLst>
      <p:ext uri="{BB962C8B-B14F-4D97-AF65-F5344CB8AC3E}">
        <p14:creationId xmlns:p14="http://schemas.microsoft.com/office/powerpoint/2010/main" val="2543540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FB2F3A-FDD2-E4D3-C9AD-6F9B6C12C1DF}"/>
              </a:ext>
            </a:extLst>
          </p:cNvPr>
          <p:cNvSpPr>
            <a:spLocks noGrp="1"/>
          </p:cNvSpPr>
          <p:nvPr>
            <p:ph type="dt" sz="half" idx="10"/>
          </p:nvPr>
        </p:nvSpPr>
        <p:spPr/>
        <p:txBody>
          <a:bodyPr/>
          <a:lstStyle/>
          <a:p>
            <a:fld id="{071198D9-3497-4831-A061-50D244EBA865}" type="datetimeFigureOut">
              <a:rPr lang="en-IN" smtClean="0"/>
              <a:t>10-10-2023</a:t>
            </a:fld>
            <a:endParaRPr lang="en-IN"/>
          </a:p>
        </p:txBody>
      </p:sp>
      <p:sp>
        <p:nvSpPr>
          <p:cNvPr id="3" name="Footer Placeholder 2">
            <a:extLst>
              <a:ext uri="{FF2B5EF4-FFF2-40B4-BE49-F238E27FC236}">
                <a16:creationId xmlns:a16="http://schemas.microsoft.com/office/drawing/2014/main" id="{ECBE309F-94F5-046F-5131-2D024C7527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A191D4-9B06-C62D-C64B-29C121EE1919}"/>
              </a:ext>
            </a:extLst>
          </p:cNvPr>
          <p:cNvSpPr>
            <a:spLocks noGrp="1"/>
          </p:cNvSpPr>
          <p:nvPr>
            <p:ph type="sldNum" sz="quarter" idx="12"/>
          </p:nvPr>
        </p:nvSpPr>
        <p:spPr/>
        <p:txBody>
          <a:bodyPr/>
          <a:lstStyle/>
          <a:p>
            <a:fld id="{54DDDDF1-6C4E-48BC-AF5D-79BF9E593D86}" type="slidenum">
              <a:rPr lang="en-IN" smtClean="0"/>
              <a:t>‹#›</a:t>
            </a:fld>
            <a:endParaRPr lang="en-IN"/>
          </a:p>
        </p:txBody>
      </p:sp>
    </p:spTree>
    <p:extLst>
      <p:ext uri="{BB962C8B-B14F-4D97-AF65-F5344CB8AC3E}">
        <p14:creationId xmlns:p14="http://schemas.microsoft.com/office/powerpoint/2010/main" val="4229141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FDF5-1B3D-BB02-624E-8ADA80E89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147876-6B9E-B0F8-BC0C-93AB0C5A87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3BFC05-EEF7-7754-845E-C9BA582A9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8E36FD-B92E-CB5D-078C-5422C340B892}"/>
              </a:ext>
            </a:extLst>
          </p:cNvPr>
          <p:cNvSpPr>
            <a:spLocks noGrp="1"/>
          </p:cNvSpPr>
          <p:nvPr>
            <p:ph type="dt" sz="half" idx="10"/>
          </p:nvPr>
        </p:nvSpPr>
        <p:spPr/>
        <p:txBody>
          <a:bodyPr/>
          <a:lstStyle/>
          <a:p>
            <a:fld id="{071198D9-3497-4831-A061-50D244EBA865}" type="datetimeFigureOut">
              <a:rPr lang="en-IN" smtClean="0"/>
              <a:t>10-10-2023</a:t>
            </a:fld>
            <a:endParaRPr lang="en-IN"/>
          </a:p>
        </p:txBody>
      </p:sp>
      <p:sp>
        <p:nvSpPr>
          <p:cNvPr id="6" name="Footer Placeholder 5">
            <a:extLst>
              <a:ext uri="{FF2B5EF4-FFF2-40B4-BE49-F238E27FC236}">
                <a16:creationId xmlns:a16="http://schemas.microsoft.com/office/drawing/2014/main" id="{9F16FCC7-D33D-0F69-F074-644B532576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77A5D8-C4FB-B7B4-C18B-4DD5F7B3FF6E}"/>
              </a:ext>
            </a:extLst>
          </p:cNvPr>
          <p:cNvSpPr>
            <a:spLocks noGrp="1"/>
          </p:cNvSpPr>
          <p:nvPr>
            <p:ph type="sldNum" sz="quarter" idx="12"/>
          </p:nvPr>
        </p:nvSpPr>
        <p:spPr/>
        <p:txBody>
          <a:bodyPr/>
          <a:lstStyle/>
          <a:p>
            <a:fld id="{54DDDDF1-6C4E-48BC-AF5D-79BF9E593D86}" type="slidenum">
              <a:rPr lang="en-IN" smtClean="0"/>
              <a:t>‹#›</a:t>
            </a:fld>
            <a:endParaRPr lang="en-IN"/>
          </a:p>
        </p:txBody>
      </p:sp>
    </p:spTree>
    <p:extLst>
      <p:ext uri="{BB962C8B-B14F-4D97-AF65-F5344CB8AC3E}">
        <p14:creationId xmlns:p14="http://schemas.microsoft.com/office/powerpoint/2010/main" val="300215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A7E6B-CD52-EE78-37B3-2C910946C2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29A6BA-3236-0893-7197-3440F40ED3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8A412D-6DDA-85E9-CA68-01D7817B9B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A1C403-F695-3D04-8BB3-59E7E3FFDD38}"/>
              </a:ext>
            </a:extLst>
          </p:cNvPr>
          <p:cNvSpPr>
            <a:spLocks noGrp="1"/>
          </p:cNvSpPr>
          <p:nvPr>
            <p:ph type="dt" sz="half" idx="10"/>
          </p:nvPr>
        </p:nvSpPr>
        <p:spPr/>
        <p:txBody>
          <a:bodyPr/>
          <a:lstStyle/>
          <a:p>
            <a:fld id="{071198D9-3497-4831-A061-50D244EBA865}" type="datetimeFigureOut">
              <a:rPr lang="en-IN" smtClean="0"/>
              <a:t>10-10-2023</a:t>
            </a:fld>
            <a:endParaRPr lang="en-IN"/>
          </a:p>
        </p:txBody>
      </p:sp>
      <p:sp>
        <p:nvSpPr>
          <p:cNvPr id="6" name="Footer Placeholder 5">
            <a:extLst>
              <a:ext uri="{FF2B5EF4-FFF2-40B4-BE49-F238E27FC236}">
                <a16:creationId xmlns:a16="http://schemas.microsoft.com/office/drawing/2014/main" id="{AA368706-B663-C93F-FF91-47C11C5382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CFA7EE-CCFA-7E49-54FF-81AFE761010A}"/>
              </a:ext>
            </a:extLst>
          </p:cNvPr>
          <p:cNvSpPr>
            <a:spLocks noGrp="1"/>
          </p:cNvSpPr>
          <p:nvPr>
            <p:ph type="sldNum" sz="quarter" idx="12"/>
          </p:nvPr>
        </p:nvSpPr>
        <p:spPr/>
        <p:txBody>
          <a:bodyPr/>
          <a:lstStyle/>
          <a:p>
            <a:fld id="{54DDDDF1-6C4E-48BC-AF5D-79BF9E593D86}" type="slidenum">
              <a:rPr lang="en-IN" smtClean="0"/>
              <a:t>‹#›</a:t>
            </a:fld>
            <a:endParaRPr lang="en-IN"/>
          </a:p>
        </p:txBody>
      </p:sp>
    </p:spTree>
    <p:extLst>
      <p:ext uri="{BB962C8B-B14F-4D97-AF65-F5344CB8AC3E}">
        <p14:creationId xmlns:p14="http://schemas.microsoft.com/office/powerpoint/2010/main" val="4277815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52010C-CDE4-2B47-B2A8-89B68462D9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219D55-7031-8A67-51D8-6CDF2610C1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65FD53-C11B-6F3C-B3AA-D7A3BA913E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198D9-3497-4831-A061-50D244EBA865}" type="datetimeFigureOut">
              <a:rPr lang="en-IN" smtClean="0"/>
              <a:t>10-10-2023</a:t>
            </a:fld>
            <a:endParaRPr lang="en-IN"/>
          </a:p>
        </p:txBody>
      </p:sp>
      <p:sp>
        <p:nvSpPr>
          <p:cNvPr id="5" name="Footer Placeholder 4">
            <a:extLst>
              <a:ext uri="{FF2B5EF4-FFF2-40B4-BE49-F238E27FC236}">
                <a16:creationId xmlns:a16="http://schemas.microsoft.com/office/drawing/2014/main" id="{EDE955F8-8376-8379-AA1A-DFD7D50C8B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7210F32-3D7E-339B-513D-60AC936F83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DDDDF1-6C4E-48BC-AF5D-79BF9E593D86}" type="slidenum">
              <a:rPr lang="en-IN" smtClean="0"/>
              <a:t>‹#›</a:t>
            </a:fld>
            <a:endParaRPr lang="en-IN"/>
          </a:p>
        </p:txBody>
      </p:sp>
    </p:spTree>
    <p:extLst>
      <p:ext uri="{BB962C8B-B14F-4D97-AF65-F5344CB8AC3E}">
        <p14:creationId xmlns:p14="http://schemas.microsoft.com/office/powerpoint/2010/main" val="1766958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9CFE2A-6235-A2EF-35EE-68127E823A48}"/>
              </a:ext>
            </a:extLst>
          </p:cNvPr>
          <p:cNvSpPr/>
          <p:nvPr/>
        </p:nvSpPr>
        <p:spPr>
          <a:xfrm>
            <a:off x="370702" y="148281"/>
            <a:ext cx="11450595" cy="6858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4000" b="1" dirty="0">
                <a:ln>
                  <a:solidFill>
                    <a:schemeClr val="bg1"/>
                  </a:solidFill>
                </a:ln>
              </a:rPr>
              <a:t>ELECTRICITY PRICES PREDECTION USING</a:t>
            </a:r>
          </a:p>
          <a:p>
            <a:pPr algn="ctr"/>
            <a:r>
              <a:rPr lang="en-GB" sz="4000" b="1" dirty="0">
                <a:ln>
                  <a:solidFill>
                    <a:schemeClr val="bg1"/>
                  </a:solidFill>
                </a:ln>
              </a:rPr>
              <a:t>MECHINE LEARNING</a:t>
            </a:r>
          </a:p>
          <a:p>
            <a:pPr algn="ctr"/>
            <a:r>
              <a:rPr lang="en-GB" sz="3600" b="1" dirty="0">
                <a:ln>
                  <a:solidFill>
                    <a:schemeClr val="bg1"/>
                  </a:solidFill>
                </a:ln>
              </a:rPr>
              <a:t>Phase-2 project</a:t>
            </a:r>
          </a:p>
          <a:p>
            <a:pPr algn="ctr"/>
            <a:endParaRPr lang="en-GB" sz="3600" b="1" dirty="0">
              <a:ln>
                <a:solidFill>
                  <a:schemeClr val="bg1"/>
                </a:solidFill>
              </a:ln>
            </a:endParaRPr>
          </a:p>
          <a:p>
            <a:r>
              <a:rPr lang="en-GB" sz="3600" b="1" dirty="0">
                <a:ln>
                  <a:solidFill>
                    <a:schemeClr val="bg1"/>
                  </a:solidFill>
                </a:ln>
              </a:rPr>
              <a:t>   </a:t>
            </a:r>
            <a:r>
              <a:rPr lang="en-GB" sz="3200" b="1" i="1" dirty="0">
                <a:ln>
                  <a:solidFill>
                    <a:schemeClr val="bg1"/>
                  </a:solidFill>
                </a:ln>
                <a:latin typeface="Times New Roman" panose="02020603050405020304" pitchFamily="18" charset="0"/>
                <a:cs typeface="Times New Roman" panose="02020603050405020304" pitchFamily="18" charset="0"/>
              </a:rPr>
              <a:t>Team member </a:t>
            </a:r>
          </a:p>
          <a:p>
            <a:r>
              <a:rPr lang="en-GB" sz="2800" b="1" dirty="0">
                <a:ln>
                  <a:solidFill>
                    <a:schemeClr val="bg1"/>
                  </a:solidFill>
                </a:ln>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S.Dinesh</a:t>
            </a:r>
            <a:r>
              <a:rPr lang="en-IN" sz="2400" dirty="0">
                <a:solidFill>
                  <a:schemeClr val="tx1"/>
                </a:solidFill>
                <a:latin typeface="Times New Roman" panose="02020603050405020304" pitchFamily="18" charset="0"/>
                <a:cs typeface="Times New Roman" panose="02020603050405020304" pitchFamily="18" charset="0"/>
              </a:rPr>
              <a:t> kumar(411521104030)</a:t>
            </a:r>
          </a:p>
          <a:p>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J.Deepak</a:t>
            </a:r>
            <a:r>
              <a:rPr lang="en-IN" sz="2400" dirty="0">
                <a:solidFill>
                  <a:schemeClr val="tx1"/>
                </a:solidFill>
                <a:latin typeface="Times New Roman" panose="02020603050405020304" pitchFamily="18" charset="0"/>
                <a:cs typeface="Times New Roman" panose="02020603050405020304" pitchFamily="18" charset="0"/>
              </a:rPr>
              <a:t> (411521104017)</a:t>
            </a:r>
          </a:p>
          <a:p>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S.Karthi</a:t>
            </a:r>
            <a:r>
              <a:rPr lang="en-IN" sz="2400" dirty="0">
                <a:solidFill>
                  <a:schemeClr val="tx1"/>
                </a:solidFill>
                <a:latin typeface="Times New Roman" panose="02020603050405020304" pitchFamily="18" charset="0"/>
                <a:cs typeface="Times New Roman" panose="02020603050405020304" pitchFamily="18" charset="0"/>
              </a:rPr>
              <a:t> (411521104051)</a:t>
            </a:r>
          </a:p>
          <a:p>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K.Deepan</a:t>
            </a:r>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chakkaravarthi</a:t>
            </a:r>
            <a:r>
              <a:rPr lang="en-IN" sz="2400" dirty="0">
                <a:solidFill>
                  <a:schemeClr val="tx1"/>
                </a:solidFill>
                <a:latin typeface="Times New Roman" panose="02020603050405020304" pitchFamily="18" charset="0"/>
                <a:cs typeface="Times New Roman" panose="02020603050405020304" pitchFamily="18" charset="0"/>
              </a:rPr>
              <a:t>(411521104020)</a:t>
            </a:r>
          </a:p>
          <a:p>
            <a:endParaRPr lang="en-IN" sz="2400" dirty="0">
              <a:solidFill>
                <a:schemeClr val="tx1"/>
              </a:solidFill>
              <a:latin typeface="Times New Roman" panose="02020603050405020304" pitchFamily="18" charset="0"/>
              <a:cs typeface="Times New Roman" panose="02020603050405020304" pitchFamily="18" charset="0"/>
            </a:endParaRPr>
          </a:p>
          <a:p>
            <a:endParaRPr lang="en-GB" sz="3200" b="1" dirty="0">
              <a:ln>
                <a:solidFill>
                  <a:schemeClr val="bg1"/>
                </a:solidFill>
              </a:ln>
            </a:endParaRPr>
          </a:p>
        </p:txBody>
      </p:sp>
    </p:spTree>
    <p:extLst>
      <p:ext uri="{BB962C8B-B14F-4D97-AF65-F5344CB8AC3E}">
        <p14:creationId xmlns:p14="http://schemas.microsoft.com/office/powerpoint/2010/main" val="3533816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14B965-F55D-9999-C2A8-5313E4807820}"/>
              </a:ext>
            </a:extLst>
          </p:cNvPr>
          <p:cNvSpPr/>
          <p:nvPr/>
        </p:nvSpPr>
        <p:spPr>
          <a:xfrm>
            <a:off x="259492" y="0"/>
            <a:ext cx="11932508" cy="6858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GB" sz="2400" b="1" dirty="0">
                <a:latin typeface="Times New Roman" panose="02020603050405020304" pitchFamily="18" charset="0"/>
                <a:cs typeface="Times New Roman" panose="02020603050405020304" pitchFamily="18" charset="0"/>
              </a:rPr>
              <a:t>INTRODUCTION:</a:t>
            </a:r>
          </a:p>
          <a:p>
            <a:r>
              <a:rPr lang="en-GB" sz="2400" b="1"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 The price of electricity depends on many factors. Predicting the price of electricity helps many businesses understand how much electricity they have to pay each year. The Electricity Price Prediction task is based on a case study where you need to predict the daily price of electricity based on the daily consumption of heavy machinery used by businesses. So if you want to learn how to predict the price of electricity, then this article is for you. In this article, I will walk you through the task of electricity price prediction with machine learning using Python.</a:t>
            </a:r>
          </a:p>
          <a:p>
            <a:endParaRPr lang="en-GB" sz="2000" b="1" dirty="0">
              <a:latin typeface="Times New Roman" panose="02020603050405020304" pitchFamily="18" charset="0"/>
              <a:cs typeface="Times New Roman" panose="02020603050405020304" pitchFamily="18" charset="0"/>
            </a:endParaRPr>
          </a:p>
          <a:p>
            <a:r>
              <a:rPr lang="en-GB" sz="2000" b="1"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 ability to accurately forecast electricity prices holds immense value. By leveraging advanced algorithms and historical data, these powerful technologies unlock the potential to predict price fluctuations and optimize energy consumption. From enabling efficient resource allocation to aiding market participants in making informed decisions, the integration of data science and machine learning revolutionizes the electricity industry with unprecedented insights and foresight.</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	 we delve into the realm of data science to forecast electricity prices with utmost precision. With the transformative power of advanced algorithms and predictive </a:t>
            </a:r>
            <a:r>
              <a:rPr lang="en-GB" sz="2000" dirty="0" err="1">
                <a:latin typeface="Times New Roman" panose="02020603050405020304" pitchFamily="18" charset="0"/>
                <a:cs typeface="Times New Roman" panose="02020603050405020304" pitchFamily="18" charset="0"/>
              </a:rPr>
              <a:t>modeling</a:t>
            </a:r>
            <a:r>
              <a:rPr lang="en-GB" sz="2000" dirty="0">
                <a:latin typeface="Times New Roman" panose="02020603050405020304" pitchFamily="18" charset="0"/>
                <a:cs typeface="Times New Roman" panose="02020603050405020304" pitchFamily="18" charset="0"/>
              </a:rPr>
              <a:t>, we aim to uncover underlying patterns and trends that shape the volatile realm of electricity markets. Join us as we explore the intricacies of this crucial field and reveal the potential of data-driven insights in anticipating price fluctuations.</a:t>
            </a: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9313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E6FF40-8670-65FC-A196-FF4A12789BC3}"/>
              </a:ext>
            </a:extLst>
          </p:cNvPr>
          <p:cNvSpPr/>
          <p:nvPr/>
        </p:nvSpPr>
        <p:spPr>
          <a:xfrm>
            <a:off x="193589" y="0"/>
            <a:ext cx="11998411" cy="6858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GB" b="1" dirty="0">
                <a:latin typeface="Times New Roman" panose="02020603050405020304" pitchFamily="18" charset="0"/>
                <a:cs typeface="Times New Roman" panose="02020603050405020304" pitchFamily="18" charset="0"/>
              </a:rPr>
              <a:t>IMPORTANCE OF FORECASTING ELECTRICITY PRICES</a:t>
            </a:r>
          </a:p>
          <a:p>
            <a:r>
              <a:rPr lang="en-GB" dirty="0">
                <a:latin typeface="Times New Roman" panose="02020603050405020304" pitchFamily="18" charset="0"/>
                <a:cs typeface="Times New Roman" panose="02020603050405020304" pitchFamily="18" charset="0"/>
              </a:rPr>
              <a:t>	Accurate forecasting of electricity prices is of utmost importance for various stakeholders, including energy producers, consumers, and policymakers. By understanding and predicting price fluctuations, businesses can optimize their energy procurement strategies, consumers can make informed decisions about their energy consumption, and policymakers can implement effective regulations. In this section, we will explore the significance of forecasting electricity prices and the potential benefits it offers to different industry players.</a:t>
            </a:r>
          </a:p>
          <a:p>
            <a:endParaRPr lang="en-IN" dirty="0">
              <a:latin typeface="Times New Roman" panose="02020603050405020304" pitchFamily="18" charset="0"/>
              <a:cs typeface="Times New Roman" panose="02020603050405020304" pitchFamily="18" charset="0"/>
            </a:endParaRPr>
          </a:p>
          <a:p>
            <a:r>
              <a:rPr lang="en-GB" sz="2000" b="1" dirty="0">
                <a:latin typeface="Times New Roman" panose="02020603050405020304" pitchFamily="18" charset="0"/>
                <a:cs typeface="Times New Roman" panose="02020603050405020304" pitchFamily="18" charset="0"/>
              </a:rPr>
              <a:t>FORECASTING USING DATA SCIENCE</a:t>
            </a:r>
          </a:p>
          <a:p>
            <a:r>
              <a:rPr lang="en-GB" dirty="0">
                <a:latin typeface="Times New Roman" panose="02020603050405020304" pitchFamily="18" charset="0"/>
                <a:cs typeface="Times New Roman" panose="02020603050405020304" pitchFamily="18" charset="0"/>
              </a:rPr>
              <a:t>	Data science plays a crucial role in electricity price forecasting. It allows us to </a:t>
            </a:r>
            <a:r>
              <a:rPr lang="en-GB" dirty="0" err="1">
                <a:latin typeface="Times New Roman" panose="02020603050405020304" pitchFamily="18" charset="0"/>
                <a:cs typeface="Times New Roman" panose="02020603050405020304" pitchFamily="18" charset="0"/>
              </a:rPr>
              <a:t>analyze</a:t>
            </a:r>
            <a:r>
              <a:rPr lang="en-GB" dirty="0">
                <a:latin typeface="Times New Roman" panose="02020603050405020304" pitchFamily="18" charset="0"/>
                <a:cs typeface="Times New Roman" panose="02020603050405020304" pitchFamily="18" charset="0"/>
              </a:rPr>
              <a:t> vast amounts of historical data and identify patterns, trends, and factors that influence price fluctuations. By applying advanced statistical models and machine learning algorithms, we can make accurate predictions, enabling energy companies, policymakers, and consumers to make informed decisions and optimize their energy usage and budgeting strategies.</a:t>
            </a:r>
          </a:p>
          <a:p>
            <a:pPr algn="l"/>
            <a:endParaRPr lang="en-GB" dirty="0">
              <a:latin typeface="Times New Roman" panose="02020603050405020304" pitchFamily="18" charset="0"/>
              <a:cs typeface="Times New Roman" panose="02020603050405020304" pitchFamily="18" charset="0"/>
            </a:endParaRPr>
          </a:p>
          <a:p>
            <a:pPr algn="l"/>
            <a:r>
              <a:rPr lang="en-IN" sz="2000" b="1" i="0" dirty="0">
                <a:effectLst/>
                <a:latin typeface="Times New Roman" panose="02020603050405020304" pitchFamily="18" charset="0"/>
                <a:cs typeface="Times New Roman" panose="02020603050405020304" pitchFamily="18" charset="0"/>
              </a:rPr>
              <a:t>Case Study:</a:t>
            </a:r>
            <a:endParaRPr lang="en-IN" sz="2000" b="1" dirty="0">
              <a:latin typeface="Times New Roman" panose="02020603050405020304" pitchFamily="18" charset="0"/>
              <a:cs typeface="Times New Roman" panose="02020603050405020304" pitchFamily="18" charset="0"/>
            </a:endParaRPr>
          </a:p>
          <a:p>
            <a:pPr algn="l"/>
            <a:r>
              <a:rPr lang="en-IN" sz="2000" b="1" dirty="0">
                <a:latin typeface="Times New Roman" panose="02020603050405020304" pitchFamily="18" charset="0"/>
                <a:cs typeface="Times New Roman" panose="02020603050405020304" pitchFamily="18" charset="0"/>
              </a:rPr>
              <a:t>	</a:t>
            </a:r>
            <a:r>
              <a:rPr lang="en-GB" sz="2000" b="0" i="0" dirty="0">
                <a:effectLst/>
                <a:latin typeface="Times New Roman" panose="02020603050405020304" pitchFamily="18" charset="0"/>
                <a:cs typeface="Times New Roman" panose="02020603050405020304" pitchFamily="18" charset="0"/>
              </a:rPr>
              <a:t> </a:t>
            </a:r>
            <a:r>
              <a:rPr lang="en-GB" b="0" i="0" dirty="0">
                <a:effectLst/>
                <a:latin typeface="Times New Roman" panose="02020603050405020304" pitchFamily="18" charset="0"/>
                <a:cs typeface="Times New Roman" panose="02020603050405020304" pitchFamily="18" charset="0"/>
              </a:rPr>
              <a:t>Suppose that your business relies on computing services where the power consumed by your machines varies throughout the day. You do not know the actual cost of the electricity consumed by the machines throughout the day, but the organization has provided you with historical data of the price of the electricity consumed by the machines.  the information of the </a:t>
            </a:r>
            <a:r>
              <a:rPr lang="en-GB" dirty="0">
                <a:latin typeface="Times New Roman" panose="02020603050405020304" pitchFamily="18" charset="0"/>
                <a:cs typeface="Times New Roman" panose="02020603050405020304" pitchFamily="18" charset="0"/>
              </a:rPr>
              <a:t>data</a:t>
            </a:r>
            <a:r>
              <a:rPr lang="en-GB" b="0" i="0" dirty="0">
                <a:effectLst/>
                <a:latin typeface="Times New Roman" panose="02020603050405020304" pitchFamily="18" charset="0"/>
                <a:cs typeface="Times New Roman" panose="02020603050405020304" pitchFamily="18" charset="0"/>
              </a:rPr>
              <a:t> we have for the task of forecasting electricity prices are </a:t>
            </a:r>
            <a:r>
              <a:rPr lang="en-GB" b="0" i="0" dirty="0" err="1">
                <a:effectLst/>
                <a:latin typeface="Times New Roman" panose="02020603050405020304" pitchFamily="18" charset="0"/>
                <a:cs typeface="Times New Roman" panose="02020603050405020304" pitchFamily="18" charset="0"/>
              </a:rPr>
              <a:t>DateTime</a:t>
            </a:r>
            <a:r>
              <a:rPr lang="en-GB" dirty="0">
                <a:latin typeface="Times New Roman" panose="02020603050405020304" pitchFamily="18" charset="0"/>
                <a:cs typeface="Times New Roman" panose="02020603050405020304" pitchFamily="18" charset="0"/>
              </a:rPr>
              <a:t>, </a:t>
            </a:r>
            <a:r>
              <a:rPr lang="en-GB" b="0" i="0" dirty="0">
                <a:effectLst/>
                <a:latin typeface="Times New Roman" panose="02020603050405020304" pitchFamily="18" charset="0"/>
                <a:cs typeface="Times New Roman" panose="02020603050405020304" pitchFamily="18" charset="0"/>
              </a:rPr>
              <a:t>Holiday , Holiday Flag </a:t>
            </a:r>
            <a:r>
              <a:rPr lang="en-GB" dirty="0">
                <a:latin typeface="Times New Roman" panose="02020603050405020304" pitchFamily="18" charset="0"/>
                <a:cs typeface="Times New Roman" panose="02020603050405020304" pitchFamily="18" charset="0"/>
              </a:rPr>
              <a:t>, </a:t>
            </a:r>
            <a:r>
              <a:rPr lang="en-GB" b="0" i="0" dirty="0">
                <a:effectLst/>
                <a:latin typeface="Times New Roman" panose="02020603050405020304" pitchFamily="18" charset="0"/>
                <a:cs typeface="Times New Roman" panose="02020603050405020304" pitchFamily="18" charset="0"/>
              </a:rPr>
              <a:t>Day Of Week </a:t>
            </a:r>
            <a:r>
              <a:rPr lang="en-GB" dirty="0">
                <a:latin typeface="Times New Roman" panose="02020603050405020304" pitchFamily="18" charset="0"/>
                <a:cs typeface="Times New Roman" panose="02020603050405020304" pitchFamily="18" charset="0"/>
              </a:rPr>
              <a:t>, </a:t>
            </a:r>
            <a:r>
              <a:rPr lang="en-GB" b="0" i="0" dirty="0">
                <a:effectLst/>
                <a:latin typeface="Times New Roman" panose="02020603050405020304" pitchFamily="18" charset="0"/>
                <a:cs typeface="Times New Roman" panose="02020603050405020304" pitchFamily="18" charset="0"/>
              </a:rPr>
              <a:t>Week Of Year </a:t>
            </a:r>
            <a:r>
              <a:rPr lang="en-GB" dirty="0">
                <a:latin typeface="Times New Roman" panose="02020603050405020304" pitchFamily="18" charset="0"/>
                <a:cs typeface="Times New Roman" panose="02020603050405020304" pitchFamily="18" charset="0"/>
              </a:rPr>
              <a:t>, </a:t>
            </a:r>
            <a:r>
              <a:rPr lang="en-GB" b="0" i="0" dirty="0">
                <a:effectLst/>
                <a:latin typeface="Times New Roman" panose="02020603050405020304" pitchFamily="18" charset="0"/>
                <a:cs typeface="Times New Roman" panose="02020603050405020304" pitchFamily="18" charset="0"/>
              </a:rPr>
              <a:t>Day , Month , Year,</a:t>
            </a:r>
            <a:r>
              <a:rPr lang="en-IN" b="0" i="0" dirty="0">
                <a:effectLst/>
                <a:latin typeface="Times New Roman" panose="02020603050405020304" pitchFamily="18" charset="0"/>
                <a:cs typeface="Times New Roman" panose="02020603050405020304" pitchFamily="18" charset="0"/>
              </a:rPr>
              <a:t> Period Of Day </a:t>
            </a:r>
            <a:r>
              <a:rPr lang="en-IN" b="0" i="0" dirty="0" err="1">
                <a:effectLst/>
                <a:latin typeface="Times New Roman" panose="02020603050405020304" pitchFamily="18" charset="0"/>
                <a:cs typeface="Times New Roman" panose="02020603050405020304" pitchFamily="18" charset="0"/>
              </a:rPr>
              <a:t>ect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672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F78ED-556C-4FCF-F2C0-0C80BFA68E1E}"/>
              </a:ext>
            </a:extLst>
          </p:cNvPr>
          <p:cNvSpPr/>
          <p:nvPr/>
        </p:nvSpPr>
        <p:spPr>
          <a:xfrm>
            <a:off x="193589" y="0"/>
            <a:ext cx="11998411" cy="6858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en-IN" dirty="0">
              <a:latin typeface="Times New Roman" panose="02020603050405020304" pitchFamily="18" charset="0"/>
              <a:cs typeface="Times New Roman" panose="02020603050405020304" pitchFamily="18" charset="0"/>
            </a:endParaRPr>
          </a:p>
          <a:p>
            <a:pPr algn="l"/>
            <a:endParaRPr lang="en-IN" sz="2400" b="1" dirty="0">
              <a:latin typeface="Times New Roman" panose="02020603050405020304" pitchFamily="18" charset="0"/>
              <a:cs typeface="Times New Roman" panose="02020603050405020304" pitchFamily="18" charset="0"/>
            </a:endParaRPr>
          </a:p>
          <a:p>
            <a:pPr algn="l"/>
            <a:endParaRPr lang="en-IN" sz="2400" b="1" dirty="0">
              <a:latin typeface="Times New Roman" panose="02020603050405020304" pitchFamily="18" charset="0"/>
              <a:cs typeface="Times New Roman" panose="02020603050405020304" pitchFamily="18" charset="0"/>
            </a:endParaRPr>
          </a:p>
          <a:p>
            <a:pPr algn="l"/>
            <a:endParaRPr lang="en-IN" sz="2400" b="1" dirty="0">
              <a:latin typeface="Times New Roman" panose="02020603050405020304" pitchFamily="18" charset="0"/>
              <a:cs typeface="Times New Roman" panose="02020603050405020304" pitchFamily="18" charset="0"/>
            </a:endParaRPr>
          </a:p>
          <a:p>
            <a:pPr algn="l"/>
            <a:endParaRPr lang="en-IN" sz="2400" b="1" dirty="0">
              <a:latin typeface="Times New Roman" panose="02020603050405020304" pitchFamily="18" charset="0"/>
              <a:cs typeface="Times New Roman" panose="02020603050405020304" pitchFamily="18" charset="0"/>
            </a:endParaRPr>
          </a:p>
          <a:p>
            <a:pPr algn="l"/>
            <a:endParaRPr lang="en-IN" sz="2400" b="1" dirty="0">
              <a:latin typeface="Times New Roman" panose="02020603050405020304" pitchFamily="18" charset="0"/>
              <a:cs typeface="Times New Roman" panose="02020603050405020304" pitchFamily="18" charset="0"/>
            </a:endParaRPr>
          </a:p>
          <a:p>
            <a:pPr algn="l"/>
            <a:endParaRPr lang="en-IN" sz="2400" b="1" dirty="0">
              <a:latin typeface="Times New Roman" panose="02020603050405020304" pitchFamily="18" charset="0"/>
              <a:cs typeface="Times New Roman" panose="02020603050405020304" pitchFamily="18" charset="0"/>
            </a:endParaRPr>
          </a:p>
          <a:p>
            <a:pPr algn="l"/>
            <a:endParaRPr lang="en-IN" sz="2400" b="1" dirty="0">
              <a:latin typeface="Times New Roman" panose="02020603050405020304" pitchFamily="18" charset="0"/>
              <a:cs typeface="Times New Roman" panose="02020603050405020304" pitchFamily="18" charset="0"/>
            </a:endParaRPr>
          </a:p>
          <a:p>
            <a:pPr algn="l"/>
            <a:r>
              <a:rPr lang="en-IN" sz="2400" b="1" dirty="0">
                <a:latin typeface="Times New Roman" panose="02020603050405020304" pitchFamily="18" charset="0"/>
                <a:cs typeface="Times New Roman" panose="02020603050405020304" pitchFamily="18" charset="0"/>
              </a:rPr>
              <a:t>METHOD:</a:t>
            </a:r>
          </a:p>
          <a:p>
            <a:pPr algn="l"/>
            <a:endParaRPr lang="en-IN" sz="2400" b="1" dirty="0">
              <a:latin typeface="Times New Roman" panose="02020603050405020304" pitchFamily="18" charset="0"/>
              <a:cs typeface="Times New Roman" panose="02020603050405020304" pitchFamily="18" charset="0"/>
            </a:endParaRPr>
          </a:p>
          <a:p>
            <a:pPr algn="l"/>
            <a:r>
              <a:rPr lang="en-GB" sz="2000" b="1" dirty="0">
                <a:latin typeface="Times New Roman" panose="02020603050405020304" pitchFamily="18" charset="0"/>
                <a:cs typeface="Times New Roman" panose="02020603050405020304" pitchFamily="18" charset="0"/>
              </a:rPr>
              <a:t>Data collection and preprocessing</a:t>
            </a:r>
          </a:p>
          <a:p>
            <a:pPr algn="l"/>
            <a:endParaRPr lang="en-GB" sz="2000" b="1" dirty="0">
              <a:latin typeface="Times New Roman" panose="02020603050405020304" pitchFamily="18" charset="0"/>
              <a:cs typeface="Times New Roman" panose="02020603050405020304" pitchFamily="18" charset="0"/>
            </a:endParaRPr>
          </a:p>
          <a:p>
            <a:pPr algn="l"/>
            <a:r>
              <a:rPr lang="en-GB" sz="2000" dirty="0">
                <a:latin typeface="Times New Roman" panose="02020603050405020304" pitchFamily="18" charset="0"/>
                <a:cs typeface="Times New Roman" panose="02020603050405020304" pitchFamily="18" charset="0"/>
              </a:rPr>
              <a:t>	Accurate forecasting starts with comprehensive data collection and preprocessing. This involves gathering historical electricity price data, as well as relevant factors such as weather conditions, economic indicators, and energy supply. The collected data then undergoes cleaning, normalization, and feature engineering to ensure it is suitable for analysis.</a:t>
            </a:r>
            <a:r>
              <a:rPr lang="en-GB" sz="2000" b="0" i="0" dirty="0">
                <a:effectLst/>
                <a:latin typeface="Times New Roman" panose="02020603050405020304" pitchFamily="18" charset="0"/>
                <a:cs typeface="Times New Roman" panose="02020603050405020304" pitchFamily="18" charset="0"/>
              </a:rPr>
              <a:t>. This involves gathering historical price data from reliable sources, cleaning and organizing the data, handling missing values or outliers, and transforming the data into a suitable format for analysis.</a:t>
            </a:r>
          </a:p>
        </p:txBody>
      </p:sp>
      <p:pic>
        <p:nvPicPr>
          <p:cNvPr id="3" name="Picture 2">
            <a:extLst>
              <a:ext uri="{FF2B5EF4-FFF2-40B4-BE49-F238E27FC236}">
                <a16:creationId xmlns:a16="http://schemas.microsoft.com/office/drawing/2014/main" id="{EB92F91E-F9B6-2FF0-CCD6-1DBE655D518C}"/>
              </a:ext>
            </a:extLst>
          </p:cNvPr>
          <p:cNvPicPr>
            <a:picLocks noChangeAspect="1"/>
          </p:cNvPicPr>
          <p:nvPr/>
        </p:nvPicPr>
        <p:blipFill>
          <a:blip r:embed="rId2"/>
          <a:stretch>
            <a:fillRect/>
          </a:stretch>
        </p:blipFill>
        <p:spPr>
          <a:xfrm>
            <a:off x="1140941" y="313552"/>
            <a:ext cx="8274908" cy="3232836"/>
          </a:xfrm>
          <a:prstGeom prst="rect">
            <a:avLst/>
          </a:prstGeom>
        </p:spPr>
      </p:pic>
    </p:spTree>
    <p:extLst>
      <p:ext uri="{BB962C8B-B14F-4D97-AF65-F5344CB8AC3E}">
        <p14:creationId xmlns:p14="http://schemas.microsoft.com/office/powerpoint/2010/main" val="369216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061171-BDD3-93FF-8257-3FFACB9A19B9}"/>
              </a:ext>
            </a:extLst>
          </p:cNvPr>
          <p:cNvSpPr/>
          <p:nvPr/>
        </p:nvSpPr>
        <p:spPr>
          <a:xfrm>
            <a:off x="135924" y="0"/>
            <a:ext cx="12192000" cy="6858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endParaRPr lang="en-GB"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DATA SET:</a:t>
            </a: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D6C7428-A139-8EF3-204A-8D0AA14F3CDD}"/>
              </a:ext>
            </a:extLst>
          </p:cNvPr>
          <p:cNvPicPr>
            <a:picLocks noChangeAspect="1"/>
          </p:cNvPicPr>
          <p:nvPr/>
        </p:nvPicPr>
        <p:blipFill>
          <a:blip r:embed="rId2"/>
          <a:stretch>
            <a:fillRect/>
          </a:stretch>
        </p:blipFill>
        <p:spPr>
          <a:xfrm>
            <a:off x="383059" y="1100009"/>
            <a:ext cx="11808941" cy="5133975"/>
          </a:xfrm>
          <a:prstGeom prst="rect">
            <a:avLst/>
          </a:prstGeom>
        </p:spPr>
      </p:pic>
    </p:spTree>
    <p:extLst>
      <p:ext uri="{BB962C8B-B14F-4D97-AF65-F5344CB8AC3E}">
        <p14:creationId xmlns:p14="http://schemas.microsoft.com/office/powerpoint/2010/main" val="1199935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0E6C74-30C2-5656-D065-63BA71E0097F}"/>
              </a:ext>
            </a:extLst>
          </p:cNvPr>
          <p:cNvSpPr/>
          <p:nvPr/>
        </p:nvSpPr>
        <p:spPr>
          <a:xfrm>
            <a:off x="0" y="0"/>
            <a:ext cx="12192000" cy="6858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GB" sz="2000" b="1" dirty="0">
                <a:latin typeface="Times New Roman" panose="02020603050405020304" pitchFamily="18" charset="0"/>
                <a:cs typeface="Times New Roman" panose="02020603050405020304" pitchFamily="18" charset="0"/>
              </a:rPr>
              <a:t>Exploratory data analysis</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Exploratory data analysis is a crucial step in forecasting electricity prices. It involves examining the dataset to understand the patterns, trends, and relationships between variables. This analysis helps identify outliers, missing values, and correlations that can impact the accuracy of the forecasting models. By gaining insights from the data, data scientists can make informed decisions about the appropriate </a:t>
            </a:r>
            <a:r>
              <a:rPr lang="en-GB" dirty="0" err="1">
                <a:latin typeface="Times New Roman" panose="02020603050405020304" pitchFamily="18" charset="0"/>
                <a:cs typeface="Times New Roman" panose="02020603050405020304" pitchFamily="18" charset="0"/>
              </a:rPr>
              <a:t>modeling</a:t>
            </a:r>
            <a:r>
              <a:rPr lang="en-GB" dirty="0">
                <a:latin typeface="Times New Roman" panose="02020603050405020304" pitchFamily="18" charset="0"/>
                <a:cs typeface="Times New Roman" panose="02020603050405020304" pitchFamily="18" charset="0"/>
              </a:rPr>
              <a:t> techniques and adjustments needed for accurate and reliable electricity price forecasting.</a:t>
            </a:r>
          </a:p>
          <a:p>
            <a:endParaRPr lang="en-GB" dirty="0">
              <a:latin typeface="Times New Roman" panose="02020603050405020304" pitchFamily="18" charset="0"/>
              <a:cs typeface="Times New Roman" panose="02020603050405020304" pitchFamily="18" charset="0"/>
            </a:endParaRPr>
          </a:p>
          <a:p>
            <a:r>
              <a:rPr lang="en-GB" sz="2000" b="1" dirty="0">
                <a:latin typeface="Times New Roman" panose="02020603050405020304" pitchFamily="18" charset="0"/>
                <a:cs typeface="Times New Roman" panose="02020603050405020304" pitchFamily="18" charset="0"/>
              </a:rPr>
              <a:t>Choosing the appropriate forecasting model</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Choosing the appropriate forecasting model is a critical step in accurately predicting electricity prices. Data scientists must consider factors such as seasonality, trend, and volatility to select the most suitable model, such as ARIMA, SARIMA, or regression-based models. The chosen model should capture the inherent characteristics of the data, leading to accurate and reliable electricity price forecasts.</a:t>
            </a:r>
          </a:p>
          <a:p>
            <a:endParaRPr lang="en-GB" dirty="0">
              <a:latin typeface="Times New Roman" panose="02020603050405020304" pitchFamily="18" charset="0"/>
              <a:cs typeface="Times New Roman" panose="02020603050405020304" pitchFamily="18" charset="0"/>
            </a:endParaRPr>
          </a:p>
          <a:p>
            <a:r>
              <a:rPr lang="en-GB" sz="2000" b="1" dirty="0">
                <a:latin typeface="Times New Roman" panose="02020603050405020304" pitchFamily="18" charset="0"/>
                <a:cs typeface="Times New Roman" panose="02020603050405020304" pitchFamily="18" charset="0"/>
              </a:rPr>
              <a:t>Training and testing the model </a:t>
            </a:r>
          </a:p>
          <a:p>
            <a:endParaRPr lang="en-GB" sz="2000" b="1"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After selecting the appropriate forecasting model, the next step is to train and test the model using historical electricity price data. This process involves dividing the data into training and testing sets, fitting the model to the training set, and evaluating its performance on the testing set. By accurately training and testing the model, data scientists can ensure the reliability and accuracy of their electricity price forecasts.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718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91D09D-DF26-C36E-AF3E-A0AFB175329A}"/>
              </a:ext>
            </a:extLst>
          </p:cNvPr>
          <p:cNvSpPr/>
          <p:nvPr/>
        </p:nvSpPr>
        <p:spPr>
          <a:xfrm>
            <a:off x="0" y="0"/>
            <a:ext cx="12192000" cy="6858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GB" b="1" dirty="0">
                <a:latin typeface="Times New Roman" panose="02020603050405020304" pitchFamily="18" charset="0"/>
                <a:cs typeface="Times New Roman" panose="02020603050405020304" pitchFamily="18" charset="0"/>
              </a:rPr>
              <a:t>Evaluating the model performance</a:t>
            </a:r>
          </a:p>
          <a:p>
            <a:r>
              <a:rPr lang="en-GB" dirty="0">
                <a:latin typeface="Times New Roman" panose="02020603050405020304" pitchFamily="18" charset="0"/>
                <a:cs typeface="Times New Roman" panose="02020603050405020304" pitchFamily="18" charset="0"/>
              </a:rPr>
              <a:t>	To evaluate the performance of the electricity price forecasting model, several metrics can be used, such as mean absolute error (MAE), root mean square error (RMSE), and mean absolute percentage error (MAPE). These metrics measure the deviation between the actual and predicted prices and provide insights into the model's accuracy. By </a:t>
            </a:r>
            <a:r>
              <a:rPr lang="en-GB" dirty="0" err="1">
                <a:latin typeface="Times New Roman" panose="02020603050405020304" pitchFamily="18" charset="0"/>
                <a:cs typeface="Times New Roman" panose="02020603050405020304" pitchFamily="18" charset="0"/>
              </a:rPr>
              <a:t>analyzing</a:t>
            </a:r>
            <a:r>
              <a:rPr lang="en-GB" dirty="0">
                <a:latin typeface="Times New Roman" panose="02020603050405020304" pitchFamily="18" charset="0"/>
                <a:cs typeface="Times New Roman" panose="02020603050405020304" pitchFamily="18" charset="0"/>
              </a:rPr>
              <a:t> these performance measures, data scientists can fine-tune the model and enhance its forecasting capabilities. High-performing models can provide valuable insights and help stakeholders make better decisions in the unpredictable electricity market.</a:t>
            </a: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AB9C002-1D56-0065-8C27-B2A98C295B4C}"/>
              </a:ext>
            </a:extLst>
          </p:cNvPr>
          <p:cNvPicPr>
            <a:picLocks noChangeAspect="1"/>
          </p:cNvPicPr>
          <p:nvPr/>
        </p:nvPicPr>
        <p:blipFill>
          <a:blip r:embed="rId2"/>
          <a:stretch>
            <a:fillRect/>
          </a:stretch>
        </p:blipFill>
        <p:spPr>
          <a:xfrm>
            <a:off x="1677173" y="2421923"/>
            <a:ext cx="8096250" cy="3816179"/>
          </a:xfrm>
          <a:prstGeom prst="rect">
            <a:avLst/>
          </a:prstGeom>
        </p:spPr>
      </p:pic>
    </p:spTree>
    <p:extLst>
      <p:ext uri="{BB962C8B-B14F-4D97-AF65-F5344CB8AC3E}">
        <p14:creationId xmlns:p14="http://schemas.microsoft.com/office/powerpoint/2010/main" val="4116039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436A01-AD25-2DAC-F2EF-8311B9409D04}"/>
              </a:ext>
            </a:extLst>
          </p:cNvPr>
          <p:cNvSpPr/>
          <p:nvPr/>
        </p:nvSpPr>
        <p:spPr>
          <a:xfrm>
            <a:off x="259492" y="0"/>
            <a:ext cx="12192000" cy="6858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GB" b="1" dirty="0">
                <a:latin typeface="Times New Roman" panose="02020603050405020304" pitchFamily="18" charset="0"/>
                <a:cs typeface="Times New Roman" panose="02020603050405020304" pitchFamily="18" charset="0"/>
              </a:rPr>
              <a:t>Incorporating external factors in the forecasting models</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Incorporating external factors in forecasting models allows for a more comprehensive and accurate prediction of electricity prices. Factors such as weather conditions, economic indicators, and energy demand can significantly impact prices. By considering these external variables, data scientists can enhance the forecasting models and provide stakeholders with more reliable insights for decision making in the volatile electricity market.</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Challenges and limitations in electricity price forecasting</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While incorporating external factors improves electricity price forecasting, there are still challenges and limitations. Accurate weather data availability, economic uncertainties, and unpredictable events like natural disasters can impact model accuracy. Additionally, data quality and availability pose challenges. It is important for data scientists to continuously improve models, address limitations, and refine methodologies to ensure reliable and robust electricity price forecasts.</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Implementing the forecasting model in real-time</a:t>
            </a:r>
          </a:p>
          <a:p>
            <a:endParaRPr lang="en-GB" b="1"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After fine-tuning the forecasting model, it can be implemented in real-time. This allows for continuous monitoring and updating of electricity price predictions based on new data. Data science and machine learning have revolutionized electricity price forecasting. These techniques have been successfully applied in various industries such as energy trading, risk management, and grid optimization. By </a:t>
            </a:r>
            <a:r>
              <a:rPr lang="en-GB" dirty="0" err="1">
                <a:latin typeface="Times New Roman" panose="02020603050405020304" pitchFamily="18" charset="0"/>
                <a:cs typeface="Times New Roman" panose="02020603050405020304" pitchFamily="18" charset="0"/>
              </a:rPr>
              <a:t>analyzing</a:t>
            </a:r>
            <a:r>
              <a:rPr lang="en-GB" dirty="0">
                <a:latin typeface="Times New Roman" panose="02020603050405020304" pitchFamily="18" charset="0"/>
                <a:cs typeface="Times New Roman" panose="02020603050405020304" pitchFamily="18" charset="0"/>
              </a:rPr>
              <a:t> historical data, weather patterns, economic indicators, and other relevant factors, data scientists can develop accurate models that help businesses make informed decisions about electricity procurement, pricing strategies, and resource allocation.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7072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376D06-BE6D-8D8C-408E-DBF50E36053F}"/>
              </a:ext>
            </a:extLst>
          </p:cNvPr>
          <p:cNvSpPr/>
          <p:nvPr/>
        </p:nvSpPr>
        <p:spPr>
          <a:xfrm>
            <a:off x="308919" y="98854"/>
            <a:ext cx="12010768" cy="675914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GB" sz="2400" b="1" dirty="0">
                <a:latin typeface="Times New Roman" panose="02020603050405020304" pitchFamily="18" charset="0"/>
                <a:cs typeface="Times New Roman" panose="02020603050405020304" pitchFamily="18" charset="0"/>
              </a:rPr>
              <a:t>Conclusion</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In conclusion, the data science techniques used for forecasting electricity prices have shown significant potential in providing accurate information for stakeholders. However, there is still room for further research </a:t>
            </a:r>
          </a:p>
          <a:p>
            <a:r>
              <a:rPr lang="en-GB" sz="2000" dirty="0">
                <a:latin typeface="Times New Roman" panose="02020603050405020304" pitchFamily="18" charset="0"/>
                <a:cs typeface="Times New Roman" panose="02020603050405020304" pitchFamily="18" charset="0"/>
              </a:rPr>
              <a:t>to refine the models and improve their performance.  Future studies could focus on  incorporating  additional factors, such as weather patterns and renewable energy generation, to enhance the accuracy of the forecasts and enable even more informed decision-making. TCN models are computationally efficient to use for long input sequences when fully trained and more efficient than LSTM models. The results indicate that it is possible to </a:t>
            </a:r>
          </a:p>
          <a:p>
            <a:r>
              <a:rPr lang="en-GB" sz="2000" dirty="0">
                <a:latin typeface="Times New Roman" panose="02020603050405020304" pitchFamily="18" charset="0"/>
                <a:cs typeface="Times New Roman" panose="02020603050405020304" pitchFamily="18" charset="0"/>
              </a:rPr>
              <a:t>use machine learning forecasting to optimize electricity hedging via future contracts</a:t>
            </a:r>
            <a:r>
              <a:rPr lang="en-GB"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 </a:t>
            </a:r>
            <a:r>
              <a:rPr lang="en-GB" sz="2000" dirty="0" err="1">
                <a:latin typeface="Times New Roman" panose="02020603050405020304" pitchFamily="18" charset="0"/>
                <a:cs typeface="Times New Roman" panose="02020603050405020304" pitchFamily="18" charset="0"/>
              </a:rPr>
              <a:t>bestperforming</a:t>
            </a:r>
            <a:r>
              <a:rPr lang="en-GB" sz="2000" dirty="0">
                <a:latin typeface="Times New Roman" panose="02020603050405020304" pitchFamily="18" charset="0"/>
                <a:cs typeface="Times New Roman" panose="02020603050405020304" pitchFamily="18" charset="0"/>
              </a:rPr>
              <a:t> model</a:t>
            </a:r>
          </a:p>
          <a:p>
            <a:r>
              <a:rPr lang="en-GB" sz="2000" dirty="0">
                <a:latin typeface="Times New Roman" panose="02020603050405020304" pitchFamily="18" charset="0"/>
                <a:cs typeface="Times New Roman" panose="02020603050405020304" pitchFamily="18" charset="0"/>
              </a:rPr>
              <a:t> for hedging strategies, given the data and models evaluated in this project, is based on TCN. This project presents two multivariate machine learning models for </a:t>
            </a:r>
            <a:r>
              <a:rPr lang="en-GB" sz="2000">
                <a:latin typeface="Times New Roman" panose="02020603050405020304" pitchFamily="18" charset="0"/>
                <a:cs typeface="Times New Roman" panose="02020603050405020304" pitchFamily="18" charset="0"/>
              </a:rPr>
              <a:t>predictingthe</a:t>
            </a:r>
            <a:r>
              <a:rPr lang="en-GB" sz="2000" dirty="0">
                <a:latin typeface="Times New Roman" panose="02020603050405020304" pitchFamily="18" charset="0"/>
                <a:cs typeface="Times New Roman" panose="02020603050405020304" pitchFamily="18" charset="0"/>
              </a:rPr>
              <a:t> electricity price via future contracts for two Swedish bidding areas.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0702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1404</Words>
  <Application>Microsoft Office PowerPoint</Application>
  <PresentationFormat>Widescreen</PresentationFormat>
  <Paragraphs>98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dc:creator>
  <cp:lastModifiedBy>Dinesh</cp:lastModifiedBy>
  <cp:revision>1</cp:revision>
  <dcterms:created xsi:type="dcterms:W3CDTF">2023-10-10T16:04:12Z</dcterms:created>
  <dcterms:modified xsi:type="dcterms:W3CDTF">2023-10-10T18:14:14Z</dcterms:modified>
</cp:coreProperties>
</file>