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9408-A56C-CE62-C1D4-F812B801B3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46D3FA-01AB-25A8-16C9-6EDF34137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1A7114-EA7A-4A90-2DCC-9C5D81B92AC1}"/>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5" name="Footer Placeholder 4">
            <a:extLst>
              <a:ext uri="{FF2B5EF4-FFF2-40B4-BE49-F238E27FC236}">
                <a16:creationId xmlns:a16="http://schemas.microsoft.com/office/drawing/2014/main" id="{39BFAE0E-8FAE-78D5-0A01-B18D9EB7B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1BC67-1C96-F0C6-1DFB-082E19F75833}"/>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343188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FEB0-5A9C-D938-266C-A378650A9C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2F297-8DBD-4FAD-F142-A4A890F69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A7BB2-2B16-10D8-BB4F-16C6C0653751}"/>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5" name="Footer Placeholder 4">
            <a:extLst>
              <a:ext uri="{FF2B5EF4-FFF2-40B4-BE49-F238E27FC236}">
                <a16:creationId xmlns:a16="http://schemas.microsoft.com/office/drawing/2014/main" id="{54EBFC59-5585-5AEF-28FF-AED043F4C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E4366-17C6-A857-4FB8-562D1445540E}"/>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155679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1EFA6-8736-2F76-5BBB-415198A71F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6D68D9-8FFA-52D6-2C57-3146AA820A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51A8E-EC81-7CB8-B87D-DAAA81CCEF4F}"/>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5" name="Footer Placeholder 4">
            <a:extLst>
              <a:ext uri="{FF2B5EF4-FFF2-40B4-BE49-F238E27FC236}">
                <a16:creationId xmlns:a16="http://schemas.microsoft.com/office/drawing/2014/main" id="{D18AF32E-3F27-C548-4D3C-60778C6E47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1C673-6110-54F2-8C55-6CDC8B2B3212}"/>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237041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5D12-C6BF-6E45-748C-0E438BD75E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BAA8E6-B230-17E4-9EB4-33C072C09B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B30A5-2D16-4B03-89E3-9E1CB5FE9A06}"/>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5" name="Footer Placeholder 4">
            <a:extLst>
              <a:ext uri="{FF2B5EF4-FFF2-40B4-BE49-F238E27FC236}">
                <a16:creationId xmlns:a16="http://schemas.microsoft.com/office/drawing/2014/main" id="{9132C6A5-88ED-D6ED-EDD9-5BD48C226D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37274-7AC8-FCE6-2D41-2E79D042CB5B}"/>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146245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0FB1-4DF0-4857-2FF0-64A9A657B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1A3BFD-5ECC-E0DC-9206-8F0F4A1B9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3C73A-A1E8-C6D9-E12F-40518608A251}"/>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5" name="Footer Placeholder 4">
            <a:extLst>
              <a:ext uri="{FF2B5EF4-FFF2-40B4-BE49-F238E27FC236}">
                <a16:creationId xmlns:a16="http://schemas.microsoft.com/office/drawing/2014/main" id="{4D728978-93F0-64D1-40A0-764B3C8C0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8C9F9-68A3-1C73-A5B6-55B541933A50}"/>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226960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B86E-33B8-E7D4-B13E-EC1BFE7CA1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2E3684-46D9-D5E4-3170-3E1265843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B991E5-2A80-1167-02FE-8968CC010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80738B-4C42-1E7E-BCF7-B1D34F1E4991}"/>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6" name="Footer Placeholder 5">
            <a:extLst>
              <a:ext uri="{FF2B5EF4-FFF2-40B4-BE49-F238E27FC236}">
                <a16:creationId xmlns:a16="http://schemas.microsoft.com/office/drawing/2014/main" id="{2B4848B6-7581-2874-9102-44F8D48A3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A997EA-247E-1F6E-A10A-4FDD2C62FAC8}"/>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405032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3A80-D0F3-8438-EAE0-4314C2EBCE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D46D1-D2BE-38F7-D35E-6BF27D9E9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DDA6A5-7003-012A-ACA6-66A3E4122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22427A-ED33-F70A-78F4-89663E75B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8C2BF-D79A-49AE-1D63-72D5F58358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A28098-977C-FE20-BC2D-C7E17B9BB157}"/>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8" name="Footer Placeholder 7">
            <a:extLst>
              <a:ext uri="{FF2B5EF4-FFF2-40B4-BE49-F238E27FC236}">
                <a16:creationId xmlns:a16="http://schemas.microsoft.com/office/drawing/2014/main" id="{7CD92A10-6E88-0433-9A51-5227B03A85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F91DEA-CA16-868D-6295-85E58D088E94}"/>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184717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2E8F-4DFB-2568-6A4D-6EF3C81CF2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5FFC34-0066-4D14-E28E-A7665DB9BDE9}"/>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4" name="Footer Placeholder 3">
            <a:extLst>
              <a:ext uri="{FF2B5EF4-FFF2-40B4-BE49-F238E27FC236}">
                <a16:creationId xmlns:a16="http://schemas.microsoft.com/office/drawing/2014/main" id="{82973810-9103-2F37-3076-64A03E42A1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D0C3CD-FEF4-F926-5542-4AAE4CE81551}"/>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92887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4BB6C-62BF-5F5E-556F-986B330DCF9E}"/>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3" name="Footer Placeholder 2">
            <a:extLst>
              <a:ext uri="{FF2B5EF4-FFF2-40B4-BE49-F238E27FC236}">
                <a16:creationId xmlns:a16="http://schemas.microsoft.com/office/drawing/2014/main" id="{CB74D0A5-93DF-B099-733D-9FB0BC0CBE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8EC70C-59D4-AE0D-DBDA-248DFBAC3C20}"/>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251592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C661-B853-DE33-98F5-1B8A1B06B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D2F9B5-6E8F-3768-5ED4-BE496BAAA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D384F9-821F-089E-6A9D-AD3C184FE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AAEB3-4BCB-2552-F34D-28905716B17F}"/>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6" name="Footer Placeholder 5">
            <a:extLst>
              <a:ext uri="{FF2B5EF4-FFF2-40B4-BE49-F238E27FC236}">
                <a16:creationId xmlns:a16="http://schemas.microsoft.com/office/drawing/2014/main" id="{8FD3C526-1AC0-AF07-BC4B-8C9CF8CC8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A3D1C-CE91-C530-EC50-59EA38198185}"/>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243436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EA26-1590-E0A6-A680-B495334E1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5B2BB7-CBAA-089E-C2B8-E0783BBF7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50028-744B-546B-8722-254E52956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AF94A-A8F3-C3B5-4971-444F25A381CD}"/>
              </a:ext>
            </a:extLst>
          </p:cNvPr>
          <p:cNvSpPr>
            <a:spLocks noGrp="1"/>
          </p:cNvSpPr>
          <p:nvPr>
            <p:ph type="dt" sz="half" idx="10"/>
          </p:nvPr>
        </p:nvSpPr>
        <p:spPr/>
        <p:txBody>
          <a:bodyPr/>
          <a:lstStyle/>
          <a:p>
            <a:fld id="{6D053E2A-E3F6-421E-902D-6C72F8C60119}" type="datetimeFigureOut">
              <a:rPr lang="en-IN" smtClean="0"/>
              <a:t>04-10-2023</a:t>
            </a:fld>
            <a:endParaRPr lang="en-IN"/>
          </a:p>
        </p:txBody>
      </p:sp>
      <p:sp>
        <p:nvSpPr>
          <p:cNvPr id="6" name="Footer Placeholder 5">
            <a:extLst>
              <a:ext uri="{FF2B5EF4-FFF2-40B4-BE49-F238E27FC236}">
                <a16:creationId xmlns:a16="http://schemas.microsoft.com/office/drawing/2014/main" id="{06827DE9-65FA-8181-7CC8-21FF623F5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FB0C34-37EE-1E03-F582-614FC07EA822}"/>
              </a:ext>
            </a:extLst>
          </p:cNvPr>
          <p:cNvSpPr>
            <a:spLocks noGrp="1"/>
          </p:cNvSpPr>
          <p:nvPr>
            <p:ph type="sldNum" sz="quarter" idx="12"/>
          </p:nvPr>
        </p:nvSpPr>
        <p:spPr/>
        <p:txBody>
          <a:bodyPr/>
          <a:lstStyle/>
          <a:p>
            <a:fld id="{EA23B2FC-5B24-4B1E-87FF-EEE00DB584F9}" type="slidenum">
              <a:rPr lang="en-IN" smtClean="0"/>
              <a:t>‹#›</a:t>
            </a:fld>
            <a:endParaRPr lang="en-IN"/>
          </a:p>
        </p:txBody>
      </p:sp>
    </p:spTree>
    <p:extLst>
      <p:ext uri="{BB962C8B-B14F-4D97-AF65-F5344CB8AC3E}">
        <p14:creationId xmlns:p14="http://schemas.microsoft.com/office/powerpoint/2010/main" val="197172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E4C9E-33E8-CA8C-9D62-2431DD094C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04D0D1-DFC2-5605-D425-D9E56EB85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06BB4-0EA4-D423-181F-89B92EEA0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53E2A-E3F6-421E-902D-6C72F8C60119}" type="datetimeFigureOut">
              <a:rPr lang="en-IN" smtClean="0"/>
              <a:t>04-10-2023</a:t>
            </a:fld>
            <a:endParaRPr lang="en-IN"/>
          </a:p>
        </p:txBody>
      </p:sp>
      <p:sp>
        <p:nvSpPr>
          <p:cNvPr id="5" name="Footer Placeholder 4">
            <a:extLst>
              <a:ext uri="{FF2B5EF4-FFF2-40B4-BE49-F238E27FC236}">
                <a16:creationId xmlns:a16="http://schemas.microsoft.com/office/drawing/2014/main" id="{67475F55-5476-BACF-074F-578E49701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8B0C62-D793-3A2A-A254-EEC4E8058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3B2FC-5B24-4B1E-87FF-EEE00DB584F9}" type="slidenum">
              <a:rPr lang="en-IN" smtClean="0"/>
              <a:t>‹#›</a:t>
            </a:fld>
            <a:endParaRPr lang="en-IN"/>
          </a:p>
        </p:txBody>
      </p:sp>
    </p:spTree>
    <p:extLst>
      <p:ext uri="{BB962C8B-B14F-4D97-AF65-F5344CB8AC3E}">
        <p14:creationId xmlns:p14="http://schemas.microsoft.com/office/powerpoint/2010/main" val="1454878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114CD-2A52-5F0C-FC2F-4F22BA710EF9}"/>
              </a:ext>
            </a:extLst>
          </p:cNvPr>
          <p:cNvSpPr/>
          <p:nvPr/>
        </p:nvSpPr>
        <p:spPr>
          <a:xfrm>
            <a:off x="321276" y="0"/>
            <a:ext cx="11870724"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i="0" dirty="0">
              <a:solidFill>
                <a:schemeClr val="tx1"/>
              </a:solidFill>
              <a:effectLst/>
              <a:latin typeface="Montserrat" panose="020B0604020202020204" pitchFamily="2" charset="0"/>
            </a:endParaRPr>
          </a:p>
          <a:p>
            <a:pPr algn="ctr"/>
            <a:r>
              <a:rPr lang="en-IN" sz="1600" b="1" i="0" dirty="0">
                <a:solidFill>
                  <a:schemeClr val="tx1"/>
                </a:solidFill>
                <a:effectLst/>
                <a:latin typeface="Montserrat" panose="020B0604020202020204" pitchFamily="2" charset="0"/>
              </a:rPr>
              <a:t>Electricity Prices Prediction</a:t>
            </a:r>
          </a:p>
          <a:p>
            <a:pPr algn="ctr"/>
            <a:endParaRPr lang="en-IN" sz="1600" b="0" i="0" dirty="0">
              <a:solidFill>
                <a:schemeClr val="tx1"/>
              </a:solidFill>
              <a:effectLst/>
              <a:latin typeface="Montserrat" panose="020B0604020202020204" pitchFamily="2" charset="0"/>
            </a:endParaRPr>
          </a:p>
          <a:p>
            <a:pPr algn="ctr"/>
            <a:r>
              <a:rPr lang="en-IN" sz="1600" b="1" dirty="0">
                <a:solidFill>
                  <a:schemeClr val="tx1"/>
                </a:solidFill>
                <a:latin typeface="Montserrat" panose="020B0604020202020204" pitchFamily="2" charset="0"/>
              </a:rPr>
              <a:t>Team member </a:t>
            </a:r>
          </a:p>
          <a:p>
            <a:pPr algn="ctr"/>
            <a:endParaRPr lang="en-IN" sz="1600" b="1" dirty="0">
              <a:solidFill>
                <a:schemeClr val="tx1"/>
              </a:solidFill>
              <a:latin typeface="Montserrat" panose="020B0604020202020204" pitchFamily="2" charset="0"/>
            </a:endParaRPr>
          </a:p>
          <a:p>
            <a:pPr algn="ctr"/>
            <a:r>
              <a:rPr lang="en-IN" sz="1400" dirty="0">
                <a:solidFill>
                  <a:schemeClr val="tx1"/>
                </a:solidFill>
                <a:latin typeface="Montserrat" panose="020B0604020202020204" pitchFamily="2" charset="0"/>
              </a:rPr>
              <a:t>411521104030  : </a:t>
            </a:r>
            <a:r>
              <a:rPr lang="en-IN" sz="1400" dirty="0" err="1">
                <a:solidFill>
                  <a:schemeClr val="tx1"/>
                </a:solidFill>
                <a:latin typeface="Montserrat" panose="020B0604020202020204" pitchFamily="2" charset="0"/>
              </a:rPr>
              <a:t>S.Dinesh</a:t>
            </a:r>
            <a:r>
              <a:rPr lang="en-IN" sz="1400" dirty="0">
                <a:solidFill>
                  <a:schemeClr val="tx1"/>
                </a:solidFill>
                <a:latin typeface="Montserrat" panose="020B0604020202020204" pitchFamily="2" charset="0"/>
              </a:rPr>
              <a:t> kumar  </a:t>
            </a:r>
          </a:p>
          <a:p>
            <a:pPr algn="ctr"/>
            <a:r>
              <a:rPr lang="en-IN" sz="1400" dirty="0">
                <a:solidFill>
                  <a:schemeClr val="tx1"/>
                </a:solidFill>
                <a:latin typeface="Montserrat" panose="020B0604020202020204" pitchFamily="2" charset="0"/>
              </a:rPr>
              <a:t>411521104017  :  </a:t>
            </a:r>
            <a:r>
              <a:rPr lang="en-IN" sz="1400" dirty="0" err="1">
                <a:solidFill>
                  <a:schemeClr val="tx1"/>
                </a:solidFill>
                <a:latin typeface="Montserrat" panose="020B0604020202020204" pitchFamily="2" charset="0"/>
              </a:rPr>
              <a:t>J.Deepak</a:t>
            </a:r>
            <a:endParaRPr lang="en-IN" sz="1400" dirty="0">
              <a:solidFill>
                <a:schemeClr val="tx1"/>
              </a:solidFill>
              <a:latin typeface="Montserrat" panose="020B0604020202020204" pitchFamily="2" charset="0"/>
            </a:endParaRPr>
          </a:p>
          <a:p>
            <a:pPr algn="ctr"/>
            <a:r>
              <a:rPr lang="en-IN" sz="1400" dirty="0">
                <a:solidFill>
                  <a:schemeClr val="tx1"/>
                </a:solidFill>
                <a:latin typeface="Montserrat" panose="020B0604020202020204" pitchFamily="2" charset="0"/>
              </a:rPr>
              <a:t>411521104051  :  </a:t>
            </a:r>
            <a:r>
              <a:rPr lang="en-IN" sz="1400" dirty="0" err="1">
                <a:solidFill>
                  <a:schemeClr val="tx1"/>
                </a:solidFill>
                <a:latin typeface="Montserrat" panose="020B0604020202020204" pitchFamily="2" charset="0"/>
              </a:rPr>
              <a:t>S.Karthi</a:t>
            </a:r>
            <a:endParaRPr lang="en-IN" sz="1400" dirty="0">
              <a:solidFill>
                <a:schemeClr val="tx1"/>
              </a:solidFill>
              <a:latin typeface="Montserrat" panose="020B0604020202020204" pitchFamily="2" charset="0"/>
            </a:endParaRPr>
          </a:p>
          <a:p>
            <a:pPr algn="ctr"/>
            <a:r>
              <a:rPr lang="en-IN" sz="1400" dirty="0">
                <a:solidFill>
                  <a:schemeClr val="tx1"/>
                </a:solidFill>
                <a:latin typeface="Montserrat" panose="020B0604020202020204" pitchFamily="2" charset="0"/>
              </a:rPr>
              <a:t>4</a:t>
            </a:r>
            <a:r>
              <a:rPr lang="en-IN" sz="1600" dirty="0">
                <a:solidFill>
                  <a:schemeClr val="tx1"/>
                </a:solidFill>
                <a:latin typeface="Montserrat" panose="020B0604020202020204" pitchFamily="2" charset="0"/>
              </a:rPr>
              <a:t>115211</a:t>
            </a:r>
            <a:r>
              <a:rPr lang="en-IN" sz="1400" dirty="0">
                <a:solidFill>
                  <a:schemeClr val="tx1"/>
                </a:solidFill>
                <a:latin typeface="Montserrat" panose="020B0604020202020204" pitchFamily="2" charset="0"/>
              </a:rPr>
              <a:t>04020 : </a:t>
            </a:r>
            <a:r>
              <a:rPr lang="en-IN" sz="1400" dirty="0" err="1">
                <a:solidFill>
                  <a:schemeClr val="tx1"/>
                </a:solidFill>
                <a:latin typeface="Montserrat" panose="020B0604020202020204" pitchFamily="2" charset="0"/>
              </a:rPr>
              <a:t>K.Deepan</a:t>
            </a:r>
            <a:r>
              <a:rPr lang="en-IN" sz="1400" dirty="0">
                <a:solidFill>
                  <a:schemeClr val="tx1"/>
                </a:solidFill>
                <a:latin typeface="Montserrat" panose="020B0604020202020204" pitchFamily="2" charset="0"/>
              </a:rPr>
              <a:t> </a:t>
            </a:r>
            <a:r>
              <a:rPr lang="en-IN" sz="1400" dirty="0" err="1">
                <a:solidFill>
                  <a:schemeClr val="tx1"/>
                </a:solidFill>
                <a:latin typeface="Montserrat" panose="020B0604020202020204" pitchFamily="2" charset="0"/>
              </a:rPr>
              <a:t>chakkaravarthi</a:t>
            </a:r>
            <a:endParaRPr lang="en-IN" sz="1400" dirty="0">
              <a:solidFill>
                <a:schemeClr val="tx1"/>
              </a:solidFill>
              <a:latin typeface="Montserrat" panose="020B0604020202020204" pitchFamily="2" charset="0"/>
            </a:endParaRPr>
          </a:p>
          <a:p>
            <a:pPr algn="ctr"/>
            <a:r>
              <a:rPr lang="en-IN" sz="1600" b="1" dirty="0">
                <a:solidFill>
                  <a:schemeClr val="tx1"/>
                </a:solidFill>
                <a:latin typeface="Montserrat" panose="020B0604020202020204" pitchFamily="2" charset="0"/>
              </a:rPr>
              <a:t> </a:t>
            </a:r>
          </a:p>
          <a:p>
            <a:pPr algn="ctr"/>
            <a:r>
              <a:rPr lang="en-IN" sz="1600" b="1" dirty="0">
                <a:solidFill>
                  <a:schemeClr val="tx1"/>
                </a:solidFill>
                <a:latin typeface="Montserrat" panose="020B0604020202020204" pitchFamily="2" charset="0"/>
              </a:rPr>
              <a:t>Phase-1 Document submission </a:t>
            </a:r>
          </a:p>
          <a:p>
            <a:pPr algn="ctr"/>
            <a:endParaRPr lang="en-IN" sz="1600" b="1" dirty="0">
              <a:solidFill>
                <a:schemeClr val="tx1"/>
              </a:solidFill>
              <a:latin typeface="Montserrat" panose="020B0604020202020204" pitchFamily="2" charset="0"/>
            </a:endParaRPr>
          </a:p>
          <a:p>
            <a:pPr algn="ctr"/>
            <a:endParaRPr lang="en-IN" sz="1600" b="1" dirty="0">
              <a:solidFill>
                <a:schemeClr val="tx1"/>
              </a:solidFill>
              <a:latin typeface="Montserrat" panose="020B0604020202020204" pitchFamily="2" charset="0"/>
            </a:endParaRPr>
          </a:p>
          <a:p>
            <a:r>
              <a:rPr lang="en-IN" sz="1600" b="1" dirty="0">
                <a:solidFill>
                  <a:schemeClr val="tx1"/>
                </a:solidFill>
                <a:latin typeface="Montserrat" panose="020B0604020202020204" pitchFamily="2" charset="0"/>
              </a:rPr>
              <a:t>   Abstract :</a:t>
            </a:r>
          </a:p>
          <a:p>
            <a:r>
              <a:rPr lang="en-IN" sz="1600" b="1" dirty="0">
                <a:solidFill>
                  <a:schemeClr val="tx1"/>
                </a:solidFill>
                <a:latin typeface="Montserrat" panose="020B0604020202020204" pitchFamily="2" charset="0"/>
              </a:rPr>
              <a:t>                          </a:t>
            </a:r>
          </a:p>
          <a:p>
            <a:pPr algn="l"/>
            <a:r>
              <a:rPr lang="en-IN" sz="1600" b="1" dirty="0">
                <a:solidFill>
                  <a:schemeClr val="tx1"/>
                </a:solidFill>
                <a:latin typeface="Montserrat" panose="020B0604020202020204" pitchFamily="2" charset="0"/>
              </a:rPr>
              <a:t>            </a:t>
            </a:r>
            <a:r>
              <a:rPr lang="en-GB" b="0" i="0" dirty="0">
                <a:solidFill>
                  <a:srgbClr val="374151"/>
                </a:solidFill>
                <a:effectLst/>
                <a:latin typeface="Söhne"/>
              </a:rPr>
              <a:t>The Electricity Prices Prediction Guidelines offer a structured framework comprising various modules for forecasting electricity prices, a critical task in today's dynamic energy markets. Accurate price predictions are essential for stakeholders ranging from energy providers and consumers to grid operators and policymakers, enabling them to optimize operations, enhance market efficiency, and promote sustainable energy practices.</a:t>
            </a:r>
          </a:p>
          <a:p>
            <a:pPr algn="l"/>
            <a:endParaRPr lang="en-GB" b="0" i="0" dirty="0">
              <a:solidFill>
                <a:srgbClr val="374151"/>
              </a:solidFill>
              <a:effectLst/>
              <a:latin typeface="Söhne"/>
            </a:endParaRPr>
          </a:p>
          <a:p>
            <a:pPr algn="l"/>
            <a:r>
              <a:rPr lang="en-GB" b="0" i="0" dirty="0">
                <a:solidFill>
                  <a:srgbClr val="374151"/>
                </a:solidFill>
                <a:effectLst/>
                <a:latin typeface="Söhne"/>
              </a:rPr>
              <a:t>This abstract provides an overview of the key modules within these guidelines:</a:t>
            </a:r>
          </a:p>
          <a:p>
            <a:pPr algn="l"/>
            <a:endParaRPr lang="en-GB" b="0" i="0" dirty="0">
              <a:solidFill>
                <a:srgbClr val="374151"/>
              </a:solidFill>
              <a:effectLst/>
              <a:latin typeface="Söhne"/>
            </a:endParaRPr>
          </a:p>
          <a:p>
            <a:pPr algn="l"/>
            <a:r>
              <a:rPr lang="en-GB" b="1" i="0" dirty="0">
                <a:solidFill>
                  <a:srgbClr val="374151"/>
                </a:solidFill>
                <a:effectLst/>
                <a:latin typeface="Söhne"/>
              </a:rPr>
              <a:t>Data </a:t>
            </a:r>
            <a:r>
              <a:rPr lang="en-GB" b="1" i="0" dirty="0" err="1">
                <a:solidFill>
                  <a:srgbClr val="374151"/>
                </a:solidFill>
                <a:effectLst/>
                <a:latin typeface="Söhne"/>
              </a:rPr>
              <a:t>Preprocessing</a:t>
            </a:r>
            <a:r>
              <a:rPr lang="en-GB" b="1" i="0" dirty="0">
                <a:solidFill>
                  <a:srgbClr val="374151"/>
                </a:solidFill>
                <a:effectLst/>
                <a:latin typeface="Söhne"/>
              </a:rPr>
              <a:t> Module:</a:t>
            </a:r>
          </a:p>
          <a:p>
            <a:pPr algn="l"/>
            <a:r>
              <a:rPr lang="en-GB" b="1" dirty="0">
                <a:solidFill>
                  <a:srgbClr val="374151"/>
                </a:solidFill>
                <a:latin typeface="Söhne"/>
              </a:rPr>
              <a:t>            </a:t>
            </a:r>
            <a:r>
              <a:rPr lang="en-GB" b="0" i="0" dirty="0">
                <a:solidFill>
                  <a:srgbClr val="374151"/>
                </a:solidFill>
                <a:effectLst/>
                <a:latin typeface="Söhne"/>
              </a:rPr>
              <a:t> This module lays the foundation for reliable predictions by emphasizing the importance of data quality. It guides users through data collection strategies, data cleaning, and </a:t>
            </a:r>
            <a:r>
              <a:rPr lang="en-GB" b="0" i="0" dirty="0" err="1">
                <a:solidFill>
                  <a:srgbClr val="374151"/>
                </a:solidFill>
                <a:effectLst/>
                <a:latin typeface="Söhne"/>
              </a:rPr>
              <a:t>preprocessing</a:t>
            </a:r>
            <a:r>
              <a:rPr lang="en-GB" b="0" i="0" dirty="0">
                <a:solidFill>
                  <a:srgbClr val="374151"/>
                </a:solidFill>
                <a:effectLst/>
                <a:latin typeface="Söhne"/>
              </a:rPr>
              <a:t> techniques, ensuring that datasets are suitably prepared for analysis.</a:t>
            </a:r>
          </a:p>
          <a:p>
            <a:pPr algn="l"/>
            <a:endParaRPr lang="en-GB" dirty="0">
              <a:solidFill>
                <a:srgbClr val="374151"/>
              </a:solidFill>
              <a:latin typeface="Söhne"/>
            </a:endParaRPr>
          </a:p>
          <a:p>
            <a:pPr algn="l"/>
            <a:r>
              <a:rPr lang="en-GB" b="1" i="0" dirty="0">
                <a:solidFill>
                  <a:srgbClr val="374151"/>
                </a:solidFill>
                <a:effectLst/>
                <a:latin typeface="Söhne"/>
              </a:rPr>
              <a:t>Feature Engineering Module:</a:t>
            </a:r>
          </a:p>
          <a:p>
            <a:pPr algn="l"/>
            <a:r>
              <a:rPr lang="en-GB" b="1" dirty="0">
                <a:solidFill>
                  <a:srgbClr val="374151"/>
                </a:solidFill>
                <a:latin typeface="Söhne"/>
              </a:rPr>
              <a:t>            </a:t>
            </a:r>
            <a:r>
              <a:rPr lang="en-GB" b="0" i="0" dirty="0">
                <a:solidFill>
                  <a:srgbClr val="374151"/>
                </a:solidFill>
                <a:effectLst/>
                <a:latin typeface="Söhne"/>
              </a:rPr>
              <a:t> A fundamental step in electricity price prediction is feature engineering. This module presents methods for selecting pertinent features, transforming data, and incorporating domain knowledge, all aimed at improving model accuracy.</a:t>
            </a:r>
          </a:p>
          <a:p>
            <a:endParaRPr lang="en-IN" b="1" dirty="0">
              <a:solidFill>
                <a:schemeClr val="tx1"/>
              </a:solidFill>
              <a:latin typeface="Montserrat" panose="020B0604020202020204" pitchFamily="2" charset="0"/>
            </a:endParaRPr>
          </a:p>
          <a:p>
            <a:endParaRPr lang="en-IN" sz="1600" b="1" dirty="0">
              <a:solidFill>
                <a:schemeClr val="tx1"/>
              </a:solidFill>
              <a:latin typeface="Montserrat" panose="020B0604020202020204" pitchFamily="2" charset="0"/>
            </a:endParaRPr>
          </a:p>
          <a:p>
            <a:pPr algn="ctr"/>
            <a:endParaRPr lang="en-IN" sz="1600" b="1" dirty="0">
              <a:solidFill>
                <a:schemeClr val="tx1"/>
              </a:solidFill>
              <a:latin typeface="Montserrat" panose="020B0604020202020204" pitchFamily="2" charset="0"/>
            </a:endParaRPr>
          </a:p>
          <a:p>
            <a:pPr algn="ctr"/>
            <a:endParaRPr lang="en-IN" sz="1600" b="1" dirty="0">
              <a:solidFill>
                <a:schemeClr val="tx1"/>
              </a:solidFill>
              <a:latin typeface="Montserrat" panose="020B0604020202020204" pitchFamily="2" charset="0"/>
            </a:endParaRPr>
          </a:p>
          <a:p>
            <a:pPr algn="ctr"/>
            <a:endParaRPr lang="en-IN" sz="1600" b="1" dirty="0">
              <a:solidFill>
                <a:schemeClr val="tx1"/>
              </a:solidFill>
              <a:latin typeface="Montserrat" panose="020B0604020202020204" pitchFamily="2" charset="0"/>
            </a:endParaRPr>
          </a:p>
          <a:p>
            <a:pPr algn="ctr"/>
            <a:endParaRPr lang="en-IN" sz="1600" b="1" u="sng" dirty="0"/>
          </a:p>
        </p:txBody>
      </p:sp>
    </p:spTree>
    <p:extLst>
      <p:ext uri="{BB962C8B-B14F-4D97-AF65-F5344CB8AC3E}">
        <p14:creationId xmlns:p14="http://schemas.microsoft.com/office/powerpoint/2010/main" val="419186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957EC-5507-77A7-5E04-5F8EECEB31C9}"/>
              </a:ext>
            </a:extLst>
          </p:cNvPr>
          <p:cNvSpPr/>
          <p:nvPr/>
        </p:nvSpPr>
        <p:spPr>
          <a:xfrm>
            <a:off x="111211" y="2545492"/>
            <a:ext cx="12192000" cy="49550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GB" b="1" i="0" dirty="0">
                <a:solidFill>
                  <a:srgbClr val="374151"/>
                </a:solidFill>
                <a:effectLst/>
                <a:latin typeface="Söhne"/>
              </a:rPr>
              <a:t>Model Selection and Tuning Module:</a:t>
            </a:r>
          </a:p>
          <a:p>
            <a:pPr algn="l"/>
            <a:r>
              <a:rPr lang="en-GB" dirty="0">
                <a:solidFill>
                  <a:srgbClr val="374151"/>
                </a:solidFill>
                <a:latin typeface="Söhne"/>
              </a:rPr>
              <a:t>           </a:t>
            </a:r>
            <a:r>
              <a:rPr lang="en-GB" i="0" dirty="0">
                <a:solidFill>
                  <a:srgbClr val="374151"/>
                </a:solidFill>
                <a:effectLst/>
                <a:latin typeface="Söhne"/>
              </a:rPr>
              <a:t> Addressing the diverse challenges of electricity price prediction, this module explores various </a:t>
            </a:r>
            <a:r>
              <a:rPr lang="en-GB" i="0" dirty="0" err="1">
                <a:solidFill>
                  <a:srgbClr val="374151"/>
                </a:solidFill>
                <a:effectLst/>
                <a:latin typeface="Söhne"/>
              </a:rPr>
              <a:t>modeling</a:t>
            </a:r>
            <a:r>
              <a:rPr lang="en-GB" i="0" dirty="0">
                <a:solidFill>
                  <a:srgbClr val="374151"/>
                </a:solidFill>
                <a:effectLst/>
                <a:latin typeface="Söhne"/>
              </a:rPr>
              <a:t> approaches. It assists users in selecting appropriate algorithms and optimizing model parameters to enhance predictive performance.</a:t>
            </a:r>
          </a:p>
          <a:p>
            <a:pPr algn="l"/>
            <a:endParaRPr lang="en-GB" dirty="0">
              <a:solidFill>
                <a:srgbClr val="374151"/>
              </a:solidFill>
              <a:latin typeface="Söhne"/>
            </a:endParaRPr>
          </a:p>
          <a:p>
            <a:pPr algn="l"/>
            <a:r>
              <a:rPr lang="en-GB" b="1" i="0" dirty="0">
                <a:solidFill>
                  <a:srgbClr val="374151"/>
                </a:solidFill>
                <a:effectLst/>
                <a:latin typeface="Söhne"/>
              </a:rPr>
              <a:t>Evaluation and Validation Module:</a:t>
            </a:r>
          </a:p>
          <a:p>
            <a:pPr algn="l"/>
            <a:r>
              <a:rPr lang="en-GB" dirty="0">
                <a:solidFill>
                  <a:srgbClr val="374151"/>
                </a:solidFill>
                <a:latin typeface="Söhne"/>
              </a:rPr>
              <a:t>           </a:t>
            </a:r>
            <a:r>
              <a:rPr lang="en-GB" i="0" dirty="0">
                <a:solidFill>
                  <a:srgbClr val="374151"/>
                </a:solidFill>
                <a:effectLst/>
                <a:latin typeface="Söhne"/>
              </a:rPr>
              <a:t> Robust model assessment is essential. This module provides guidance on choosing suitable evaluation metrics, designing effective validation procedures, and conducting rigorous model testing and validation.</a:t>
            </a:r>
          </a:p>
          <a:p>
            <a:pPr algn="l"/>
            <a:endParaRPr lang="en-GB" b="1" i="0" dirty="0">
              <a:solidFill>
                <a:srgbClr val="374151"/>
              </a:solidFill>
              <a:effectLst/>
              <a:latin typeface="Söhne"/>
            </a:endParaRPr>
          </a:p>
        </p:txBody>
      </p:sp>
      <p:sp>
        <p:nvSpPr>
          <p:cNvPr id="8" name="Rectangle 7">
            <a:extLst>
              <a:ext uri="{FF2B5EF4-FFF2-40B4-BE49-F238E27FC236}">
                <a16:creationId xmlns:a16="http://schemas.microsoft.com/office/drawing/2014/main" id="{CD27828A-99F4-7CE5-E7DD-1AA4D2517A85}"/>
              </a:ext>
            </a:extLst>
          </p:cNvPr>
          <p:cNvSpPr/>
          <p:nvPr/>
        </p:nvSpPr>
        <p:spPr>
          <a:xfrm>
            <a:off x="0" y="0"/>
            <a:ext cx="11986054" cy="3892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b="1" dirty="0"/>
              <a:t>Data </a:t>
            </a:r>
            <a:r>
              <a:rPr lang="en-GB" b="1" dirty="0" err="1"/>
              <a:t>sorce</a:t>
            </a:r>
            <a:r>
              <a:rPr lang="en-GB" b="1" dirty="0"/>
              <a:t>:</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IN" b="1" dirty="0"/>
          </a:p>
        </p:txBody>
      </p:sp>
      <p:pic>
        <p:nvPicPr>
          <p:cNvPr id="10" name="Picture 9">
            <a:extLst>
              <a:ext uri="{FF2B5EF4-FFF2-40B4-BE49-F238E27FC236}">
                <a16:creationId xmlns:a16="http://schemas.microsoft.com/office/drawing/2014/main" id="{4306A2DC-8E18-EF6F-1699-8CF0EF46A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51" y="840259"/>
            <a:ext cx="9119288" cy="2891481"/>
          </a:xfrm>
          <a:prstGeom prst="rect">
            <a:avLst/>
          </a:prstGeom>
        </p:spPr>
      </p:pic>
    </p:spTree>
    <p:extLst>
      <p:ext uri="{BB962C8B-B14F-4D97-AF65-F5344CB8AC3E}">
        <p14:creationId xmlns:p14="http://schemas.microsoft.com/office/powerpoint/2010/main" val="121519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B99A46-9D62-C506-63D0-2D9E2C46C88F}"/>
              </a:ext>
            </a:extLst>
          </p:cNvPr>
          <p:cNvSpPr/>
          <p:nvPr/>
        </p:nvSpPr>
        <p:spPr>
          <a:xfrm>
            <a:off x="0" y="0"/>
            <a:ext cx="12192000"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GB" b="1" i="0">
                <a:solidFill>
                  <a:srgbClr val="374151"/>
                </a:solidFill>
                <a:effectLst/>
                <a:latin typeface="Söhne"/>
              </a:rPr>
              <a:t>Uncertainty Quantification Module:</a:t>
            </a:r>
            <a:r>
              <a:rPr lang="en-GB" b="0" i="0">
                <a:solidFill>
                  <a:srgbClr val="374151"/>
                </a:solidFill>
                <a:effectLst/>
                <a:latin typeface="Söhne"/>
              </a:rPr>
              <a:t> </a:t>
            </a:r>
          </a:p>
          <a:p>
            <a:pPr algn="l"/>
            <a:r>
              <a:rPr lang="en-GB">
                <a:solidFill>
                  <a:srgbClr val="374151"/>
                </a:solidFill>
                <a:latin typeface="Söhne"/>
              </a:rPr>
              <a:t>            </a:t>
            </a:r>
            <a:r>
              <a:rPr lang="en-GB" b="0" i="0">
                <a:solidFill>
                  <a:srgbClr val="374151"/>
                </a:solidFill>
                <a:effectLst/>
                <a:latin typeface="Söhne"/>
              </a:rPr>
              <a:t>Recognizing the inherent unpredictability in electricity markets, this module introduces techniques for quantifying and managing uncertainty. It ensures users can account for and mitigate risks associated with price predictions.</a:t>
            </a:r>
          </a:p>
          <a:p>
            <a:pPr algn="l"/>
            <a:endParaRPr lang="en-GB" b="1" i="0">
              <a:solidFill>
                <a:srgbClr val="374151"/>
              </a:solidFill>
              <a:effectLst/>
              <a:latin typeface="Söhne"/>
            </a:endParaRPr>
          </a:p>
          <a:p>
            <a:pPr algn="l"/>
            <a:r>
              <a:rPr lang="en-GB" b="1" i="0">
                <a:solidFill>
                  <a:srgbClr val="374151"/>
                </a:solidFill>
                <a:effectLst/>
                <a:latin typeface="Söhne"/>
              </a:rPr>
              <a:t>Ethical Considerations Module:</a:t>
            </a:r>
          </a:p>
          <a:p>
            <a:pPr algn="l"/>
            <a:r>
              <a:rPr lang="en-GB" b="1">
                <a:solidFill>
                  <a:srgbClr val="374151"/>
                </a:solidFill>
                <a:latin typeface="Söhne"/>
              </a:rPr>
              <a:t>           </a:t>
            </a:r>
            <a:r>
              <a:rPr lang="en-GB" b="0" i="0">
                <a:solidFill>
                  <a:srgbClr val="374151"/>
                </a:solidFill>
                <a:effectLst/>
                <a:latin typeface="Söhne"/>
              </a:rPr>
              <a:t> Ethical considerations are paramount in predictive modeling. This module highlights issues related to fairness, transparency, and privacy, offering guidelines to ensure responsible and equitable use of predictive models in energy markets.</a:t>
            </a:r>
          </a:p>
          <a:p>
            <a:pPr algn="l"/>
            <a:endParaRPr lang="en-GB" b="1" i="0">
              <a:solidFill>
                <a:srgbClr val="374151"/>
              </a:solidFill>
              <a:effectLst/>
              <a:latin typeface="Söhne"/>
            </a:endParaRPr>
          </a:p>
          <a:p>
            <a:pPr algn="l"/>
            <a:r>
              <a:rPr lang="en-GB" b="1" i="0">
                <a:solidFill>
                  <a:srgbClr val="374151"/>
                </a:solidFill>
                <a:effectLst/>
                <a:latin typeface="Söhne"/>
              </a:rPr>
              <a:t>Case Studies and Best Practices Module:</a:t>
            </a:r>
          </a:p>
          <a:p>
            <a:pPr algn="l"/>
            <a:r>
              <a:rPr lang="en-GB" b="1">
                <a:solidFill>
                  <a:srgbClr val="374151"/>
                </a:solidFill>
                <a:latin typeface="Söhne"/>
              </a:rPr>
              <a:t>            </a:t>
            </a:r>
            <a:r>
              <a:rPr lang="en-GB" b="0" i="0">
                <a:solidFill>
                  <a:srgbClr val="374151"/>
                </a:solidFill>
                <a:effectLst/>
                <a:latin typeface="Söhne"/>
              </a:rPr>
              <a:t> Practical application is facilitated through real-world case studies and best practices. This module showcases how the guidelines are implemented successfully in diverse electricity markets, aiding users in understanding and replicating the process.</a:t>
            </a:r>
            <a:endParaRPr lang="en-GB" b="0" i="0" dirty="0">
              <a:solidFill>
                <a:srgbClr val="374151"/>
              </a:solidFill>
              <a:effectLst/>
              <a:latin typeface="Söhne"/>
            </a:endParaRPr>
          </a:p>
        </p:txBody>
      </p:sp>
    </p:spTree>
    <p:extLst>
      <p:ext uri="{BB962C8B-B14F-4D97-AF65-F5344CB8AC3E}">
        <p14:creationId xmlns:p14="http://schemas.microsoft.com/office/powerpoint/2010/main" val="327306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393</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Montserrat</vt:lpstr>
      <vt:lpstr>Söhne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Dinesh</cp:lastModifiedBy>
  <cp:revision>1</cp:revision>
  <dcterms:created xsi:type="dcterms:W3CDTF">2023-10-04T18:14:33Z</dcterms:created>
  <dcterms:modified xsi:type="dcterms:W3CDTF">2023-10-04T18:15:35Z</dcterms:modified>
</cp:coreProperties>
</file>