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67" r:id="rId11"/>
    <p:sldId id="2146847062" r:id="rId12"/>
    <p:sldId id="2146847063" r:id="rId13"/>
    <p:sldId id="2146847065" r:id="rId14"/>
    <p:sldId id="2146847066" r:id="rId15"/>
    <p:sldId id="2146847067" r:id="rId16"/>
    <p:sldId id="2146847068" r:id="rId17"/>
    <p:sldId id="2146847069" r:id="rId18"/>
    <p:sldId id="2146847064"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p:scale>
          <a:sx n="100" d="100"/>
          <a:sy n="100" d="100"/>
        </p:scale>
        <p:origin x="-48"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loud.ibm.com/" TargetMode="External"/><Relationship Id="rId2" Type="http://schemas.openxmlformats.org/officeDocument/2006/relationships/hyperlink" Target="https://www.kaggle.com/datasets/shivamb/machine-predictive-maintenance-classificationPlatfor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99269" y="4111928"/>
            <a:ext cx="7980183"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MOTURI SAI DINESH </a:t>
            </a:r>
          </a:p>
          <a:p>
            <a:r>
              <a:rPr lang="en-US" sz="2400" b="1" dirty="0">
                <a:solidFill>
                  <a:schemeClr val="accent1">
                    <a:lumMod val="75000"/>
                  </a:schemeClr>
                </a:solidFill>
                <a:latin typeface="Arial"/>
                <a:cs typeface="Arial"/>
              </a:rPr>
              <a:t>LOVELY PROFESSIONAL UNIVERSITY (BTech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4041-0A4B-22B1-19EE-9DE37A65524A}"/>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77D1E466-A408-015C-9933-D4391DADFF43}"/>
              </a:ext>
            </a:extLst>
          </p:cNvPr>
          <p:cNvPicPr>
            <a:picLocks noGrp="1" noChangeAspect="1"/>
          </p:cNvPicPr>
          <p:nvPr>
            <p:ph idx="1"/>
          </p:nvPr>
        </p:nvPicPr>
        <p:blipFill>
          <a:blip r:embed="rId2"/>
          <a:stretch>
            <a:fillRect/>
          </a:stretch>
        </p:blipFill>
        <p:spPr>
          <a:xfrm>
            <a:off x="1729574" y="1301750"/>
            <a:ext cx="8732851" cy="4673600"/>
          </a:xfrm>
        </p:spPr>
      </p:pic>
    </p:spTree>
    <p:extLst>
      <p:ext uri="{BB962C8B-B14F-4D97-AF65-F5344CB8AC3E}">
        <p14:creationId xmlns:p14="http://schemas.microsoft.com/office/powerpoint/2010/main" val="3918923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BAE9B-3124-7CE4-F0AB-C974304DF8CF}"/>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79DA4836-019E-B4DA-DDF8-551D7AD837EB}"/>
              </a:ext>
            </a:extLst>
          </p:cNvPr>
          <p:cNvPicPr>
            <a:picLocks noGrp="1" noChangeAspect="1"/>
          </p:cNvPicPr>
          <p:nvPr>
            <p:ph idx="1"/>
          </p:nvPr>
        </p:nvPicPr>
        <p:blipFill>
          <a:blip r:embed="rId2"/>
          <a:stretch>
            <a:fillRect/>
          </a:stretch>
        </p:blipFill>
        <p:spPr>
          <a:xfrm>
            <a:off x="451485" y="1411643"/>
            <a:ext cx="11029950" cy="4636693"/>
          </a:xfrm>
        </p:spPr>
      </p:pic>
    </p:spTree>
    <p:extLst>
      <p:ext uri="{BB962C8B-B14F-4D97-AF65-F5344CB8AC3E}">
        <p14:creationId xmlns:p14="http://schemas.microsoft.com/office/powerpoint/2010/main" val="25304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60BB-160D-5D67-05B2-3B04D590DEAD}"/>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C346B0B2-704D-7706-B887-560C3CE9BF62}"/>
              </a:ext>
            </a:extLst>
          </p:cNvPr>
          <p:cNvPicPr>
            <a:picLocks noGrp="1" noChangeAspect="1"/>
          </p:cNvPicPr>
          <p:nvPr>
            <p:ph idx="1"/>
          </p:nvPr>
        </p:nvPicPr>
        <p:blipFill>
          <a:blip r:embed="rId2"/>
          <a:stretch>
            <a:fillRect/>
          </a:stretch>
        </p:blipFill>
        <p:spPr>
          <a:xfrm>
            <a:off x="1721055" y="1301750"/>
            <a:ext cx="8749890" cy="4673600"/>
          </a:xfrm>
        </p:spPr>
      </p:pic>
    </p:spTree>
    <p:extLst>
      <p:ext uri="{BB962C8B-B14F-4D97-AF65-F5344CB8AC3E}">
        <p14:creationId xmlns:p14="http://schemas.microsoft.com/office/powerpoint/2010/main" val="1815938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78C86-2754-A830-0640-90BD96B81DD1}"/>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F638DA8C-45B9-D42B-7594-DE73BC787A94}"/>
              </a:ext>
            </a:extLst>
          </p:cNvPr>
          <p:cNvPicPr>
            <a:picLocks noGrp="1" noChangeAspect="1"/>
          </p:cNvPicPr>
          <p:nvPr>
            <p:ph idx="1"/>
          </p:nvPr>
        </p:nvPicPr>
        <p:blipFill>
          <a:blip r:embed="rId2"/>
          <a:stretch>
            <a:fillRect/>
          </a:stretch>
        </p:blipFill>
        <p:spPr>
          <a:xfrm>
            <a:off x="1771681" y="1301750"/>
            <a:ext cx="8648638" cy="4673600"/>
          </a:xfrm>
        </p:spPr>
      </p:pic>
    </p:spTree>
    <p:extLst>
      <p:ext uri="{BB962C8B-B14F-4D97-AF65-F5344CB8AC3E}">
        <p14:creationId xmlns:p14="http://schemas.microsoft.com/office/powerpoint/2010/main" val="1832102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53AB8-C3CC-31F4-DCB8-7664E47EDA87}"/>
              </a:ext>
            </a:extLst>
          </p:cNvPr>
          <p:cNvSpPr>
            <a:spLocks noGrp="1"/>
          </p:cNvSpPr>
          <p:nvPr>
            <p:ph type="title"/>
          </p:nvPr>
        </p:nvSpPr>
        <p:spPr/>
        <p:txBody>
          <a:bodyPr/>
          <a:lstStyle/>
          <a:p>
            <a:endParaRPr lang="en-IN"/>
          </a:p>
        </p:txBody>
      </p:sp>
      <p:pic>
        <p:nvPicPr>
          <p:cNvPr id="5" name="Content Placeholder 4" descr="A screenshot of a computer&#10;&#10;AI-generated content may be incorrect.">
            <a:extLst>
              <a:ext uri="{FF2B5EF4-FFF2-40B4-BE49-F238E27FC236}">
                <a16:creationId xmlns:a16="http://schemas.microsoft.com/office/drawing/2014/main" id="{5E3F222D-418B-66F9-79DB-1A21D28391C6}"/>
              </a:ext>
            </a:extLst>
          </p:cNvPr>
          <p:cNvPicPr>
            <a:picLocks noGrp="1" noChangeAspect="1"/>
          </p:cNvPicPr>
          <p:nvPr>
            <p:ph idx="1"/>
          </p:nvPr>
        </p:nvPicPr>
        <p:blipFill>
          <a:blip r:embed="rId2"/>
          <a:stretch>
            <a:fillRect/>
          </a:stretch>
        </p:blipFill>
        <p:spPr>
          <a:xfrm>
            <a:off x="1385754" y="1482244"/>
            <a:ext cx="8673731" cy="4673600"/>
          </a:xfrm>
        </p:spPr>
      </p:pic>
    </p:spTree>
    <p:extLst>
      <p:ext uri="{BB962C8B-B14F-4D97-AF65-F5344CB8AC3E}">
        <p14:creationId xmlns:p14="http://schemas.microsoft.com/office/powerpoint/2010/main" val="171240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8FF31-1D3B-A611-9E61-E9CB682CE857}"/>
              </a:ext>
            </a:extLst>
          </p:cNvPr>
          <p:cNvSpPr>
            <a:spLocks noGrp="1"/>
          </p:cNvSpPr>
          <p:nvPr>
            <p:ph type="title"/>
          </p:nvPr>
        </p:nvSpPr>
        <p:spPr/>
        <p:txBody>
          <a:bodyPr/>
          <a:lstStyle/>
          <a:p>
            <a:endParaRPr lang="en-IN"/>
          </a:p>
        </p:txBody>
      </p:sp>
      <p:pic>
        <p:nvPicPr>
          <p:cNvPr id="8" name="Content Placeholder 7" descr="A screenshot of a computer&#10;&#10;AI-generated content may be incorrect.">
            <a:extLst>
              <a:ext uri="{FF2B5EF4-FFF2-40B4-BE49-F238E27FC236}">
                <a16:creationId xmlns:a16="http://schemas.microsoft.com/office/drawing/2014/main" id="{53373D9E-15A1-4940-B9E3-CAB9FF1B710E}"/>
              </a:ext>
            </a:extLst>
          </p:cNvPr>
          <p:cNvPicPr>
            <a:picLocks noGrp="1" noChangeAspect="1"/>
          </p:cNvPicPr>
          <p:nvPr>
            <p:ph idx="1"/>
          </p:nvPr>
        </p:nvPicPr>
        <p:blipFill>
          <a:blip r:embed="rId2"/>
          <a:stretch>
            <a:fillRect/>
          </a:stretch>
        </p:blipFill>
        <p:spPr>
          <a:xfrm>
            <a:off x="1432561" y="1568450"/>
            <a:ext cx="9531084" cy="4673600"/>
          </a:xfrm>
        </p:spPr>
      </p:pic>
    </p:spTree>
    <p:extLst>
      <p:ext uri="{BB962C8B-B14F-4D97-AF65-F5344CB8AC3E}">
        <p14:creationId xmlns:p14="http://schemas.microsoft.com/office/powerpoint/2010/main" val="203893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successfully achieved its objective of developing and deploying an end-to-end predictive maintenance solution. By using a Random Forest algorithm combined with the SMOTE data balancing technique, we created a model that can accurately predict specific machine failures before they occur. The final deployed API on </a:t>
            </a:r>
            <a:r>
              <a:rPr lang="en-US" sz="2000" b="1" dirty="0"/>
              <a:t>IBM Watson Machine Learning</a:t>
            </a:r>
            <a:r>
              <a:rPr lang="en-US" sz="2000" dirty="0"/>
              <a:t> serves as a robust tool that can be integrated into real-world industrial systems to reduce downtime, lower operational costs, and enable proactive maintenance scheduling. The project demonstrates a complete machine learning lifecycle, from data preprocessing to live deployment</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Real-time Integration: Connect the deployed API to live machine sensors and build a dashboard to visualize real-time operational status and failure alerts.</a:t>
            </a:r>
          </a:p>
          <a:p>
            <a:pPr marL="305435" indent="-305435"/>
            <a:r>
              <a:rPr lang="en-US" sz="2000" dirty="0">
                <a:ea typeface="+mn-lt"/>
                <a:cs typeface="+mn-lt"/>
              </a:rPr>
              <a:t>Advanced Modeling: Explore more complex algorithms like XGBoost or LSTMs to potentially improve prediction accuracy further..</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Dataset: Kaggle, Predictive Maintenance Classification: </a:t>
            </a:r>
            <a:r>
              <a:rPr lang="en-IN" sz="2400" dirty="0">
                <a:solidFill>
                  <a:srgbClr val="0F0F0F"/>
                </a:solidFill>
                <a:ea typeface="+mn-lt"/>
                <a:cs typeface="+mn-lt"/>
                <a:hlinkClick r:id="rId2"/>
              </a:rPr>
              <a:t>https://www.kaggle.com/datasets/shivamb/machine-predictive-maintenance-classificationPlatform</a:t>
            </a:r>
            <a:r>
              <a:rPr lang="en-IN" sz="2400" dirty="0">
                <a:solidFill>
                  <a:srgbClr val="0F0F0F"/>
                </a:solidFill>
                <a:ea typeface="+mn-lt"/>
                <a:cs typeface="+mn-lt"/>
              </a:rPr>
              <a:t>: </a:t>
            </a:r>
          </a:p>
          <a:p>
            <a:pPr marL="305435" indent="-305435"/>
            <a:r>
              <a:rPr lang="en-IN" sz="2400" dirty="0">
                <a:solidFill>
                  <a:srgbClr val="0F0F0F"/>
                </a:solidFill>
                <a:ea typeface="+mn-lt"/>
                <a:cs typeface="+mn-lt"/>
              </a:rPr>
              <a:t>IBM Cloud &amp; Watson Studio: </a:t>
            </a:r>
            <a:r>
              <a:rPr lang="en-IN" sz="2400" dirty="0">
                <a:solidFill>
                  <a:srgbClr val="0F0F0F"/>
                </a:solidFill>
                <a:ea typeface="+mn-lt"/>
                <a:cs typeface="+mn-lt"/>
                <a:hlinkClick r:id="rId3"/>
              </a:rPr>
              <a:t>https://cloud.ibm.com/</a:t>
            </a:r>
            <a:r>
              <a:rPr lang="en-IN" sz="2400" dirty="0">
                <a:solidFill>
                  <a:srgbClr val="0F0F0F"/>
                </a:solidFill>
                <a:ea typeface="+mn-lt"/>
                <a:cs typeface="+mn-lt"/>
              </a:rPr>
              <a:t>.</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screenshot of a computer&#10;&#10;AI-generated content may be incorrect.">
            <a:extLst>
              <a:ext uri="{FF2B5EF4-FFF2-40B4-BE49-F238E27FC236}">
                <a16:creationId xmlns:a16="http://schemas.microsoft.com/office/drawing/2014/main" id="{FC41B795-C3F3-B758-F2CC-171E871036D5}"/>
              </a:ext>
            </a:extLst>
          </p:cNvPr>
          <p:cNvPicPr>
            <a:picLocks noGrp="1" noChangeAspect="1"/>
          </p:cNvPicPr>
          <p:nvPr>
            <p:ph idx="1"/>
          </p:nvPr>
        </p:nvPicPr>
        <p:blipFill>
          <a:blip r:embed="rId2"/>
          <a:stretch>
            <a:fillRect/>
          </a:stretch>
        </p:blipFill>
        <p:spPr>
          <a:xfrm>
            <a:off x="2963333" y="1301750"/>
            <a:ext cx="6265333" cy="4673600"/>
          </a:xfr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2A07F8EE-DACF-1A4D-E9C5-55029A1F0717}"/>
              </a:ext>
            </a:extLst>
          </p:cNvPr>
          <p:cNvPicPr>
            <a:picLocks noGrp="1" noChangeAspect="1"/>
          </p:cNvPicPr>
          <p:nvPr>
            <p:ph idx="1"/>
          </p:nvPr>
        </p:nvPicPr>
        <p:blipFill>
          <a:blip r:embed="rId2"/>
          <a:stretch>
            <a:fillRect/>
          </a:stretch>
        </p:blipFill>
        <p:spPr>
          <a:xfrm>
            <a:off x="2883203" y="1301750"/>
            <a:ext cx="6425593" cy="4673600"/>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of completion&#10;&#10;AI-generated content may be incorrect.">
            <a:extLst>
              <a:ext uri="{FF2B5EF4-FFF2-40B4-BE49-F238E27FC236}">
                <a16:creationId xmlns:a16="http://schemas.microsoft.com/office/drawing/2014/main" id="{DD9CB864-E012-2EC1-8EF6-2A6D66B78E60}"/>
              </a:ext>
            </a:extLst>
          </p:cNvPr>
          <p:cNvPicPr>
            <a:picLocks noGrp="1" noChangeAspect="1"/>
          </p:cNvPicPr>
          <p:nvPr>
            <p:ph idx="1"/>
          </p:nvPr>
        </p:nvPicPr>
        <p:blipFill>
          <a:blip r:embed="rId2"/>
          <a:stretch>
            <a:fillRect/>
          </a:stretch>
        </p:blipFill>
        <p:spPr>
          <a:xfrm>
            <a:off x="2445575" y="1301750"/>
            <a:ext cx="7300849" cy="4673600"/>
          </a:xfr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a:t>In the manufacturing and industrial sector, unexpected machinery failures lead to unplanned downtime, production losses, and increased maintenance costs.</a:t>
            </a:r>
            <a:br>
              <a:rPr lang="en-US" sz="2400" dirty="0"/>
            </a:br>
            <a:r>
              <a:rPr lang="en-US" sz="2400" dirty="0"/>
              <a:t>Modern machines generate vast amounts of real-time sensor data during operation. Despite this, industries still struggle to interpret these signals effectively to prevent faults.</a:t>
            </a:r>
            <a:br>
              <a:rPr lang="en-US" sz="2400" dirty="0"/>
            </a:br>
            <a:r>
              <a:rPr lang="en-US" sz="2400" dirty="0"/>
              <a:t>The challenge lies in identifying patterns from sensor data that can indicate specific failure modes before they actually occur. Recognizing these signs early is crucial for ensuring safety, efficiency, and continuous operation</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a:t>
            </a:r>
            <a:r>
              <a:rPr lang="en-US" sz="1200" b="1" dirty="0"/>
              <a:t>he proposed system aims to address the challenge of anticipating machine failures before they occur by developing a predictive maintenance model for a fleet of industrial machines. This involves leveraging sensor data to identify patterns that precede a failure.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Utilize the "Predictive Maintenance Classification" dataset from Kaggle, which contains real-time operational data.</a:t>
            </a:r>
            <a:endParaRPr lang="en-IN" sz="1200" b="1" dirty="0">
              <a:latin typeface="Calibri" panose="020F0502020204030204" pitchFamily="34" charset="0"/>
              <a:ea typeface="Calibri" panose="020F0502020204030204" pitchFamily="34" charset="0"/>
              <a:cs typeface="Calibri" panose="020F0502020204030204" pitchFamily="34" charset="0"/>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The primary goal is to predict the specific 'Failure Type' of the machinery, such as Power Failure or Tool Wear Failure.</a:t>
            </a:r>
            <a:r>
              <a:rPr lang="en-IN" sz="1200" b="1" dirty="0">
                <a:latin typeface="Calibri" panose="020F0502020204030204" pitchFamily="34" charset="0"/>
                <a:ea typeface="Calibri" panose="020F0502020204030204" pitchFamily="34" charset="0"/>
                <a:cs typeface="Calibri" panose="020F0502020204030204" pitchFamily="34" charset="0"/>
              </a:rPr>
              <a:t>.</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panose="020F0502020204030204" pitchFamily="34" charset="0"/>
                <a:ea typeface="Calibri" panose="020F0502020204030204" pitchFamily="34" charset="0"/>
                <a:cs typeface="Calibri" panose="020F0502020204030204" pitchFamily="34" charset="0"/>
              </a:rPr>
              <a:t>Clean the data by removing irrelevant columns and converting the categorical 'Type' feature into a numerical format</a:t>
            </a:r>
            <a:r>
              <a:rPr lang="en-US" sz="1200" dirty="0"/>
              <a:t>.</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Standardize all the Sensor data using StandardScalar to ensure all features are on common scale.</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Implement a Random Forest Classifier to learn the patterns that lead to machine failures.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Apply the SMOTE technique to balance the training data, which helps the model accurately predict even rare failures.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Deploy the final solution on the IBM Cloud platform as required by the project</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cs typeface="Calibri"/>
              </a:rPr>
              <a:t>Publish the model as a live, online API endpoint using the IBM Watson Machine Learning service.</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Assess the model's performance using Accuracy for an overall score and the F1-Score for a balanced view of its effectiveness</a:t>
            </a:r>
            <a:r>
              <a:rPr lang="en-IN" sz="1200" b="1" dirty="0">
                <a:latin typeface="Calibri"/>
                <a:ea typeface="+mn-lt"/>
                <a:cs typeface="+mn-lt"/>
              </a:rPr>
              <a:t>.</a:t>
            </a:r>
            <a:endParaRPr lang="en-IN" sz="1200" b="1" dirty="0">
              <a:latin typeface="Calibri"/>
              <a:cs typeface="Calibri"/>
            </a:endParaRPr>
          </a:p>
          <a:p>
            <a:pPr marL="629920" lvl="1" indent="-305435"/>
            <a:r>
              <a:rPr lang="en-US" sz="1200" b="1" dirty="0">
                <a:latin typeface="Calibri"/>
                <a:ea typeface="+mn-lt"/>
                <a:cs typeface="+mn-lt"/>
              </a:rPr>
              <a:t>Use a Confusion Matrix to visually analyze the model's predictions and identify where it excels or makes mistakes</a:t>
            </a:r>
            <a:r>
              <a:rPr lang="en-IN" sz="1200" b="1" dirty="0">
                <a:latin typeface="Calibri"/>
                <a:ea typeface="+mn-lt"/>
                <a:cs typeface="+mn-lt"/>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7500" lnSpcReduction="20000"/>
          </a:bodyPr>
          <a:lstStyle/>
          <a:p>
            <a:pPr marL="0" indent="0">
              <a:buNone/>
            </a:pPr>
            <a:r>
              <a:rPr lang="en-US" sz="1800" b="1" dirty="0">
                <a:solidFill>
                  <a:srgbClr val="0F0F0F"/>
                </a:solidFill>
                <a:ea typeface="+mn-lt"/>
                <a:cs typeface="+mn-lt"/>
              </a:rPr>
              <a:t>The system approach for this project involves leveraging a cloud-based data science platform to build, train, and deploy a machine learning model capable of predicting industrial machinery failures from sensor data. The entire lifecycle, from data preparation to a live API, is handled within an integrated environment</a:t>
            </a:r>
            <a:endParaRPr lang="en-US" dirty="0"/>
          </a:p>
          <a:p>
            <a:pPr marL="305435" indent="-305435"/>
            <a:r>
              <a:rPr lang="en-IN" sz="1800" b="1" dirty="0">
                <a:solidFill>
                  <a:srgbClr val="0F0F0F"/>
                </a:solidFill>
              </a:rPr>
              <a:t>System requirements</a:t>
            </a:r>
          </a:p>
          <a:p>
            <a:pPr marL="629435" lvl="1" indent="-305435"/>
            <a:r>
              <a:rPr lang="en-US" sz="1500" b="1" dirty="0">
                <a:solidFill>
                  <a:srgbClr val="0F0F0F"/>
                </a:solidFill>
              </a:rPr>
              <a:t>Cloud Platform: An IBM Cloud account (Lite tier is sufficient) is mandatory for hosting the services.</a:t>
            </a:r>
          </a:p>
          <a:p>
            <a:pPr marL="629435" lvl="1" indent="-305435"/>
            <a:r>
              <a:rPr lang="en-US" sz="1500" b="1" dirty="0">
                <a:solidFill>
                  <a:srgbClr val="0F0F0F"/>
                </a:solidFill>
              </a:rPr>
              <a:t>Core Services:</a:t>
            </a:r>
          </a:p>
          <a:p>
            <a:pPr marL="899435" lvl="2" indent="-305435"/>
            <a:r>
              <a:rPr lang="en-US" sz="1400" b="1" dirty="0">
                <a:solidFill>
                  <a:srgbClr val="0F0F0F"/>
                </a:solidFill>
              </a:rPr>
              <a:t>IBM Watson Studio: To create and manage the project, including the </a:t>
            </a:r>
            <a:r>
              <a:rPr lang="en-US" sz="1400" b="1" dirty="0" err="1">
                <a:solidFill>
                  <a:srgbClr val="0F0F0F"/>
                </a:solidFill>
              </a:rPr>
              <a:t>Jupyter</a:t>
            </a:r>
            <a:r>
              <a:rPr lang="en-US" sz="1400" b="1" dirty="0">
                <a:solidFill>
                  <a:srgbClr val="0F0F0F"/>
                </a:solidFill>
              </a:rPr>
              <a:t> Notebook for development.</a:t>
            </a:r>
          </a:p>
          <a:p>
            <a:pPr marL="899435" lvl="2" indent="-305435"/>
            <a:r>
              <a:rPr lang="en-US" sz="1400" b="1" dirty="0">
                <a:solidFill>
                  <a:srgbClr val="0F0F0F"/>
                </a:solidFill>
              </a:rPr>
              <a:t>IBM Cloud Object Storage (COS): To store the dataset (predictive_maintenance.csv) securely.</a:t>
            </a:r>
          </a:p>
          <a:p>
            <a:pPr marL="899435" lvl="2" indent="-305435"/>
            <a:r>
              <a:rPr lang="en-US" sz="1400" b="1" dirty="0">
                <a:solidFill>
                  <a:srgbClr val="0F0F0F"/>
                </a:solidFill>
              </a:rPr>
              <a:t>IBM Watson Machine Learning Service: To save the trained model and deploy it as a live API.</a:t>
            </a:r>
            <a:endParaRPr lang="en-IN" sz="1400" b="1" dirty="0">
              <a:solidFill>
                <a:srgbClr val="0F0F0F"/>
              </a:solidFill>
            </a:endParaRPr>
          </a:p>
          <a:p>
            <a:pPr marL="305435" indent="-305435"/>
            <a:r>
              <a:rPr lang="en-IN" sz="1800" b="1" dirty="0">
                <a:solidFill>
                  <a:srgbClr val="0F0F0F"/>
                </a:solidFill>
              </a:rPr>
              <a:t>Library required to build the model</a:t>
            </a:r>
          </a:p>
          <a:p>
            <a:pPr marL="629435" lvl="1" indent="-305435"/>
            <a:r>
              <a:rPr lang="en-US" sz="1500" b="1" dirty="0">
                <a:solidFill>
                  <a:srgbClr val="0F0F0F"/>
                </a:solidFill>
              </a:rPr>
              <a:t>The model is built using Python 3, and the following key libraries are required:</a:t>
            </a:r>
          </a:p>
          <a:p>
            <a:pPr marL="629435" lvl="1" indent="-305435"/>
            <a:r>
              <a:rPr lang="en-US" sz="1500" b="1" dirty="0">
                <a:solidFill>
                  <a:srgbClr val="0F0F0F"/>
                </a:solidFill>
              </a:rPr>
              <a:t>pandas: For loading, manipulating, and cleaning the dataset.</a:t>
            </a:r>
          </a:p>
          <a:p>
            <a:pPr marL="629435" lvl="1" indent="-305435"/>
            <a:r>
              <a:rPr lang="en-US" sz="1500" b="1" dirty="0">
                <a:solidFill>
                  <a:srgbClr val="0F0F0F"/>
                </a:solidFill>
              </a:rPr>
              <a:t>scikit-learn: The primary machine learning library used for:</a:t>
            </a:r>
          </a:p>
          <a:p>
            <a:pPr marL="899435" lvl="2" indent="-305435"/>
            <a:r>
              <a:rPr lang="en-US" sz="1400" b="1" dirty="0">
                <a:solidFill>
                  <a:srgbClr val="0F0F0F"/>
                </a:solidFill>
              </a:rPr>
              <a:t>Data splitting (train_test_split) , Feature scaling (StandardScaler) , Model creation (RandomForestClassifier). and Evaluation metrics (classification_report, accuracy_score).</a:t>
            </a:r>
          </a:p>
          <a:p>
            <a:pPr marL="629435" lvl="1" indent="-305435"/>
            <a:r>
              <a:rPr lang="en-US" sz="1500" b="1" dirty="0">
                <a:solidFill>
                  <a:srgbClr val="0F0F0F"/>
                </a:solidFill>
              </a:rPr>
              <a:t>imbalanced-learn: To use the SMOTE technique for handling the imbalanced dataset.</a:t>
            </a:r>
          </a:p>
          <a:p>
            <a:pPr marL="629435" lvl="1" indent="-305435"/>
            <a:r>
              <a:rPr lang="en-US" sz="1500" b="1" dirty="0">
                <a:solidFill>
                  <a:srgbClr val="0F0F0F"/>
                </a:solidFill>
              </a:rPr>
              <a:t>IBM-watson-machine-learning: The official IBM client library to save the model and prepare it for deployment.</a:t>
            </a:r>
          </a:p>
          <a:p>
            <a:pPr marL="629435" lvl="1" indent="-305435"/>
            <a:r>
              <a:rPr lang="en-US" sz="1500" b="1" dirty="0">
                <a:solidFill>
                  <a:srgbClr val="0F0F0F"/>
                </a:solidFill>
              </a:rPr>
              <a:t>matplotlib &amp; seaborn: For creating visualizations like the confusion matrix to evaluate model performance.</a:t>
            </a:r>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US" dirty="0">
                <a:ea typeface="+mn-lt"/>
                <a:cs typeface="+mn-lt"/>
              </a:rPr>
              <a:t>We chose a Random Forest Classifier because it's highly accurate and excels at finding complex patterns in sensor data</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t>The model uses real-time sensor data as input, including temperature, rotational speed, torque, and tool wear</a:t>
            </a:r>
            <a:r>
              <a:rPr lang="en-IN" dirty="0">
                <a:ea typeface="+mn-lt"/>
                <a:cs typeface="+mn-lt"/>
              </a:rPr>
              <a:t>.</a:t>
            </a:r>
            <a:endParaRPr lang="en-IN" dirty="0"/>
          </a:p>
          <a:p>
            <a:pPr marL="305435" indent="-305435"/>
            <a:r>
              <a:rPr lang="en-IN" sz="1400" b="1" dirty="0">
                <a:ea typeface="+mn-lt"/>
                <a:cs typeface="+mn-lt"/>
              </a:rPr>
              <a:t>Training Process:</a:t>
            </a:r>
            <a:endParaRPr lang="en-IN" sz="1400" dirty="0"/>
          </a:p>
          <a:p>
            <a:pPr marL="629920" lvl="1" indent="-305435"/>
            <a:r>
              <a:rPr lang="en-US" dirty="0"/>
              <a:t>The model is trained on 80% of the data. We use the </a:t>
            </a:r>
            <a:r>
              <a:rPr lang="en-US" b="1" dirty="0"/>
              <a:t>SMOTE</a:t>
            </a:r>
            <a:r>
              <a:rPr lang="en-US" dirty="0"/>
              <a:t> technique to balance the data, which is critical for learning to predict the rare failure types</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t>The deployed API receives new sensor readings in real-time and instantly predicts a </a:t>
            </a:r>
            <a:r>
              <a:rPr lang="en-US" b="1" dirty="0"/>
              <a:t>specific failure type</a:t>
            </a:r>
            <a:r>
              <a:rPr lang="en-US" dirty="0"/>
              <a:t> or "No Failure"</a:t>
            </a:r>
            <a:r>
              <a:rPr lang="en-IN" dirty="0">
                <a:ea typeface="+mn-lt"/>
                <a:cs typeface="+mn-lt"/>
              </a:rPr>
              <a:t>.</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Picture 8">
            <a:extLst>
              <a:ext uri="{FF2B5EF4-FFF2-40B4-BE49-F238E27FC236}">
                <a16:creationId xmlns:a16="http://schemas.microsoft.com/office/drawing/2014/main" id="{3E8D3A52-F039-CD7E-0304-A560F01085B8}"/>
              </a:ext>
            </a:extLst>
          </p:cNvPr>
          <p:cNvPicPr>
            <a:picLocks noChangeAspect="1"/>
          </p:cNvPicPr>
          <p:nvPr/>
        </p:nvPicPr>
        <p:blipFill>
          <a:blip r:embed="rId2"/>
          <a:stretch>
            <a:fillRect/>
          </a:stretch>
        </p:blipFill>
        <p:spPr>
          <a:xfrm>
            <a:off x="967740" y="1209156"/>
            <a:ext cx="10027920" cy="494668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CBFBB-30A0-72E5-702B-56612FCA85CC}"/>
              </a:ext>
            </a:extLst>
          </p:cNvPr>
          <p:cNvSpPr>
            <a:spLocks noGrp="1"/>
          </p:cNvSpPr>
          <p:nvPr>
            <p:ph type="title"/>
          </p:nvPr>
        </p:nvSpPr>
        <p:spPr/>
        <p:txBody>
          <a:bodyPr/>
          <a:lstStyle/>
          <a:p>
            <a:endParaRPr lang="en-IN" dirty="0"/>
          </a:p>
        </p:txBody>
      </p:sp>
      <p:pic>
        <p:nvPicPr>
          <p:cNvPr id="12" name="Content Placeholder 11" descr="A screenshot of a computer&#10;&#10;AI-generated content may be incorrect.">
            <a:extLst>
              <a:ext uri="{FF2B5EF4-FFF2-40B4-BE49-F238E27FC236}">
                <a16:creationId xmlns:a16="http://schemas.microsoft.com/office/drawing/2014/main" id="{78F51D29-515B-445A-FF53-0AE832CBC422}"/>
              </a:ext>
            </a:extLst>
          </p:cNvPr>
          <p:cNvPicPr>
            <a:picLocks noGrp="1" noChangeAspect="1"/>
          </p:cNvPicPr>
          <p:nvPr>
            <p:ph idx="1"/>
          </p:nvPr>
        </p:nvPicPr>
        <p:blipFill>
          <a:blip r:embed="rId2"/>
          <a:stretch>
            <a:fillRect/>
          </a:stretch>
        </p:blipFill>
        <p:spPr>
          <a:xfrm>
            <a:off x="914400" y="1301750"/>
            <a:ext cx="9556545" cy="4673600"/>
          </a:xfrm>
        </p:spPr>
      </p:pic>
    </p:spTree>
    <p:extLst>
      <p:ext uri="{BB962C8B-B14F-4D97-AF65-F5344CB8AC3E}">
        <p14:creationId xmlns:p14="http://schemas.microsoft.com/office/powerpoint/2010/main" val="3140911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85D0-B55A-4DA3-E130-9175E338EB1D}"/>
              </a:ext>
            </a:extLst>
          </p:cNvPr>
          <p:cNvSpPr>
            <a:spLocks noGrp="1"/>
          </p:cNvSpPr>
          <p:nvPr>
            <p:ph type="title"/>
          </p:nvPr>
        </p:nvSpPr>
        <p:spPr/>
        <p:txBody>
          <a:bodyPr/>
          <a:lstStyle/>
          <a:p>
            <a:endParaRPr lang="en-IN"/>
          </a:p>
        </p:txBody>
      </p:sp>
      <p:pic>
        <p:nvPicPr>
          <p:cNvPr id="11" name="Content Placeholder 10" descr="A screenshot of a computer&#10;&#10;AI-generated content may be incorrect.">
            <a:extLst>
              <a:ext uri="{FF2B5EF4-FFF2-40B4-BE49-F238E27FC236}">
                <a16:creationId xmlns:a16="http://schemas.microsoft.com/office/drawing/2014/main" id="{FEF68441-F218-066F-8AE1-0462EF473075}"/>
              </a:ext>
            </a:extLst>
          </p:cNvPr>
          <p:cNvPicPr>
            <a:picLocks noGrp="1" noChangeAspect="1"/>
          </p:cNvPicPr>
          <p:nvPr>
            <p:ph idx="1"/>
          </p:nvPr>
        </p:nvPicPr>
        <p:blipFill>
          <a:blip r:embed="rId2"/>
          <a:stretch>
            <a:fillRect/>
          </a:stretch>
        </p:blipFill>
        <p:spPr>
          <a:xfrm>
            <a:off x="1620632" y="1301750"/>
            <a:ext cx="8950736" cy="4673600"/>
          </a:xfrm>
        </p:spPr>
      </p:pic>
    </p:spTree>
    <p:extLst>
      <p:ext uri="{BB962C8B-B14F-4D97-AF65-F5344CB8AC3E}">
        <p14:creationId xmlns:p14="http://schemas.microsoft.com/office/powerpoint/2010/main" val="14188601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schemas.microsoft.com/office/2006/documentManagement/types"/>
    <ds:schemaRef ds:uri="http://www.w3.org/XML/1998/namespace"/>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971</Words>
  <Application>Microsoft Office PowerPoint</Application>
  <PresentationFormat>Widescreen</PresentationFormat>
  <Paragraphs>75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Franklin Gothic Book</vt:lpstr>
      <vt:lpstr>Franklin Gothic Demi</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Dinesh Moturi</cp:lastModifiedBy>
  <cp:revision>27</cp:revision>
  <dcterms:created xsi:type="dcterms:W3CDTF">2021-05-26T16:50:10Z</dcterms:created>
  <dcterms:modified xsi:type="dcterms:W3CDTF">2025-08-03T19:36:41Z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