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58" r:id="rId5"/>
    <p:sldId id="259" r:id="rId6"/>
    <p:sldId id="260" r:id="rId7"/>
    <p:sldId id="261" r:id="rId8"/>
    <p:sldId id="263" r:id="rId9"/>
    <p:sldId id="262" r:id="rId10"/>
    <p:sldId id="265"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161363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7D62D-CD48-4755-868E-CB41419395FC}" type="datetimeFigureOut">
              <a:rPr lang="en-US" smtClean="0"/>
              <a:t>26-Dec-23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36122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228380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D699-4A82-4895-A25C-9FD1D02EE58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9278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1512087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47D62D-CD48-4755-868E-CB41419395FC}" type="datetimeFigureOut">
              <a:rPr lang="en-US" smtClean="0"/>
              <a:t>26-Dec-23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4115658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47D62D-CD48-4755-868E-CB41419395FC}" type="datetimeFigureOut">
              <a:rPr lang="en-US" smtClean="0"/>
              <a:t>26-Dec-23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586271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1070178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368739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244172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68307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47D62D-CD48-4755-868E-CB41419395FC}" type="datetimeFigureOut">
              <a:rPr lang="en-US" smtClean="0"/>
              <a:t>26-Dec-23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1901559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47D62D-CD48-4755-868E-CB41419395FC}" type="datetimeFigureOut">
              <a:rPr lang="en-US" smtClean="0"/>
              <a:t>26-Dec-23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102664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117647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86026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47D62D-CD48-4755-868E-CB41419395FC}" type="datetimeFigureOut">
              <a:rPr lang="en-US" smtClean="0"/>
              <a:t>26-Dec-23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19773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7D62D-CD48-4755-868E-CB41419395FC}" type="datetimeFigureOut">
              <a:rPr lang="en-US" smtClean="0"/>
              <a:t>26-Dec-23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D699-4A82-4895-A25C-9FD1D02EE58D}" type="slidenum">
              <a:rPr lang="en-US" smtClean="0"/>
              <a:t>‹#›</a:t>
            </a:fld>
            <a:endParaRPr lang="en-US"/>
          </a:p>
        </p:txBody>
      </p:sp>
    </p:spTree>
    <p:extLst>
      <p:ext uri="{BB962C8B-B14F-4D97-AF65-F5344CB8AC3E}">
        <p14:creationId xmlns:p14="http://schemas.microsoft.com/office/powerpoint/2010/main" val="351337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47D62D-CD48-4755-868E-CB41419395FC}" type="datetimeFigureOut">
              <a:rPr lang="en-US" smtClean="0"/>
              <a:t>26-Dec-23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BFD699-4A82-4895-A25C-9FD1D02EE58D}" type="slidenum">
              <a:rPr lang="en-US" smtClean="0"/>
              <a:t>‹#›</a:t>
            </a:fld>
            <a:endParaRPr lang="en-US"/>
          </a:p>
        </p:txBody>
      </p:sp>
    </p:spTree>
    <p:extLst>
      <p:ext uri="{BB962C8B-B14F-4D97-AF65-F5344CB8AC3E}">
        <p14:creationId xmlns:p14="http://schemas.microsoft.com/office/powerpoint/2010/main" val="7311712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rawpixel.com/image/494728/free-illustration-image-thank-you-black-calligraphy" TargetMode="External"/><Relationship Id="rId3" Type="http://schemas.openxmlformats.org/officeDocument/2006/relationships/image" Target="../media/image2.png"/><Relationship Id="rId7" Type="http://schemas.openxmlformats.org/officeDocument/2006/relationships/image" Target="../media/image31.1"/><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7" name="Picture 6" descr="A blue and white logo&#10;&#10;Description automatically generated">
            <a:extLst>
              <a:ext uri="{FF2B5EF4-FFF2-40B4-BE49-F238E27FC236}">
                <a16:creationId xmlns:a16="http://schemas.microsoft.com/office/drawing/2014/main" id="{11C6C31E-F47A-825A-0275-B474514FC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58" y="640082"/>
            <a:ext cx="4658095" cy="2373552"/>
          </a:xfrm>
          <a:prstGeom prst="rect">
            <a:avLst/>
          </a:prstGeom>
          <a:effectLst/>
        </p:spPr>
      </p:pic>
      <p:sp>
        <p:nvSpPr>
          <p:cNvPr id="41" name="Freeform: Shape 40">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CF507B-99F3-7D29-5DCE-3D0A46AC53B0}"/>
              </a:ext>
            </a:extLst>
          </p:cNvPr>
          <p:cNvSpPr>
            <a:spLocks noGrp="1"/>
          </p:cNvSpPr>
          <p:nvPr>
            <p:ph type="ctrTitle"/>
          </p:nvPr>
        </p:nvSpPr>
        <p:spPr>
          <a:xfrm>
            <a:off x="635458" y="3784459"/>
            <a:ext cx="9182945" cy="2638442"/>
          </a:xfrm>
        </p:spPr>
        <p:txBody>
          <a:bodyPr>
            <a:noAutofit/>
          </a:bodyPr>
          <a:lstStyle/>
          <a:p>
            <a:pPr>
              <a:lnSpc>
                <a:spcPct val="90000"/>
              </a:lnSpc>
            </a:pPr>
            <a:r>
              <a:rPr lang="en-US" sz="2000" b="1" dirty="0">
                <a:solidFill>
                  <a:srgbClr val="EBEBEB"/>
                </a:solidFill>
              </a:rPr>
              <a:t>Title: </a:t>
            </a:r>
            <a:br>
              <a:rPr lang="en-US" sz="2000" b="1" dirty="0">
                <a:solidFill>
                  <a:srgbClr val="EBEBEB"/>
                </a:solidFill>
              </a:rPr>
            </a:br>
            <a:br>
              <a:rPr lang="en-US" sz="1800" b="1" dirty="0">
                <a:solidFill>
                  <a:srgbClr val="EBEBEB"/>
                </a:solidFill>
              </a:rPr>
            </a:br>
            <a:r>
              <a:rPr lang="en-US" sz="1800" b="1" dirty="0">
                <a:solidFill>
                  <a:srgbClr val="EBEBEB"/>
                </a:solidFill>
              </a:rPr>
              <a:t>Developing auction strategy for new IPL franchise by analyzing past IPL data to create a strong and balanced squad.</a:t>
            </a:r>
            <a:br>
              <a:rPr lang="en-US" sz="1800" b="1" dirty="0">
                <a:solidFill>
                  <a:srgbClr val="EBEBEB"/>
                </a:solidFill>
              </a:rPr>
            </a:br>
            <a:br>
              <a:rPr lang="en-US" sz="1800" b="1" dirty="0">
                <a:solidFill>
                  <a:srgbClr val="EBEBEB"/>
                </a:solidFill>
              </a:rPr>
            </a:br>
            <a:r>
              <a:rPr lang="en-US" sz="2000" b="1" dirty="0">
                <a:solidFill>
                  <a:srgbClr val="EBEBEB"/>
                </a:solidFill>
              </a:rPr>
              <a:t>Presented By: </a:t>
            </a:r>
            <a:r>
              <a:rPr lang="en-US" sz="1800" b="1" dirty="0">
                <a:solidFill>
                  <a:srgbClr val="EBEBEB"/>
                </a:solidFill>
              </a:rPr>
              <a:t>Agisham Dinesh</a:t>
            </a:r>
            <a:br>
              <a:rPr lang="en-US" sz="1800" b="1" dirty="0">
                <a:solidFill>
                  <a:srgbClr val="EBEBEB"/>
                </a:solidFill>
              </a:rPr>
            </a:br>
            <a:br>
              <a:rPr lang="en-US" sz="1800" b="1" dirty="0">
                <a:solidFill>
                  <a:srgbClr val="EBEBEB"/>
                </a:solidFill>
              </a:rPr>
            </a:br>
            <a:r>
              <a:rPr lang="en-US" sz="2000" b="1" dirty="0">
                <a:solidFill>
                  <a:srgbClr val="EBEBEB"/>
                </a:solidFill>
              </a:rPr>
              <a:t>Date: </a:t>
            </a:r>
            <a:r>
              <a:rPr lang="en-US" sz="1800" b="1" dirty="0">
                <a:solidFill>
                  <a:srgbClr val="EBEBEB"/>
                </a:solidFill>
              </a:rPr>
              <a:t>26-Dec-2023</a:t>
            </a:r>
            <a:br>
              <a:rPr lang="en-US" sz="1800" b="1" dirty="0">
                <a:solidFill>
                  <a:srgbClr val="EBEBEB"/>
                </a:solidFill>
              </a:rPr>
            </a:br>
            <a:endParaRPr lang="en-US" sz="1800" b="1" dirty="0">
              <a:solidFill>
                <a:srgbClr val="EBEBEB"/>
              </a:solidFill>
            </a:endParaRPr>
          </a:p>
        </p:txBody>
      </p:sp>
    </p:spTree>
    <p:extLst>
      <p:ext uri="{BB962C8B-B14F-4D97-AF65-F5344CB8AC3E}">
        <p14:creationId xmlns:p14="http://schemas.microsoft.com/office/powerpoint/2010/main" val="201632109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8E678-B1A5-41DC-F1C5-DF6CCFCDCA18}"/>
              </a:ext>
            </a:extLst>
          </p:cNvPr>
          <p:cNvSpPr>
            <a:spLocks noGrp="1"/>
          </p:cNvSpPr>
          <p:nvPr>
            <p:ph idx="1"/>
          </p:nvPr>
        </p:nvSpPr>
        <p:spPr>
          <a:xfrm>
            <a:off x="130629" y="65314"/>
            <a:ext cx="11775232" cy="6606074"/>
          </a:xfrm>
        </p:spPr>
        <p:txBody>
          <a:bodyPr>
            <a:normAutofit lnSpcReduction="10000"/>
          </a:bodyPr>
          <a:lstStyle/>
          <a:p>
            <a:pPr marL="0" indent="0">
              <a:buNone/>
            </a:pPr>
            <a:r>
              <a:rPr lang="en-US" dirty="0"/>
              <a:t>3. Now you need to get 2-3 Hard-hitting players who have scored most runs in boundaries and have played more the 2 </a:t>
            </a:r>
            <a:r>
              <a:rPr lang="en-US" dirty="0" err="1"/>
              <a:t>ipl</a:t>
            </a:r>
            <a:r>
              <a:rPr lang="en-US" dirty="0"/>
              <a:t> season. To do that you have to make a list of 10 players you want to bid in the auction so that when you try to grab them in auction you should not pay the amount greater than you have in the purse for a particular player.</a:t>
            </a:r>
          </a:p>
          <a:p>
            <a:pPr marL="0" indent="0">
              <a:buNone/>
            </a:pPr>
            <a:r>
              <a:rPr lang="en-US" sz="2200" dirty="0"/>
              <a:t>select </a:t>
            </a:r>
            <a:r>
              <a:rPr lang="en-US" sz="2200" dirty="0" err="1"/>
              <a:t>a.batsman</a:t>
            </a:r>
            <a:r>
              <a:rPr lang="en-US" sz="2200" dirty="0"/>
              <a:t>,</a:t>
            </a:r>
          </a:p>
          <a:p>
            <a:pPr marL="0" indent="0">
              <a:buNone/>
            </a:pPr>
            <a:r>
              <a:rPr lang="en-US" sz="2200" dirty="0"/>
              <a:t>      count(distinct extract ( year from </a:t>
            </a:r>
            <a:r>
              <a:rPr lang="en-US" sz="2200" dirty="0" err="1"/>
              <a:t>b.date</a:t>
            </a:r>
            <a:r>
              <a:rPr lang="en-US" sz="2200" dirty="0"/>
              <a:t>)) as </a:t>
            </a:r>
            <a:r>
              <a:rPr lang="en-US" sz="2200" dirty="0" err="1"/>
              <a:t>seasons_played</a:t>
            </a:r>
            <a:r>
              <a:rPr lang="en-US" sz="2200" dirty="0"/>
              <a:t>,</a:t>
            </a:r>
          </a:p>
          <a:p>
            <a:pPr marL="0" indent="0">
              <a:buNone/>
            </a:pPr>
            <a:r>
              <a:rPr lang="en-US" sz="2200" dirty="0"/>
              <a:t>	  sum(</a:t>
            </a:r>
            <a:r>
              <a:rPr lang="en-US" sz="2200" dirty="0" err="1"/>
              <a:t>a.batsman_runs</a:t>
            </a:r>
            <a:r>
              <a:rPr lang="en-US" sz="2200" dirty="0"/>
              <a:t>) as </a:t>
            </a:r>
            <a:r>
              <a:rPr lang="en-US" sz="2200" dirty="0" err="1"/>
              <a:t>total_runs</a:t>
            </a:r>
            <a:r>
              <a:rPr lang="en-US" sz="2200" dirty="0"/>
              <a:t>,</a:t>
            </a:r>
          </a:p>
          <a:p>
            <a:pPr marL="0" indent="0">
              <a:buNone/>
            </a:pPr>
            <a:r>
              <a:rPr lang="en-US" sz="2200" dirty="0"/>
              <a:t>	  sum(case when </a:t>
            </a:r>
            <a:r>
              <a:rPr lang="en-US" sz="2200" dirty="0" err="1"/>
              <a:t>a.batsman_runs</a:t>
            </a:r>
            <a:r>
              <a:rPr lang="en-US" sz="2200" dirty="0"/>
              <a:t> in (4 ,6 ) then 1 else 0 end) as </a:t>
            </a:r>
            <a:r>
              <a:rPr lang="en-US" sz="2200" dirty="0" err="1"/>
              <a:t>total_boundries</a:t>
            </a:r>
            <a:endParaRPr lang="en-US" sz="2200" dirty="0"/>
          </a:p>
          <a:p>
            <a:pPr marL="0" indent="0">
              <a:buNone/>
            </a:pPr>
            <a:r>
              <a:rPr lang="en-US" sz="2200" dirty="0"/>
              <a:t>from </a:t>
            </a:r>
            <a:r>
              <a:rPr lang="en-US" sz="2200" dirty="0" err="1"/>
              <a:t>IPL_Ball</a:t>
            </a:r>
            <a:r>
              <a:rPr lang="en-US" sz="2200" dirty="0"/>
              <a:t> as a</a:t>
            </a:r>
          </a:p>
          <a:p>
            <a:pPr marL="0" indent="0">
              <a:buNone/>
            </a:pPr>
            <a:r>
              <a:rPr lang="en-US" sz="2200" dirty="0"/>
              <a:t>inner join </a:t>
            </a:r>
          </a:p>
          <a:p>
            <a:pPr marL="0" indent="0">
              <a:buNone/>
            </a:pPr>
            <a:r>
              <a:rPr lang="en-US" sz="2200" dirty="0"/>
              <a:t>  </a:t>
            </a:r>
            <a:r>
              <a:rPr lang="en-US" sz="2200" dirty="0" err="1"/>
              <a:t>IPL_Matches</a:t>
            </a:r>
            <a:r>
              <a:rPr lang="en-US" sz="2200" dirty="0"/>
              <a:t> as b on a.id = b.id</a:t>
            </a:r>
          </a:p>
          <a:p>
            <a:pPr marL="0" indent="0">
              <a:buNone/>
            </a:pPr>
            <a:r>
              <a:rPr lang="en-US" sz="2200" dirty="0"/>
              <a:t>group by </a:t>
            </a:r>
            <a:r>
              <a:rPr lang="en-US" sz="2200" dirty="0" err="1"/>
              <a:t>a.batsman</a:t>
            </a:r>
            <a:endParaRPr lang="en-US" sz="2200" dirty="0"/>
          </a:p>
          <a:p>
            <a:pPr marL="0" indent="0">
              <a:buNone/>
            </a:pPr>
            <a:r>
              <a:rPr lang="en-US" sz="2200" dirty="0"/>
              <a:t>having count( distinct extract (year from </a:t>
            </a:r>
            <a:r>
              <a:rPr lang="en-US" sz="2200" dirty="0" err="1"/>
              <a:t>b.date</a:t>
            </a:r>
            <a:r>
              <a:rPr lang="en-US" sz="2200" dirty="0"/>
              <a:t>)) &gt;2</a:t>
            </a:r>
          </a:p>
          <a:p>
            <a:pPr marL="0" indent="0">
              <a:buNone/>
            </a:pPr>
            <a:r>
              <a:rPr lang="en-US" sz="2200" dirty="0"/>
              <a:t>and sum(case when </a:t>
            </a:r>
            <a:r>
              <a:rPr lang="en-US" sz="2200" dirty="0" err="1"/>
              <a:t>a.batsman_runs</a:t>
            </a:r>
            <a:r>
              <a:rPr lang="en-US" sz="2200" dirty="0"/>
              <a:t> in (4 ,6 ) then 1 else 0 end) &gt;0</a:t>
            </a:r>
          </a:p>
          <a:p>
            <a:pPr marL="0" indent="0">
              <a:buNone/>
            </a:pPr>
            <a:r>
              <a:rPr lang="en-US" sz="2200" dirty="0"/>
              <a:t>order by </a:t>
            </a:r>
            <a:r>
              <a:rPr lang="en-US" sz="2200" dirty="0" err="1"/>
              <a:t>total_boundries</a:t>
            </a:r>
            <a:r>
              <a:rPr lang="en-US" sz="2200" dirty="0"/>
              <a:t> desc</a:t>
            </a:r>
          </a:p>
          <a:p>
            <a:pPr marL="0" indent="0">
              <a:buNone/>
            </a:pPr>
            <a:r>
              <a:rPr lang="en-US" sz="2200" dirty="0"/>
              <a:t>limit 10;</a:t>
            </a:r>
          </a:p>
        </p:txBody>
      </p:sp>
    </p:spTree>
    <p:extLst>
      <p:ext uri="{BB962C8B-B14F-4D97-AF65-F5344CB8AC3E}">
        <p14:creationId xmlns:p14="http://schemas.microsoft.com/office/powerpoint/2010/main" val="106810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12C0B5-5ABE-7A77-A790-EDEDAE97EE11}"/>
              </a:ext>
            </a:extLst>
          </p:cNvPr>
          <p:cNvPicPr>
            <a:picLocks noGrp="1" noChangeAspect="1"/>
          </p:cNvPicPr>
          <p:nvPr>
            <p:ph idx="1"/>
          </p:nvPr>
        </p:nvPicPr>
        <p:blipFill>
          <a:blip r:embed="rId2"/>
          <a:stretch>
            <a:fillRect/>
          </a:stretch>
        </p:blipFill>
        <p:spPr>
          <a:xfrm>
            <a:off x="634481" y="336986"/>
            <a:ext cx="8472197" cy="3254022"/>
          </a:xfrm>
        </p:spPr>
      </p:pic>
      <p:pic>
        <p:nvPicPr>
          <p:cNvPr id="7" name="Picture 6" descr="A graph with red and green bars&#10;&#10;Description automatically generated">
            <a:extLst>
              <a:ext uri="{FF2B5EF4-FFF2-40B4-BE49-F238E27FC236}">
                <a16:creationId xmlns:a16="http://schemas.microsoft.com/office/drawing/2014/main" id="{35E5138A-57E2-A771-2BFA-434947DF7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538" y="3792966"/>
            <a:ext cx="4580017" cy="2812024"/>
          </a:xfrm>
          <a:prstGeom prst="rect">
            <a:avLst/>
          </a:prstGeom>
        </p:spPr>
      </p:pic>
    </p:spTree>
    <p:extLst>
      <p:ext uri="{BB962C8B-B14F-4D97-AF65-F5344CB8AC3E}">
        <p14:creationId xmlns:p14="http://schemas.microsoft.com/office/powerpoint/2010/main" val="30548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48EE4-D78C-A25A-4A12-BAA89AF76ECE}"/>
              </a:ext>
            </a:extLst>
          </p:cNvPr>
          <p:cNvSpPr>
            <a:spLocks noGrp="1"/>
          </p:cNvSpPr>
          <p:nvPr>
            <p:ph idx="1"/>
          </p:nvPr>
        </p:nvSpPr>
        <p:spPr>
          <a:xfrm>
            <a:off x="166395" y="118122"/>
            <a:ext cx="11431555" cy="6581257"/>
          </a:xfrm>
        </p:spPr>
        <p:txBody>
          <a:bodyPr>
            <a:normAutofit fontScale="32500" lnSpcReduction="20000"/>
          </a:bodyPr>
          <a:lstStyle/>
          <a:p>
            <a:pPr marL="0" indent="0">
              <a:buNone/>
            </a:pPr>
            <a:r>
              <a:rPr lang="en-US" sz="5000" dirty="0"/>
              <a:t>4. Your first priority is to get 2-3 bowlers with good economy who have bowled at least 500 balls in IPL so </a:t>
            </a:r>
            <a:r>
              <a:rPr lang="en-US" sz="5000" dirty="0" err="1"/>
              <a:t>far.To</a:t>
            </a:r>
            <a:r>
              <a:rPr lang="en-US" sz="5000" dirty="0"/>
              <a:t> do that you have to make a list of 10 players you want to bid in the auction so that when you try to grab them in auction you should not pay the amount greater than you have in the purse for a particular player</a:t>
            </a:r>
          </a:p>
          <a:p>
            <a:pPr marL="0" indent="0">
              <a:buNone/>
            </a:pPr>
            <a:r>
              <a:rPr lang="en-US" sz="4000" dirty="0"/>
              <a:t>select bowler,</a:t>
            </a:r>
          </a:p>
          <a:p>
            <a:pPr marL="0" indent="0">
              <a:buNone/>
            </a:pPr>
            <a:r>
              <a:rPr lang="en-US" sz="4000" dirty="0"/>
              <a:t>      sum(</a:t>
            </a:r>
            <a:r>
              <a:rPr lang="en-US" sz="4000" dirty="0" err="1"/>
              <a:t>total_runs</a:t>
            </a:r>
            <a:r>
              <a:rPr lang="en-US" sz="4000" dirty="0"/>
              <a:t>) as </a:t>
            </a:r>
            <a:r>
              <a:rPr lang="en-US" sz="4000" dirty="0" err="1"/>
              <a:t>total_runs_given</a:t>
            </a:r>
            <a:r>
              <a:rPr lang="en-US" sz="4000" dirty="0"/>
              <a:t>,</a:t>
            </a:r>
          </a:p>
          <a:p>
            <a:pPr marL="0" indent="0">
              <a:buNone/>
            </a:pPr>
            <a:r>
              <a:rPr lang="en-US" sz="4000" dirty="0"/>
              <a:t>      sum(</a:t>
            </a:r>
            <a:r>
              <a:rPr lang="en-US" sz="4000" dirty="0" err="1"/>
              <a:t>total_balls</a:t>
            </a:r>
            <a:r>
              <a:rPr lang="en-US" sz="4000" dirty="0"/>
              <a:t>) / 6 as </a:t>
            </a:r>
            <a:r>
              <a:rPr lang="en-US" sz="4000" dirty="0" err="1"/>
              <a:t>total_overs_bowled</a:t>
            </a:r>
            <a:r>
              <a:rPr lang="en-US" sz="4000" dirty="0"/>
              <a:t>,</a:t>
            </a:r>
          </a:p>
          <a:p>
            <a:pPr marL="0" indent="0">
              <a:buNone/>
            </a:pPr>
            <a:r>
              <a:rPr lang="en-US" sz="4000" dirty="0"/>
              <a:t>      sum(</a:t>
            </a:r>
            <a:r>
              <a:rPr lang="en-US" sz="4000" dirty="0" err="1"/>
              <a:t>total_runs</a:t>
            </a:r>
            <a:r>
              <a:rPr lang="en-US" sz="4000" dirty="0"/>
              <a:t>) * 6.0 / sum(</a:t>
            </a:r>
            <a:r>
              <a:rPr lang="en-US" sz="4000" dirty="0" err="1"/>
              <a:t>total_balls</a:t>
            </a:r>
            <a:r>
              <a:rPr lang="en-US" sz="4000" dirty="0"/>
              <a:t>) as </a:t>
            </a:r>
            <a:r>
              <a:rPr lang="en-US" sz="4000" dirty="0" err="1"/>
              <a:t>economy_rate</a:t>
            </a:r>
            <a:r>
              <a:rPr lang="en-US" sz="4000" dirty="0"/>
              <a:t>,</a:t>
            </a:r>
          </a:p>
          <a:p>
            <a:pPr marL="0" indent="0">
              <a:buNone/>
            </a:pPr>
            <a:r>
              <a:rPr lang="en-US" sz="4000" dirty="0"/>
              <a:t>      sum(case when </a:t>
            </a:r>
            <a:r>
              <a:rPr lang="en-US" sz="4000" dirty="0" err="1"/>
              <a:t>is_wicket</a:t>
            </a:r>
            <a:r>
              <a:rPr lang="en-US" sz="4000" dirty="0"/>
              <a:t> = 1 then 1 else 0 end) as </a:t>
            </a:r>
            <a:r>
              <a:rPr lang="en-US" sz="4000" dirty="0" err="1"/>
              <a:t>total_wickets</a:t>
            </a:r>
            <a:r>
              <a:rPr lang="en-US" sz="4000" dirty="0"/>
              <a:t>,</a:t>
            </a:r>
          </a:p>
          <a:p>
            <a:pPr marL="0" indent="0">
              <a:buNone/>
            </a:pPr>
            <a:r>
              <a:rPr lang="en-US" sz="4000" dirty="0"/>
              <a:t>      sum(</a:t>
            </a:r>
            <a:r>
              <a:rPr lang="en-US" sz="4000" dirty="0" err="1"/>
              <a:t>total_balls</a:t>
            </a:r>
            <a:r>
              <a:rPr lang="en-US" sz="4000" dirty="0"/>
              <a:t>) / sum(case when </a:t>
            </a:r>
            <a:r>
              <a:rPr lang="en-US" sz="4000" dirty="0" err="1"/>
              <a:t>is_wicket</a:t>
            </a:r>
            <a:r>
              <a:rPr lang="en-US" sz="4000" dirty="0"/>
              <a:t> = 1 then 1 else 0 end) as </a:t>
            </a:r>
            <a:r>
              <a:rPr lang="en-US" sz="4000" dirty="0" err="1"/>
              <a:t>strike_rate</a:t>
            </a:r>
            <a:endParaRPr lang="en-US" sz="4000" dirty="0"/>
          </a:p>
          <a:p>
            <a:pPr marL="0" indent="0">
              <a:buNone/>
            </a:pPr>
            <a:r>
              <a:rPr lang="en-US" sz="4000" dirty="0"/>
              <a:t>from (</a:t>
            </a:r>
          </a:p>
          <a:p>
            <a:pPr marL="0" indent="0">
              <a:buNone/>
            </a:pPr>
            <a:r>
              <a:rPr lang="en-US" sz="4000" dirty="0"/>
              <a:t>   select</a:t>
            </a:r>
          </a:p>
          <a:p>
            <a:pPr marL="0" indent="0">
              <a:buNone/>
            </a:pPr>
            <a:r>
              <a:rPr lang="en-US" sz="4000" dirty="0"/>
              <a:t>	bowler,</a:t>
            </a:r>
          </a:p>
          <a:p>
            <a:pPr marL="0" indent="0">
              <a:buNone/>
            </a:pPr>
            <a:r>
              <a:rPr lang="en-US" sz="4000" dirty="0"/>
              <a:t>	sum(</a:t>
            </a:r>
            <a:r>
              <a:rPr lang="en-US" sz="4000" dirty="0" err="1"/>
              <a:t>batsman_runs</a:t>
            </a:r>
            <a:r>
              <a:rPr lang="en-US" sz="4000" dirty="0"/>
              <a:t>) as </a:t>
            </a:r>
            <a:r>
              <a:rPr lang="en-US" sz="4000" dirty="0" err="1"/>
              <a:t>total_runs</a:t>
            </a:r>
            <a:r>
              <a:rPr lang="en-US" sz="4000" dirty="0"/>
              <a:t>,</a:t>
            </a:r>
          </a:p>
          <a:p>
            <a:pPr marL="0" indent="0">
              <a:buNone/>
            </a:pPr>
            <a:r>
              <a:rPr lang="en-US" sz="4000" dirty="0"/>
              <a:t>	count(ball) as </a:t>
            </a:r>
            <a:r>
              <a:rPr lang="en-US" sz="4000" dirty="0" err="1"/>
              <a:t>total_balls</a:t>
            </a:r>
            <a:r>
              <a:rPr lang="en-US" sz="4000" dirty="0"/>
              <a:t>,</a:t>
            </a:r>
          </a:p>
          <a:p>
            <a:pPr marL="0" indent="0">
              <a:buNone/>
            </a:pPr>
            <a:r>
              <a:rPr lang="en-US" sz="4000" dirty="0"/>
              <a:t>	sum(case when </a:t>
            </a:r>
            <a:r>
              <a:rPr lang="en-US" sz="4000" dirty="0" err="1"/>
              <a:t>dismissal_kind</a:t>
            </a:r>
            <a:r>
              <a:rPr lang="en-US" sz="4000" dirty="0"/>
              <a:t> in ('caught', '</a:t>
            </a:r>
            <a:r>
              <a:rPr lang="en-US" sz="4000" dirty="0" err="1"/>
              <a:t>lbw</a:t>
            </a:r>
            <a:r>
              <a:rPr lang="en-US" sz="4000" dirty="0"/>
              <a:t>', 'bowled') then 1 else 0 end) as </a:t>
            </a:r>
            <a:r>
              <a:rPr lang="en-US" sz="4000" dirty="0" err="1"/>
              <a:t>is_wicket</a:t>
            </a:r>
            <a:endParaRPr lang="en-US" sz="4000" dirty="0"/>
          </a:p>
          <a:p>
            <a:pPr marL="0" indent="0">
              <a:buNone/>
            </a:pPr>
            <a:r>
              <a:rPr lang="en-US" sz="4000" dirty="0"/>
              <a:t>	from </a:t>
            </a:r>
            <a:r>
              <a:rPr lang="en-US" sz="4000" dirty="0" err="1"/>
              <a:t>IPL_Ball</a:t>
            </a:r>
            <a:endParaRPr lang="en-US" sz="4000" dirty="0"/>
          </a:p>
          <a:p>
            <a:pPr marL="0" indent="0">
              <a:buNone/>
            </a:pPr>
            <a:r>
              <a:rPr lang="en-US" sz="4000" dirty="0"/>
              <a:t>	where </a:t>
            </a:r>
            <a:r>
              <a:rPr lang="en-US" sz="4000" dirty="0" err="1"/>
              <a:t>extras_type</a:t>
            </a:r>
            <a:r>
              <a:rPr lang="en-US" sz="4000" dirty="0"/>
              <a:t> != 'wide'</a:t>
            </a:r>
          </a:p>
          <a:p>
            <a:pPr marL="0" indent="0">
              <a:buNone/>
            </a:pPr>
            <a:r>
              <a:rPr lang="en-US" sz="4000" dirty="0"/>
              <a:t>group by bowler, id</a:t>
            </a:r>
          </a:p>
          <a:p>
            <a:pPr marL="0" indent="0">
              <a:buNone/>
            </a:pPr>
            <a:r>
              <a:rPr lang="en-US" sz="4000" dirty="0"/>
              <a:t>	)as </a:t>
            </a:r>
            <a:r>
              <a:rPr lang="en-US" sz="4000" dirty="0" err="1"/>
              <a:t>bowler_stats</a:t>
            </a:r>
            <a:endParaRPr lang="en-US" sz="4000" dirty="0"/>
          </a:p>
          <a:p>
            <a:pPr marL="0" indent="0">
              <a:buNone/>
            </a:pPr>
            <a:r>
              <a:rPr lang="en-US" sz="4000" dirty="0"/>
              <a:t>group by bowler</a:t>
            </a:r>
          </a:p>
          <a:p>
            <a:pPr marL="0" indent="0">
              <a:buNone/>
            </a:pPr>
            <a:r>
              <a:rPr lang="en-US" sz="4000" dirty="0"/>
              <a:t>	having sum(</a:t>
            </a:r>
            <a:r>
              <a:rPr lang="en-US" sz="4000" dirty="0" err="1"/>
              <a:t>total_balls</a:t>
            </a:r>
            <a:r>
              <a:rPr lang="en-US" sz="4000" dirty="0"/>
              <a:t>)&gt;= 500</a:t>
            </a:r>
          </a:p>
          <a:p>
            <a:pPr marL="0" indent="0">
              <a:buNone/>
            </a:pPr>
            <a:r>
              <a:rPr lang="en-US" sz="4000" dirty="0"/>
              <a:t>order by </a:t>
            </a:r>
            <a:r>
              <a:rPr lang="en-US" sz="4000" dirty="0" err="1"/>
              <a:t>economy_rate</a:t>
            </a:r>
            <a:r>
              <a:rPr lang="en-US" sz="4000" dirty="0"/>
              <a:t> </a:t>
            </a:r>
            <a:r>
              <a:rPr lang="en-US" sz="4000" dirty="0" err="1"/>
              <a:t>asc</a:t>
            </a:r>
            <a:r>
              <a:rPr lang="en-US" sz="4000" dirty="0"/>
              <a:t>, </a:t>
            </a:r>
            <a:r>
              <a:rPr lang="en-US" sz="4000" dirty="0" err="1"/>
              <a:t>strike_rate</a:t>
            </a:r>
            <a:r>
              <a:rPr lang="en-US" sz="4000" dirty="0"/>
              <a:t> </a:t>
            </a:r>
            <a:r>
              <a:rPr lang="en-US" sz="4000" dirty="0" err="1"/>
              <a:t>asc</a:t>
            </a:r>
            <a:endParaRPr lang="en-US" sz="4000" dirty="0"/>
          </a:p>
          <a:p>
            <a:pPr marL="0" indent="0">
              <a:buNone/>
            </a:pPr>
            <a:r>
              <a:rPr lang="en-US" sz="4000" dirty="0"/>
              <a:t>	limit 10;</a:t>
            </a:r>
          </a:p>
        </p:txBody>
      </p:sp>
    </p:spTree>
    <p:extLst>
      <p:ext uri="{BB962C8B-B14F-4D97-AF65-F5344CB8AC3E}">
        <p14:creationId xmlns:p14="http://schemas.microsoft.com/office/powerpoint/2010/main" val="25680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9D5C9B-FE1F-97D4-03AB-93A764DFD038}"/>
              </a:ext>
            </a:extLst>
          </p:cNvPr>
          <p:cNvPicPr>
            <a:picLocks noGrp="1" noChangeAspect="1"/>
          </p:cNvPicPr>
          <p:nvPr>
            <p:ph idx="1"/>
          </p:nvPr>
        </p:nvPicPr>
        <p:blipFill>
          <a:blip r:embed="rId2"/>
          <a:stretch>
            <a:fillRect/>
          </a:stretch>
        </p:blipFill>
        <p:spPr>
          <a:xfrm>
            <a:off x="1395269" y="220702"/>
            <a:ext cx="9733236" cy="3208298"/>
          </a:xfrm>
        </p:spPr>
      </p:pic>
      <p:pic>
        <p:nvPicPr>
          <p:cNvPr id="7" name="Picture 6" descr="A graph of a graph with text&#10;&#10;Description automatically generated with medium confidence">
            <a:extLst>
              <a:ext uri="{FF2B5EF4-FFF2-40B4-BE49-F238E27FC236}">
                <a16:creationId xmlns:a16="http://schemas.microsoft.com/office/drawing/2014/main" id="{1F763FA2-9308-4197-FB86-52E1F6A83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314" y="3732981"/>
            <a:ext cx="4534293" cy="2751058"/>
          </a:xfrm>
          <a:prstGeom prst="rect">
            <a:avLst/>
          </a:prstGeom>
        </p:spPr>
      </p:pic>
    </p:spTree>
    <p:extLst>
      <p:ext uri="{BB962C8B-B14F-4D97-AF65-F5344CB8AC3E}">
        <p14:creationId xmlns:p14="http://schemas.microsoft.com/office/powerpoint/2010/main" val="154213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508C4D-4FD7-A6F5-8EDF-7AC2AA67EE8F}"/>
              </a:ext>
            </a:extLst>
          </p:cNvPr>
          <p:cNvSpPr>
            <a:spLocks noGrp="1"/>
          </p:cNvSpPr>
          <p:nvPr>
            <p:ph idx="1"/>
          </p:nvPr>
        </p:nvSpPr>
        <p:spPr>
          <a:xfrm>
            <a:off x="130045" y="83975"/>
            <a:ext cx="11185849" cy="6690049"/>
          </a:xfrm>
        </p:spPr>
        <p:txBody>
          <a:bodyPr>
            <a:normAutofit fontScale="25000" lnSpcReduction="20000"/>
          </a:bodyPr>
          <a:lstStyle/>
          <a:p>
            <a:pPr marL="0" indent="0">
              <a:buNone/>
            </a:pPr>
            <a:r>
              <a:rPr lang="en-US" sz="8600" dirty="0"/>
              <a:t>5. Now you need to get 2-3 bowlers with the best strike rate and who have bowled at least 500 balls in IPL so </a:t>
            </a:r>
            <a:r>
              <a:rPr lang="en-US" sz="8600" dirty="0" err="1"/>
              <a:t>far.To</a:t>
            </a:r>
            <a:r>
              <a:rPr lang="en-US" sz="8600" dirty="0"/>
              <a:t> do that you have to make a list of 10 players you want to bid in the auction so that when you try to grab them in auction you should not pay the amount greater than you have in the purse for a particular player.</a:t>
            </a:r>
          </a:p>
          <a:p>
            <a:pPr marL="0" indent="0">
              <a:buNone/>
            </a:pPr>
            <a:r>
              <a:rPr lang="en-US" sz="5600" dirty="0"/>
              <a:t>select bowler,</a:t>
            </a:r>
          </a:p>
          <a:p>
            <a:pPr marL="0" indent="0">
              <a:buNone/>
            </a:pPr>
            <a:r>
              <a:rPr lang="en-US" sz="5600" dirty="0"/>
              <a:t>      sum(</a:t>
            </a:r>
            <a:r>
              <a:rPr lang="en-US" sz="5600" dirty="0" err="1"/>
              <a:t>total_runs</a:t>
            </a:r>
            <a:r>
              <a:rPr lang="en-US" sz="5600" dirty="0"/>
              <a:t>) as </a:t>
            </a:r>
            <a:r>
              <a:rPr lang="en-US" sz="5600" dirty="0" err="1"/>
              <a:t>total_runs_given</a:t>
            </a:r>
            <a:r>
              <a:rPr lang="en-US" sz="5600" dirty="0"/>
              <a:t>,</a:t>
            </a:r>
          </a:p>
          <a:p>
            <a:pPr marL="0" indent="0">
              <a:buNone/>
            </a:pPr>
            <a:r>
              <a:rPr lang="en-US" sz="5600" dirty="0"/>
              <a:t>      sum(</a:t>
            </a:r>
            <a:r>
              <a:rPr lang="en-US" sz="5600" dirty="0" err="1"/>
              <a:t>total_balls</a:t>
            </a:r>
            <a:r>
              <a:rPr lang="en-US" sz="5600" dirty="0"/>
              <a:t>) / 6 as </a:t>
            </a:r>
            <a:r>
              <a:rPr lang="en-US" sz="5600" dirty="0" err="1"/>
              <a:t>total_overs_bowled</a:t>
            </a:r>
            <a:r>
              <a:rPr lang="en-US" sz="5600" dirty="0"/>
              <a:t>,</a:t>
            </a:r>
          </a:p>
          <a:p>
            <a:pPr marL="0" indent="0">
              <a:buNone/>
            </a:pPr>
            <a:r>
              <a:rPr lang="en-US" sz="5600" dirty="0"/>
              <a:t>      sum(case when </a:t>
            </a:r>
            <a:r>
              <a:rPr lang="en-US" sz="5600" dirty="0" err="1"/>
              <a:t>is_wicket</a:t>
            </a:r>
            <a:r>
              <a:rPr lang="en-US" sz="5600" dirty="0"/>
              <a:t> = 1 then 1 else 0 end) as </a:t>
            </a:r>
            <a:r>
              <a:rPr lang="en-US" sz="5600" dirty="0" err="1"/>
              <a:t>total_wickets</a:t>
            </a:r>
            <a:r>
              <a:rPr lang="en-US" sz="5600" dirty="0"/>
              <a:t>,</a:t>
            </a:r>
          </a:p>
          <a:p>
            <a:pPr marL="0" indent="0">
              <a:buNone/>
            </a:pPr>
            <a:r>
              <a:rPr lang="en-US" sz="5600" dirty="0"/>
              <a:t>      sum(</a:t>
            </a:r>
            <a:r>
              <a:rPr lang="en-US" sz="5600" dirty="0" err="1"/>
              <a:t>total_balls</a:t>
            </a:r>
            <a:r>
              <a:rPr lang="en-US" sz="5600" dirty="0"/>
              <a:t>) / sum(case when </a:t>
            </a:r>
            <a:r>
              <a:rPr lang="en-US" sz="5600" dirty="0" err="1"/>
              <a:t>is_wicket</a:t>
            </a:r>
            <a:r>
              <a:rPr lang="en-US" sz="5600" dirty="0"/>
              <a:t> = 1 then 1 else 0 end) as </a:t>
            </a:r>
            <a:r>
              <a:rPr lang="en-US" sz="5600" dirty="0" err="1"/>
              <a:t>strike_rate</a:t>
            </a:r>
            <a:endParaRPr lang="en-US" sz="5600" dirty="0"/>
          </a:p>
          <a:p>
            <a:pPr marL="0" indent="0">
              <a:buNone/>
            </a:pPr>
            <a:r>
              <a:rPr lang="en-US" sz="5600" dirty="0"/>
              <a:t>from (</a:t>
            </a:r>
          </a:p>
          <a:p>
            <a:pPr marL="0" indent="0">
              <a:buNone/>
            </a:pPr>
            <a:r>
              <a:rPr lang="en-US" sz="5600" dirty="0"/>
              <a:t>   select	bowler,</a:t>
            </a:r>
          </a:p>
          <a:p>
            <a:pPr marL="0" indent="0">
              <a:buNone/>
            </a:pPr>
            <a:r>
              <a:rPr lang="en-US" sz="5600" dirty="0"/>
              <a:t>	sum(</a:t>
            </a:r>
            <a:r>
              <a:rPr lang="en-US" sz="5600" dirty="0" err="1"/>
              <a:t>batsman_runs</a:t>
            </a:r>
            <a:r>
              <a:rPr lang="en-US" sz="5600" dirty="0"/>
              <a:t>) as </a:t>
            </a:r>
            <a:r>
              <a:rPr lang="en-US" sz="5600" dirty="0" err="1"/>
              <a:t>total_runs</a:t>
            </a:r>
            <a:r>
              <a:rPr lang="en-US" sz="5600" dirty="0"/>
              <a:t>,</a:t>
            </a:r>
          </a:p>
          <a:p>
            <a:pPr marL="0" indent="0">
              <a:buNone/>
            </a:pPr>
            <a:r>
              <a:rPr lang="en-US" sz="5600" dirty="0"/>
              <a:t>	count(ball) as </a:t>
            </a:r>
            <a:r>
              <a:rPr lang="en-US" sz="5600" dirty="0" err="1"/>
              <a:t>total_balls</a:t>
            </a:r>
            <a:r>
              <a:rPr lang="en-US" sz="5600" dirty="0"/>
              <a:t>,</a:t>
            </a:r>
          </a:p>
          <a:p>
            <a:pPr marL="0" indent="0">
              <a:buNone/>
            </a:pPr>
            <a:r>
              <a:rPr lang="en-US" sz="5600" dirty="0"/>
              <a:t>	sum(case when </a:t>
            </a:r>
            <a:r>
              <a:rPr lang="en-US" sz="5600" dirty="0" err="1"/>
              <a:t>dismissal_kind</a:t>
            </a:r>
            <a:r>
              <a:rPr lang="en-US" sz="5600" dirty="0"/>
              <a:t> in ('caught', '</a:t>
            </a:r>
            <a:r>
              <a:rPr lang="en-US" sz="5600" dirty="0" err="1"/>
              <a:t>lbw</a:t>
            </a:r>
            <a:r>
              <a:rPr lang="en-US" sz="5600" dirty="0"/>
              <a:t>', 'bowled') then 1 else 0 end) as </a:t>
            </a:r>
            <a:r>
              <a:rPr lang="en-US" sz="5600" dirty="0" err="1"/>
              <a:t>is_wicket</a:t>
            </a:r>
            <a:endParaRPr lang="en-US" sz="5600" dirty="0"/>
          </a:p>
          <a:p>
            <a:pPr marL="0" indent="0">
              <a:buNone/>
            </a:pPr>
            <a:r>
              <a:rPr lang="en-US" sz="5600" dirty="0"/>
              <a:t>	from </a:t>
            </a:r>
            <a:r>
              <a:rPr lang="en-US" sz="5600" dirty="0" err="1"/>
              <a:t>IPL_Ball</a:t>
            </a:r>
            <a:endParaRPr lang="en-US" sz="5600" dirty="0"/>
          </a:p>
          <a:p>
            <a:pPr marL="0" indent="0">
              <a:buNone/>
            </a:pPr>
            <a:r>
              <a:rPr lang="en-US" sz="5600" dirty="0"/>
              <a:t>	where </a:t>
            </a:r>
            <a:r>
              <a:rPr lang="en-US" sz="5600" dirty="0" err="1"/>
              <a:t>extras_type</a:t>
            </a:r>
            <a:r>
              <a:rPr lang="en-US" sz="5600" dirty="0"/>
              <a:t> != 'wide'</a:t>
            </a:r>
          </a:p>
          <a:p>
            <a:pPr marL="0" indent="0">
              <a:buNone/>
            </a:pPr>
            <a:r>
              <a:rPr lang="en-US" sz="5600" dirty="0"/>
              <a:t>group by bowler, id</a:t>
            </a:r>
          </a:p>
          <a:p>
            <a:pPr marL="0" indent="0">
              <a:buNone/>
            </a:pPr>
            <a:r>
              <a:rPr lang="en-US" sz="5600" dirty="0"/>
              <a:t>	)as </a:t>
            </a:r>
            <a:r>
              <a:rPr lang="en-US" sz="5600" dirty="0" err="1"/>
              <a:t>bowler_stats</a:t>
            </a:r>
            <a:endParaRPr lang="en-US" sz="5600" dirty="0"/>
          </a:p>
          <a:p>
            <a:pPr marL="0" indent="0">
              <a:buNone/>
            </a:pPr>
            <a:r>
              <a:rPr lang="en-US" sz="5600" dirty="0"/>
              <a:t>group by bowler</a:t>
            </a:r>
          </a:p>
          <a:p>
            <a:pPr marL="0" indent="0">
              <a:buNone/>
            </a:pPr>
            <a:r>
              <a:rPr lang="en-US" sz="5600" dirty="0"/>
              <a:t>	having sum(</a:t>
            </a:r>
            <a:r>
              <a:rPr lang="en-US" sz="5600" dirty="0" err="1"/>
              <a:t>total_balls</a:t>
            </a:r>
            <a:r>
              <a:rPr lang="en-US" sz="5600" dirty="0"/>
              <a:t>)&gt;= 500</a:t>
            </a:r>
          </a:p>
          <a:p>
            <a:pPr marL="0" indent="0">
              <a:buNone/>
            </a:pPr>
            <a:r>
              <a:rPr lang="en-US" sz="5600" dirty="0"/>
              <a:t>order by </a:t>
            </a:r>
            <a:r>
              <a:rPr lang="en-US" sz="5600" dirty="0" err="1"/>
              <a:t>strike_rate</a:t>
            </a:r>
            <a:r>
              <a:rPr lang="en-US" sz="5600" dirty="0"/>
              <a:t> </a:t>
            </a:r>
            <a:r>
              <a:rPr lang="en-US" sz="5600" dirty="0" err="1"/>
              <a:t>asc</a:t>
            </a:r>
            <a:endParaRPr lang="en-US" sz="5600" dirty="0"/>
          </a:p>
          <a:p>
            <a:pPr marL="0" indent="0">
              <a:buNone/>
            </a:pPr>
            <a:r>
              <a:rPr lang="en-US" sz="5600" dirty="0"/>
              <a:t>	limit 10;</a:t>
            </a:r>
          </a:p>
        </p:txBody>
      </p:sp>
    </p:spTree>
    <p:extLst>
      <p:ext uri="{BB962C8B-B14F-4D97-AF65-F5344CB8AC3E}">
        <p14:creationId xmlns:p14="http://schemas.microsoft.com/office/powerpoint/2010/main" val="367874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4FE969-615A-C399-9F4B-AF56823CFC98}"/>
              </a:ext>
            </a:extLst>
          </p:cNvPr>
          <p:cNvPicPr>
            <a:picLocks noGrp="1" noChangeAspect="1"/>
          </p:cNvPicPr>
          <p:nvPr>
            <p:ph idx="1"/>
          </p:nvPr>
        </p:nvPicPr>
        <p:blipFill>
          <a:blip r:embed="rId2"/>
          <a:stretch>
            <a:fillRect/>
          </a:stretch>
        </p:blipFill>
        <p:spPr>
          <a:xfrm>
            <a:off x="966768" y="340599"/>
            <a:ext cx="8914350" cy="3215919"/>
          </a:xfrm>
        </p:spPr>
      </p:pic>
      <p:pic>
        <p:nvPicPr>
          <p:cNvPr id="7" name="Picture 6" descr="A graph of a bowling strike&#10;&#10;Description automatically generated">
            <a:extLst>
              <a:ext uri="{FF2B5EF4-FFF2-40B4-BE49-F238E27FC236}">
                <a16:creationId xmlns:a16="http://schemas.microsoft.com/office/drawing/2014/main" id="{1320C357-B085-33DB-5EF4-D0F077BE0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881" y="3712608"/>
            <a:ext cx="4978123" cy="2735817"/>
          </a:xfrm>
          <a:prstGeom prst="rect">
            <a:avLst/>
          </a:prstGeom>
        </p:spPr>
      </p:pic>
    </p:spTree>
    <p:extLst>
      <p:ext uri="{BB962C8B-B14F-4D97-AF65-F5344CB8AC3E}">
        <p14:creationId xmlns:p14="http://schemas.microsoft.com/office/powerpoint/2010/main" val="2712451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CF2EB-D02B-19DD-5EC7-4F11C911609A}"/>
              </a:ext>
            </a:extLst>
          </p:cNvPr>
          <p:cNvSpPr>
            <a:spLocks noGrp="1"/>
          </p:cNvSpPr>
          <p:nvPr>
            <p:ph idx="1"/>
          </p:nvPr>
        </p:nvSpPr>
        <p:spPr>
          <a:xfrm>
            <a:off x="167951" y="74645"/>
            <a:ext cx="11887200" cy="6578082"/>
          </a:xfrm>
        </p:spPr>
        <p:txBody>
          <a:bodyPr>
            <a:normAutofit fontScale="25000" lnSpcReduction="20000"/>
          </a:bodyPr>
          <a:lstStyle/>
          <a:p>
            <a:pPr marL="0" indent="0">
              <a:buNone/>
            </a:pPr>
            <a:r>
              <a:rPr lang="en-US" sz="7000" dirty="0"/>
              <a:t>6. Now you need to get 2-3 </a:t>
            </a:r>
            <a:r>
              <a:rPr lang="en-US" sz="7000" dirty="0" err="1"/>
              <a:t>All_rounders</a:t>
            </a:r>
            <a:r>
              <a:rPr lang="en-US" sz="7000" dirty="0"/>
              <a:t> with the best batting as well as bowling strike rate and who have faced at least 500 balls in IPL so far and have bowled minimum 300 </a:t>
            </a:r>
            <a:r>
              <a:rPr lang="en-US" sz="7000" dirty="0" err="1"/>
              <a:t>balls.To</a:t>
            </a:r>
            <a:r>
              <a:rPr lang="en-US" sz="7000" dirty="0"/>
              <a:t> do that you have to make a list of 10 players you want to bid in the auction so that when you try to grab them in auction you should not pay the amount greater than you have in the purse for a particular player</a:t>
            </a:r>
          </a:p>
          <a:p>
            <a:pPr marL="0" indent="0">
              <a:buNone/>
            </a:pPr>
            <a:r>
              <a:rPr lang="en-US" sz="5200" dirty="0"/>
              <a:t>select</a:t>
            </a:r>
          </a:p>
          <a:p>
            <a:pPr marL="0" indent="0">
              <a:buNone/>
            </a:pPr>
            <a:r>
              <a:rPr lang="en-US" sz="5200" dirty="0"/>
              <a:t>    batsman as </a:t>
            </a:r>
            <a:r>
              <a:rPr lang="en-US" sz="5200" dirty="0" err="1"/>
              <a:t>player_name</a:t>
            </a:r>
            <a:r>
              <a:rPr lang="en-US" sz="5200" dirty="0"/>
              <a:t>,</a:t>
            </a:r>
          </a:p>
          <a:p>
            <a:pPr marL="0" indent="0">
              <a:buNone/>
            </a:pPr>
            <a:r>
              <a:rPr lang="en-US" sz="5200" dirty="0"/>
              <a:t>    sum(case when </a:t>
            </a:r>
            <a:r>
              <a:rPr lang="en-US" sz="5200" dirty="0" err="1"/>
              <a:t>dismissal_kind</a:t>
            </a:r>
            <a:r>
              <a:rPr lang="en-US" sz="5200" dirty="0"/>
              <a:t> is not NULL then 1 else 0 end) as </a:t>
            </a:r>
            <a:r>
              <a:rPr lang="en-US" sz="5200" dirty="0" err="1"/>
              <a:t>total_dismissals</a:t>
            </a:r>
            <a:r>
              <a:rPr lang="en-US" sz="5200" dirty="0"/>
              <a:t>,</a:t>
            </a:r>
          </a:p>
          <a:p>
            <a:pPr marL="0" indent="0">
              <a:buNone/>
            </a:pPr>
            <a:r>
              <a:rPr lang="en-US" sz="5200" dirty="0"/>
              <a:t>    sum(</a:t>
            </a:r>
            <a:r>
              <a:rPr lang="en-US" sz="5200" dirty="0" err="1"/>
              <a:t>batsman_runs</a:t>
            </a:r>
            <a:r>
              <a:rPr lang="en-US" sz="5200" dirty="0"/>
              <a:t>) as </a:t>
            </a:r>
            <a:r>
              <a:rPr lang="en-US" sz="5200" dirty="0" err="1"/>
              <a:t>total_runs_scored</a:t>
            </a:r>
            <a:r>
              <a:rPr lang="en-US" sz="5200" dirty="0"/>
              <a:t>,</a:t>
            </a:r>
          </a:p>
          <a:p>
            <a:pPr marL="0" indent="0">
              <a:buNone/>
            </a:pPr>
            <a:r>
              <a:rPr lang="en-US" sz="5200" dirty="0"/>
              <a:t>    sum(case when </a:t>
            </a:r>
            <a:r>
              <a:rPr lang="en-US" sz="5200" dirty="0" err="1"/>
              <a:t>is_wicket</a:t>
            </a:r>
            <a:r>
              <a:rPr lang="en-US" sz="5200" dirty="0"/>
              <a:t>::INT = 1 then 1 else 0 end) as </a:t>
            </a:r>
            <a:r>
              <a:rPr lang="en-US" sz="5200" dirty="0" err="1"/>
              <a:t>total_wickets_taken</a:t>
            </a:r>
            <a:r>
              <a:rPr lang="en-US" sz="5200" dirty="0"/>
              <a:t>,</a:t>
            </a:r>
          </a:p>
          <a:p>
            <a:pPr marL="0" indent="0">
              <a:buNone/>
            </a:pPr>
            <a:r>
              <a:rPr lang="en-US" sz="5200" dirty="0"/>
              <a:t>    count(ball) as </a:t>
            </a:r>
            <a:r>
              <a:rPr lang="en-US" sz="5200" dirty="0" err="1"/>
              <a:t>total_balls_bowled</a:t>
            </a:r>
            <a:r>
              <a:rPr lang="en-US" sz="5200" dirty="0"/>
              <a:t>,</a:t>
            </a:r>
          </a:p>
          <a:p>
            <a:pPr marL="0" indent="0">
              <a:buNone/>
            </a:pPr>
            <a:r>
              <a:rPr lang="en-US" sz="5200" dirty="0"/>
              <a:t>    count(ball) * 1.0 / </a:t>
            </a:r>
            <a:r>
              <a:rPr lang="en-US" sz="5200" dirty="0" err="1"/>
              <a:t>nullif</a:t>
            </a:r>
            <a:r>
              <a:rPr lang="en-US" sz="5200" dirty="0"/>
              <a:t>(sum(case when </a:t>
            </a:r>
            <a:r>
              <a:rPr lang="en-US" sz="5200" dirty="0" err="1"/>
              <a:t>is_wicket</a:t>
            </a:r>
            <a:r>
              <a:rPr lang="en-US" sz="5200" dirty="0"/>
              <a:t>::INT = 1 then 1 else 0 end), 0) as </a:t>
            </a:r>
            <a:r>
              <a:rPr lang="en-US" sz="5200" dirty="0" err="1"/>
              <a:t>bowling_average</a:t>
            </a:r>
            <a:r>
              <a:rPr lang="en-US" sz="5200" dirty="0"/>
              <a:t>,</a:t>
            </a:r>
          </a:p>
          <a:p>
            <a:pPr marL="0" indent="0">
              <a:buNone/>
            </a:pPr>
            <a:r>
              <a:rPr lang="en-US" sz="5200" dirty="0"/>
              <a:t>    sum(</a:t>
            </a:r>
            <a:r>
              <a:rPr lang="en-US" sz="5200" dirty="0" err="1"/>
              <a:t>batsman_runs</a:t>
            </a:r>
            <a:r>
              <a:rPr lang="en-US" sz="5200" dirty="0"/>
              <a:t>) * 1.0 / </a:t>
            </a:r>
            <a:r>
              <a:rPr lang="en-US" sz="5200" dirty="0" err="1"/>
              <a:t>nullif</a:t>
            </a:r>
            <a:r>
              <a:rPr lang="en-US" sz="5200" dirty="0"/>
              <a:t>(sum(case when </a:t>
            </a:r>
            <a:r>
              <a:rPr lang="en-US" sz="5200" dirty="0" err="1"/>
              <a:t>dismissal_kind</a:t>
            </a:r>
            <a:r>
              <a:rPr lang="en-US" sz="5200" dirty="0"/>
              <a:t> is not NULL then 1 else 0 end), 0) as </a:t>
            </a:r>
            <a:r>
              <a:rPr lang="en-US" sz="5200" dirty="0" err="1"/>
              <a:t>batting_average</a:t>
            </a:r>
            <a:r>
              <a:rPr lang="en-US" sz="5200" dirty="0"/>
              <a:t>,</a:t>
            </a:r>
          </a:p>
          <a:p>
            <a:pPr marL="0" indent="0">
              <a:buNone/>
            </a:pPr>
            <a:r>
              <a:rPr lang="en-US" sz="5200" dirty="0"/>
              <a:t>    (sum(</a:t>
            </a:r>
            <a:r>
              <a:rPr lang="en-US" sz="5200" dirty="0" err="1"/>
              <a:t>batsman_runs</a:t>
            </a:r>
            <a:r>
              <a:rPr lang="en-US" sz="5200" dirty="0"/>
              <a:t>) * 100.0) / count(ball) as </a:t>
            </a:r>
            <a:r>
              <a:rPr lang="en-US" sz="5200" dirty="0" err="1"/>
              <a:t>batting_strike_rate</a:t>
            </a:r>
            <a:r>
              <a:rPr lang="en-US" sz="5200" dirty="0"/>
              <a:t>,</a:t>
            </a:r>
          </a:p>
          <a:p>
            <a:pPr marL="0" indent="0">
              <a:buNone/>
            </a:pPr>
            <a:r>
              <a:rPr lang="en-US" sz="5200" dirty="0"/>
              <a:t>    count(ball) * 1.0 / </a:t>
            </a:r>
            <a:r>
              <a:rPr lang="en-US" sz="5200" dirty="0" err="1"/>
              <a:t>nullif</a:t>
            </a:r>
            <a:r>
              <a:rPr lang="en-US" sz="5200" dirty="0"/>
              <a:t>(sum(case when </a:t>
            </a:r>
            <a:r>
              <a:rPr lang="en-US" sz="5200" dirty="0" err="1"/>
              <a:t>is_wicket</a:t>
            </a:r>
            <a:r>
              <a:rPr lang="en-US" sz="5200" dirty="0"/>
              <a:t>::INT = 1 then 1 else 0 end), 0) as </a:t>
            </a:r>
            <a:r>
              <a:rPr lang="en-US" sz="5200" dirty="0" err="1"/>
              <a:t>bowling_strike_rate</a:t>
            </a:r>
            <a:endParaRPr lang="en-US" sz="5200" dirty="0"/>
          </a:p>
          <a:p>
            <a:pPr marL="0" indent="0">
              <a:buNone/>
            </a:pPr>
            <a:r>
              <a:rPr lang="en-US" sz="5200" dirty="0"/>
              <a:t>from </a:t>
            </a:r>
          </a:p>
          <a:p>
            <a:pPr marL="0" indent="0">
              <a:buNone/>
            </a:pPr>
            <a:r>
              <a:rPr lang="en-US" sz="5200" dirty="0"/>
              <a:t>    </a:t>
            </a:r>
            <a:r>
              <a:rPr lang="en-US" sz="5200" dirty="0" err="1"/>
              <a:t>IPL_Ball</a:t>
            </a:r>
            <a:endParaRPr lang="en-US" sz="5200" dirty="0"/>
          </a:p>
          <a:p>
            <a:pPr marL="0" indent="0">
              <a:buNone/>
            </a:pPr>
            <a:r>
              <a:rPr lang="en-US" sz="5200" dirty="0"/>
              <a:t>group by </a:t>
            </a:r>
          </a:p>
          <a:p>
            <a:pPr marL="0" indent="0">
              <a:buNone/>
            </a:pPr>
            <a:r>
              <a:rPr lang="en-US" sz="5200" dirty="0"/>
              <a:t>    batsman</a:t>
            </a:r>
          </a:p>
          <a:p>
            <a:pPr marL="0" indent="0">
              <a:buNone/>
            </a:pPr>
            <a:r>
              <a:rPr lang="en-US" sz="5200" dirty="0"/>
              <a:t>having </a:t>
            </a:r>
          </a:p>
          <a:p>
            <a:pPr marL="0" indent="0">
              <a:buNone/>
            </a:pPr>
            <a:r>
              <a:rPr lang="en-US" sz="5200" dirty="0"/>
              <a:t>    count(ball) &gt;= 500 and count(ball) &gt;= 300</a:t>
            </a:r>
          </a:p>
          <a:p>
            <a:pPr marL="0" indent="0">
              <a:buNone/>
            </a:pPr>
            <a:r>
              <a:rPr lang="en-US" sz="5200" dirty="0"/>
              <a:t>order by</a:t>
            </a:r>
          </a:p>
          <a:p>
            <a:pPr marL="0" indent="0">
              <a:buNone/>
            </a:pPr>
            <a:r>
              <a:rPr lang="en-US" sz="5200" dirty="0"/>
              <a:t>    </a:t>
            </a:r>
            <a:r>
              <a:rPr lang="en-US" sz="5200" dirty="0" err="1"/>
              <a:t>batting_strike_rate</a:t>
            </a:r>
            <a:r>
              <a:rPr lang="en-US" sz="5200" dirty="0"/>
              <a:t> desc, </a:t>
            </a:r>
            <a:r>
              <a:rPr lang="en-US" sz="5200" dirty="0" err="1"/>
              <a:t>bowling_strike_rate</a:t>
            </a:r>
            <a:r>
              <a:rPr lang="en-US" sz="5200" dirty="0"/>
              <a:t> desc</a:t>
            </a:r>
          </a:p>
          <a:p>
            <a:pPr marL="0" indent="0">
              <a:buNone/>
            </a:pPr>
            <a:r>
              <a:rPr lang="en-US" sz="5200" dirty="0"/>
              <a:t>limit 10;</a:t>
            </a:r>
          </a:p>
        </p:txBody>
      </p:sp>
    </p:spTree>
    <p:extLst>
      <p:ext uri="{BB962C8B-B14F-4D97-AF65-F5344CB8AC3E}">
        <p14:creationId xmlns:p14="http://schemas.microsoft.com/office/powerpoint/2010/main" val="281550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F47548-0B34-D0A4-39C8-D057520BC82E}"/>
              </a:ext>
            </a:extLst>
          </p:cNvPr>
          <p:cNvPicPr>
            <a:picLocks noGrp="1" noChangeAspect="1"/>
          </p:cNvPicPr>
          <p:nvPr>
            <p:ph idx="1"/>
          </p:nvPr>
        </p:nvPicPr>
        <p:blipFill>
          <a:blip r:embed="rId2"/>
          <a:stretch>
            <a:fillRect/>
          </a:stretch>
        </p:blipFill>
        <p:spPr>
          <a:xfrm>
            <a:off x="838200" y="204412"/>
            <a:ext cx="10515600" cy="2984440"/>
          </a:xfrm>
        </p:spPr>
      </p:pic>
      <p:pic>
        <p:nvPicPr>
          <p:cNvPr id="1026" name="Picture 2">
            <a:extLst>
              <a:ext uri="{FF2B5EF4-FFF2-40B4-BE49-F238E27FC236}">
                <a16:creationId xmlns:a16="http://schemas.microsoft.com/office/drawing/2014/main" id="{ACD1206A-3DF9-3995-F949-DE70FB5E9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151" y="3429000"/>
            <a:ext cx="5791200" cy="3293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293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65917-F0C3-34DF-AEDA-46259FC844E3}"/>
              </a:ext>
            </a:extLst>
          </p:cNvPr>
          <p:cNvSpPr>
            <a:spLocks noGrp="1"/>
          </p:cNvSpPr>
          <p:nvPr>
            <p:ph idx="1"/>
          </p:nvPr>
        </p:nvSpPr>
        <p:spPr>
          <a:xfrm>
            <a:off x="838200" y="279918"/>
            <a:ext cx="10515600" cy="5897045"/>
          </a:xfrm>
        </p:spPr>
        <p:txBody>
          <a:bodyPr>
            <a:normAutofit fontScale="40000" lnSpcReduction="20000"/>
          </a:bodyPr>
          <a:lstStyle/>
          <a:p>
            <a:r>
              <a:rPr lang="en-US" sz="3500" dirty="0"/>
              <a:t>Wicketkeeper</a:t>
            </a:r>
          </a:p>
          <a:p>
            <a:pPr marL="0" indent="0" algn="l">
              <a:buNone/>
            </a:pPr>
            <a:r>
              <a:rPr lang="en-US" sz="3500" dirty="0"/>
              <a:t>In cricket, the wicketkeeper, often referred to as the "keeper" or "wicketkeeper," plays a crucial role as a fielding specialist behind the stumps. Here's a detailed explanation of the wicketkeeper's role, responsibilities, skills, and equipment:</a:t>
            </a:r>
          </a:p>
          <a:p>
            <a:pPr algn="l"/>
            <a:r>
              <a:rPr lang="en-US" sz="3500" dirty="0"/>
              <a:t>Role and Responsibilities:</a:t>
            </a:r>
          </a:p>
          <a:p>
            <a:pPr algn="l">
              <a:buFont typeface="+mj-lt"/>
              <a:buAutoNum type="arabicPeriod"/>
            </a:pPr>
            <a:r>
              <a:rPr lang="en-US" sz="3500" dirty="0"/>
              <a:t>Catching: The primary duty of the wicketkeeper is to catch balls delivered by the bowler. They stand behind the stumps to intercept balls that the batsman misses or edges.</a:t>
            </a:r>
          </a:p>
          <a:p>
            <a:pPr algn="l">
              <a:buFont typeface="+mj-lt"/>
              <a:buAutoNum type="arabicPeriod"/>
            </a:pPr>
            <a:r>
              <a:rPr lang="en-US" sz="3500" dirty="0"/>
              <a:t>Stumping: The wicketkeeper can attempt to dismiss a batsman by quickly removing the bails from the stumps if the batsman moves out of their crease and misses the ball. This is known as a stumping.</a:t>
            </a:r>
          </a:p>
          <a:p>
            <a:pPr algn="l">
              <a:buFont typeface="+mj-lt"/>
              <a:buAutoNum type="arabicPeriod"/>
            </a:pPr>
            <a:r>
              <a:rPr lang="en-US" sz="3500" dirty="0"/>
              <a:t>Run-outs: They are involved in attempting run-outs by receiving throws from fielders and attempting to break the stumps before the batsman reaches the crease.</a:t>
            </a:r>
          </a:p>
          <a:p>
            <a:pPr algn="l">
              <a:buFont typeface="+mj-lt"/>
              <a:buAutoNum type="arabicPeriod"/>
            </a:pPr>
            <a:r>
              <a:rPr lang="en-US" sz="3500" dirty="0"/>
              <a:t>Communication: The keeper communicates with bowlers and fielders, providing insights on the batsman's play, suggesting bowling changes, and assisting in setting the field.</a:t>
            </a:r>
          </a:p>
          <a:p>
            <a:pPr algn="l"/>
            <a:r>
              <a:rPr lang="en-US" sz="3500" dirty="0"/>
              <a:t>Skills Required:</a:t>
            </a:r>
          </a:p>
          <a:p>
            <a:pPr algn="l">
              <a:buFont typeface="+mj-lt"/>
              <a:buAutoNum type="arabicPeriod"/>
            </a:pPr>
            <a:r>
              <a:rPr lang="en-US" sz="3500" dirty="0"/>
              <a:t>Catching Ability: A wicketkeeper must have exceptional catching skills as they need to react quickly to edges and chances behind the stumps.</a:t>
            </a:r>
          </a:p>
          <a:p>
            <a:pPr algn="l">
              <a:buFont typeface="+mj-lt"/>
              <a:buAutoNum type="arabicPeriod"/>
            </a:pPr>
            <a:r>
              <a:rPr lang="en-US" sz="3500" dirty="0"/>
              <a:t>Agility and Reflexes: Quick reflexes and agility are crucial for the keeper to move swiftly in response to the ball's trajectory.</a:t>
            </a:r>
          </a:p>
          <a:p>
            <a:pPr algn="l">
              <a:buFont typeface="+mj-lt"/>
              <a:buAutoNum type="arabicPeriod"/>
            </a:pPr>
            <a:r>
              <a:rPr lang="en-US" sz="3500" dirty="0"/>
              <a:t>Footwork: Good footwork allows the keeper to adjust quickly to deliveries, enabling them to position themselves for catching or stopping the ball.</a:t>
            </a:r>
          </a:p>
          <a:p>
            <a:pPr algn="l">
              <a:buFont typeface="+mj-lt"/>
              <a:buAutoNum type="arabicPeriod"/>
            </a:pPr>
            <a:r>
              <a:rPr lang="en-US" sz="3500" dirty="0"/>
              <a:t>Concentration: Maintaining concentration throughout the match, even during long periods of inactivity, is essential as the keeper must be ready to react to any sudden opportunities.</a:t>
            </a:r>
          </a:p>
          <a:p>
            <a:endParaRPr lang="en-US" sz="3500" dirty="0"/>
          </a:p>
        </p:txBody>
      </p:sp>
    </p:spTree>
    <p:extLst>
      <p:ext uri="{BB962C8B-B14F-4D97-AF65-F5344CB8AC3E}">
        <p14:creationId xmlns:p14="http://schemas.microsoft.com/office/powerpoint/2010/main" val="4243895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3177207-E54B-FEC1-6940-A429241490B9}"/>
              </a:ext>
            </a:extLst>
          </p:cNvPr>
          <p:cNvSpPr>
            <a:spLocks noGrp="1"/>
          </p:cNvSpPr>
          <p:nvPr>
            <p:ph idx="1"/>
          </p:nvPr>
        </p:nvSpPr>
        <p:spPr>
          <a:xfrm>
            <a:off x="838200" y="401216"/>
            <a:ext cx="10515600" cy="6148873"/>
          </a:xfrm>
        </p:spPr>
        <p:txBody>
          <a:bodyPr>
            <a:normAutofit fontScale="92500" lnSpcReduction="20000"/>
          </a:bodyPr>
          <a:lstStyle/>
          <a:p>
            <a:pPr marL="0" indent="0">
              <a:buNone/>
            </a:pPr>
            <a:r>
              <a:rPr lang="en-US" dirty="0"/>
              <a:t>Additional Questions for Final Assessment</a:t>
            </a:r>
          </a:p>
          <a:p>
            <a:pPr>
              <a:buFont typeface="Wingdings" panose="05000000000000000000" pitchFamily="2" charset="2"/>
              <a:buChar char="v"/>
            </a:pPr>
            <a:r>
              <a:rPr lang="en-US" sz="2600" dirty="0"/>
              <a:t>Get the count of cities that have hosted an IPL match</a:t>
            </a:r>
          </a:p>
          <a:p>
            <a:pPr marL="0" indent="0">
              <a:buNone/>
            </a:pPr>
            <a:r>
              <a:rPr lang="en-US" sz="2600" dirty="0"/>
              <a:t>select  count(distinct city) as </a:t>
            </a:r>
            <a:r>
              <a:rPr lang="en-US" sz="2600" dirty="0" err="1"/>
              <a:t>count_cities</a:t>
            </a:r>
            <a:endParaRPr lang="en-US" sz="2600" dirty="0"/>
          </a:p>
          <a:p>
            <a:pPr marL="0" indent="0">
              <a:buNone/>
            </a:pPr>
            <a:r>
              <a:rPr lang="en-US" sz="2600" dirty="0"/>
              <a:t>from </a:t>
            </a:r>
            <a:r>
              <a:rPr lang="en-US" sz="2600" dirty="0" err="1"/>
              <a:t>IPL_Matches</a:t>
            </a:r>
            <a:r>
              <a:rPr lang="en-US" sz="2600" dirty="0"/>
              <a:t>;</a:t>
            </a:r>
          </a:p>
          <a:p>
            <a:pPr>
              <a:buFont typeface="Wingdings" panose="05000000000000000000" pitchFamily="2" charset="2"/>
              <a:buChar char="v"/>
            </a:pPr>
            <a:r>
              <a:rPr lang="en-US" dirty="0"/>
              <a:t>Create table deliveries_v02 with all the columns of the table ‘deliveries’ and an additional column </a:t>
            </a:r>
            <a:r>
              <a:rPr lang="en-US" dirty="0" err="1"/>
              <a:t>ball_result</a:t>
            </a:r>
            <a:r>
              <a:rPr lang="en-US" dirty="0"/>
              <a:t> containing values boundary, dot or other depending on the </a:t>
            </a:r>
            <a:r>
              <a:rPr lang="en-US" dirty="0" err="1"/>
              <a:t>total_run</a:t>
            </a:r>
            <a:r>
              <a:rPr lang="en-US" dirty="0"/>
              <a:t> (boundary for &gt;= 4, dot for 0 and other for any other number) (Hint 1 : CASE WHEN statement is used to get condition based results) (Hint 2: To convert the output data of the select statement into a table, you can use a subquery. Create table </a:t>
            </a:r>
            <a:r>
              <a:rPr lang="en-US" dirty="0" err="1"/>
              <a:t>table_name</a:t>
            </a:r>
            <a:r>
              <a:rPr lang="en-US" dirty="0"/>
              <a:t> as [entire select statement]. </a:t>
            </a:r>
          </a:p>
          <a:p>
            <a:pPr marL="0" indent="0">
              <a:buNone/>
            </a:pPr>
            <a:r>
              <a:rPr lang="en-US" sz="2600" dirty="0"/>
              <a:t>create table deliveries_v02 as</a:t>
            </a:r>
          </a:p>
          <a:p>
            <a:pPr marL="0" indent="0">
              <a:buNone/>
            </a:pPr>
            <a:r>
              <a:rPr lang="en-US" sz="2600" dirty="0"/>
              <a:t>   select *,</a:t>
            </a:r>
          </a:p>
          <a:p>
            <a:pPr marL="0" indent="0">
              <a:buNone/>
            </a:pPr>
            <a:r>
              <a:rPr lang="en-US" sz="2600" dirty="0"/>
              <a:t>      case when </a:t>
            </a:r>
            <a:r>
              <a:rPr lang="en-US" sz="2600" dirty="0" err="1"/>
              <a:t>total_runs</a:t>
            </a:r>
            <a:r>
              <a:rPr lang="en-US" sz="2600" dirty="0"/>
              <a:t> &gt;= 4 then 'boundary'</a:t>
            </a:r>
          </a:p>
          <a:p>
            <a:pPr marL="0" indent="0">
              <a:buNone/>
            </a:pPr>
            <a:r>
              <a:rPr lang="en-US" sz="2600" dirty="0"/>
              <a:t>        when </a:t>
            </a:r>
            <a:r>
              <a:rPr lang="en-US" sz="2600" dirty="0" err="1"/>
              <a:t>total_runs</a:t>
            </a:r>
            <a:r>
              <a:rPr lang="en-US" sz="2600" dirty="0"/>
              <a:t> = 0 then 'dot'</a:t>
            </a:r>
          </a:p>
          <a:p>
            <a:pPr marL="0" indent="0">
              <a:buNone/>
            </a:pPr>
            <a:r>
              <a:rPr lang="en-US" sz="2600" dirty="0"/>
              <a:t>        else 'other'</a:t>
            </a:r>
          </a:p>
          <a:p>
            <a:pPr marL="0" indent="0">
              <a:buNone/>
            </a:pPr>
            <a:r>
              <a:rPr lang="en-US" sz="2600" dirty="0"/>
              <a:t>    end as </a:t>
            </a:r>
            <a:r>
              <a:rPr lang="en-US" sz="2600" dirty="0" err="1"/>
              <a:t>ball_result</a:t>
            </a:r>
            <a:endParaRPr lang="en-US" sz="2600" dirty="0"/>
          </a:p>
          <a:p>
            <a:pPr marL="0" indent="0">
              <a:buNone/>
            </a:pPr>
            <a:r>
              <a:rPr lang="en-US" sz="2600" dirty="0"/>
              <a:t>from </a:t>
            </a:r>
            <a:r>
              <a:rPr lang="en-US" sz="2600" dirty="0" err="1"/>
              <a:t>IPL_Ball</a:t>
            </a:r>
            <a:r>
              <a:rPr lang="en-US" sz="2600" dirty="0"/>
              <a:t>;</a:t>
            </a:r>
          </a:p>
          <a:p>
            <a:pPr marL="0" indent="0">
              <a:buNone/>
            </a:pPr>
            <a:endParaRPr lang="en-US" dirty="0"/>
          </a:p>
          <a:p>
            <a:pPr marL="514350" indent="-514350">
              <a:buAutoNum type="arabicPeriod"/>
            </a:pPr>
            <a:endParaRPr lang="en-US" dirty="0"/>
          </a:p>
        </p:txBody>
      </p:sp>
    </p:spTree>
    <p:extLst>
      <p:ext uri="{BB962C8B-B14F-4D97-AF65-F5344CB8AC3E}">
        <p14:creationId xmlns:p14="http://schemas.microsoft.com/office/powerpoint/2010/main" val="234193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C762F-5CE2-EC78-A06F-F1527FF2475C}"/>
              </a:ext>
            </a:extLst>
          </p:cNvPr>
          <p:cNvSpPr>
            <a:spLocks noGrp="1"/>
          </p:cNvSpPr>
          <p:nvPr>
            <p:ph idx="1"/>
          </p:nvPr>
        </p:nvSpPr>
        <p:spPr>
          <a:xfrm>
            <a:off x="0" y="65314"/>
            <a:ext cx="12008498" cy="6522097"/>
          </a:xfrm>
        </p:spPr>
        <p:txBody>
          <a:bodyPr>
            <a:normAutofit fontScale="32500" lnSpcReduction="20000"/>
          </a:bodyPr>
          <a:lstStyle/>
          <a:p>
            <a:pPr marL="0" indent="0">
              <a:buNone/>
            </a:pPr>
            <a:r>
              <a:rPr lang="en-US" sz="4000" dirty="0"/>
              <a:t>Creating Table </a:t>
            </a:r>
            <a:r>
              <a:rPr lang="en-US" sz="4000" dirty="0" err="1"/>
              <a:t>IPL_Ball</a:t>
            </a:r>
            <a:endParaRPr lang="en-US" sz="4000" dirty="0"/>
          </a:p>
          <a:p>
            <a:pPr marL="0" indent="0">
              <a:buNone/>
            </a:pPr>
            <a:r>
              <a:rPr lang="en-US" sz="4000" dirty="0"/>
              <a:t>create table </a:t>
            </a:r>
            <a:r>
              <a:rPr lang="en-US" sz="4000" dirty="0" err="1"/>
              <a:t>IPL_Ball</a:t>
            </a:r>
            <a:r>
              <a:rPr lang="en-US" sz="4000" dirty="0"/>
              <a:t> (</a:t>
            </a:r>
          </a:p>
          <a:p>
            <a:pPr marL="0" indent="0">
              <a:buNone/>
            </a:pPr>
            <a:r>
              <a:rPr lang="en-US" sz="4000" dirty="0"/>
              <a:t>	id int ,</a:t>
            </a:r>
          </a:p>
          <a:p>
            <a:pPr marL="0" indent="0">
              <a:buNone/>
            </a:pPr>
            <a:r>
              <a:rPr lang="en-US" sz="4000" dirty="0"/>
              <a:t>	inning int,</a:t>
            </a:r>
          </a:p>
          <a:p>
            <a:pPr marL="0" indent="0">
              <a:buNone/>
            </a:pPr>
            <a:r>
              <a:rPr lang="en-US" sz="4000" dirty="0"/>
              <a:t>	over int,	</a:t>
            </a:r>
          </a:p>
          <a:p>
            <a:pPr marL="0" indent="0">
              <a:buNone/>
            </a:pPr>
            <a:r>
              <a:rPr lang="en-US" sz="4000" dirty="0"/>
              <a:t>	ball int,	</a:t>
            </a:r>
          </a:p>
          <a:p>
            <a:pPr marL="0" indent="0">
              <a:buNone/>
            </a:pPr>
            <a:r>
              <a:rPr lang="en-US" sz="4000" dirty="0"/>
              <a:t>	batsman varchar,</a:t>
            </a:r>
          </a:p>
          <a:p>
            <a:pPr marL="0" indent="0">
              <a:buNone/>
            </a:pPr>
            <a:r>
              <a:rPr lang="en-US" sz="4000" dirty="0"/>
              <a:t>	</a:t>
            </a:r>
            <a:r>
              <a:rPr lang="en-US" sz="4000" dirty="0" err="1"/>
              <a:t>non_striker</a:t>
            </a:r>
            <a:r>
              <a:rPr lang="en-US" sz="4000" dirty="0"/>
              <a:t>	varchar,</a:t>
            </a:r>
          </a:p>
          <a:p>
            <a:pPr marL="0" indent="0">
              <a:buNone/>
            </a:pPr>
            <a:r>
              <a:rPr lang="en-US" sz="4000" dirty="0"/>
              <a:t>	bowler varchar,</a:t>
            </a:r>
          </a:p>
          <a:p>
            <a:pPr marL="0" indent="0">
              <a:buNone/>
            </a:pPr>
            <a:r>
              <a:rPr lang="en-US" sz="4000" dirty="0"/>
              <a:t>	</a:t>
            </a:r>
            <a:r>
              <a:rPr lang="en-US" sz="4000" dirty="0" err="1"/>
              <a:t>batsman_runs</a:t>
            </a:r>
            <a:r>
              <a:rPr lang="en-US" sz="4000" dirty="0"/>
              <a:t> int,</a:t>
            </a:r>
          </a:p>
          <a:p>
            <a:pPr marL="0" indent="0">
              <a:buNone/>
            </a:pPr>
            <a:r>
              <a:rPr lang="en-US" sz="4000" dirty="0"/>
              <a:t>	</a:t>
            </a:r>
            <a:r>
              <a:rPr lang="en-US" sz="4000" dirty="0" err="1"/>
              <a:t>extra_runs</a:t>
            </a:r>
            <a:r>
              <a:rPr lang="en-US" sz="4000" dirty="0"/>
              <a:t> int,</a:t>
            </a:r>
          </a:p>
          <a:p>
            <a:pPr marL="0" indent="0">
              <a:buNone/>
            </a:pPr>
            <a:r>
              <a:rPr lang="en-US" sz="4000" dirty="0"/>
              <a:t>	</a:t>
            </a:r>
            <a:r>
              <a:rPr lang="en-US" sz="4000" dirty="0" err="1"/>
              <a:t>total_runs</a:t>
            </a:r>
            <a:r>
              <a:rPr lang="en-US" sz="4000" dirty="0"/>
              <a:t> int,</a:t>
            </a:r>
          </a:p>
          <a:p>
            <a:pPr marL="0" indent="0">
              <a:buNone/>
            </a:pPr>
            <a:r>
              <a:rPr lang="en-US" sz="4000" dirty="0"/>
              <a:t>	</a:t>
            </a:r>
            <a:r>
              <a:rPr lang="en-US" sz="4000" dirty="0" err="1"/>
              <a:t>is_wicket</a:t>
            </a:r>
            <a:r>
              <a:rPr lang="en-US" sz="4000" dirty="0"/>
              <a:t> </a:t>
            </a:r>
            <a:r>
              <a:rPr lang="en-US" sz="4000" dirty="0" err="1"/>
              <a:t>boolean</a:t>
            </a:r>
            <a:r>
              <a:rPr lang="en-US" sz="4000" dirty="0"/>
              <a:t>,</a:t>
            </a:r>
          </a:p>
          <a:p>
            <a:pPr marL="0" indent="0">
              <a:buNone/>
            </a:pPr>
            <a:r>
              <a:rPr lang="en-US" sz="4000" dirty="0"/>
              <a:t>	</a:t>
            </a:r>
            <a:r>
              <a:rPr lang="en-US" sz="4000" dirty="0" err="1"/>
              <a:t>dismissal_kind</a:t>
            </a:r>
            <a:r>
              <a:rPr lang="en-US" sz="4000" dirty="0"/>
              <a:t> varchar,</a:t>
            </a:r>
          </a:p>
          <a:p>
            <a:pPr marL="0" indent="0">
              <a:buNone/>
            </a:pPr>
            <a:r>
              <a:rPr lang="en-US" sz="4000" dirty="0"/>
              <a:t>	</a:t>
            </a:r>
            <a:r>
              <a:rPr lang="en-US" sz="4000" dirty="0" err="1"/>
              <a:t>player_dismissed</a:t>
            </a:r>
            <a:r>
              <a:rPr lang="en-US" sz="4000" dirty="0"/>
              <a:t> varchar,	</a:t>
            </a:r>
          </a:p>
          <a:p>
            <a:pPr marL="0" indent="0">
              <a:buNone/>
            </a:pPr>
            <a:r>
              <a:rPr lang="en-US" sz="4000" dirty="0"/>
              <a:t>	fielder	varchar,</a:t>
            </a:r>
          </a:p>
          <a:p>
            <a:pPr marL="0" indent="0">
              <a:buNone/>
            </a:pPr>
            <a:r>
              <a:rPr lang="en-US" sz="4000" dirty="0"/>
              <a:t>	</a:t>
            </a:r>
            <a:r>
              <a:rPr lang="en-US" sz="4000" dirty="0" err="1"/>
              <a:t>extras_type</a:t>
            </a:r>
            <a:r>
              <a:rPr lang="en-US" sz="4000" dirty="0"/>
              <a:t> varchar,</a:t>
            </a:r>
          </a:p>
          <a:p>
            <a:pPr marL="0" indent="0">
              <a:buNone/>
            </a:pPr>
            <a:r>
              <a:rPr lang="en-US" sz="4000" dirty="0"/>
              <a:t>	</a:t>
            </a:r>
            <a:r>
              <a:rPr lang="en-US" sz="4000" dirty="0" err="1"/>
              <a:t>batting_team</a:t>
            </a:r>
            <a:r>
              <a:rPr lang="en-US" sz="4000" dirty="0"/>
              <a:t> varchar,	</a:t>
            </a:r>
          </a:p>
          <a:p>
            <a:pPr marL="0" indent="0">
              <a:buNone/>
            </a:pPr>
            <a:r>
              <a:rPr lang="en-US" sz="4000" dirty="0"/>
              <a:t>	</a:t>
            </a:r>
            <a:r>
              <a:rPr lang="en-US" sz="4000" dirty="0" err="1"/>
              <a:t>bowling_team</a:t>
            </a:r>
            <a:r>
              <a:rPr lang="en-US" sz="4000" dirty="0"/>
              <a:t> varchar);</a:t>
            </a:r>
          </a:p>
          <a:p>
            <a:pPr marL="0" indent="0">
              <a:buNone/>
            </a:pPr>
            <a:endParaRPr lang="en-US" sz="4000" dirty="0"/>
          </a:p>
          <a:p>
            <a:pPr marL="0" indent="0">
              <a:buNone/>
            </a:pPr>
            <a:r>
              <a:rPr lang="en-US" sz="4000" dirty="0"/>
              <a:t>copy </a:t>
            </a:r>
            <a:r>
              <a:rPr lang="en-US" sz="4000" dirty="0" err="1"/>
              <a:t>IPL_Ball</a:t>
            </a:r>
            <a:r>
              <a:rPr lang="en-US" sz="4000" dirty="0"/>
              <a:t> from 'C:\Program Files\PostgreSQL\15\data\data copy\IPL_Ball.csv' delimiter ',' csv header;</a:t>
            </a:r>
          </a:p>
          <a:p>
            <a:pPr marL="0" indent="0">
              <a:buNone/>
            </a:pPr>
            <a:endParaRPr lang="en-US" sz="40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0242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6AB28-FF84-6605-B980-F2478D7E5800}"/>
              </a:ext>
            </a:extLst>
          </p:cNvPr>
          <p:cNvSpPr>
            <a:spLocks noGrp="1"/>
          </p:cNvSpPr>
          <p:nvPr>
            <p:ph idx="1"/>
          </p:nvPr>
        </p:nvSpPr>
        <p:spPr>
          <a:xfrm>
            <a:off x="129074" y="80800"/>
            <a:ext cx="11543522" cy="6292008"/>
          </a:xfrm>
        </p:spPr>
        <p:txBody>
          <a:bodyPr/>
          <a:lstStyle/>
          <a:p>
            <a:pPr>
              <a:buFont typeface="Wingdings" panose="05000000000000000000" pitchFamily="2" charset="2"/>
              <a:buChar char="v"/>
            </a:pPr>
            <a:r>
              <a:rPr lang="en-US" dirty="0"/>
              <a:t>Write a query to fetch the total number of boundaries and dot balls from the deliveries_v02 table</a:t>
            </a:r>
          </a:p>
          <a:p>
            <a:pPr marL="0" indent="0">
              <a:buNone/>
            </a:pPr>
            <a:r>
              <a:rPr lang="en-US" sz="2200" dirty="0"/>
              <a:t>select </a:t>
            </a:r>
            <a:r>
              <a:rPr lang="en-US" sz="2200" dirty="0" err="1"/>
              <a:t>ball_result</a:t>
            </a:r>
            <a:r>
              <a:rPr lang="en-US" sz="2200" dirty="0"/>
              <a:t>,</a:t>
            </a:r>
          </a:p>
          <a:p>
            <a:pPr marL="0" indent="0">
              <a:buNone/>
            </a:pPr>
            <a:r>
              <a:rPr lang="en-US" sz="2200" dirty="0"/>
              <a:t> count(ball) as </a:t>
            </a:r>
            <a:r>
              <a:rPr lang="en-US" sz="2200" dirty="0" err="1"/>
              <a:t>count_of_balls</a:t>
            </a:r>
            <a:endParaRPr lang="en-US" sz="2200" dirty="0"/>
          </a:p>
          <a:p>
            <a:pPr marL="0" indent="0">
              <a:buNone/>
            </a:pPr>
            <a:r>
              <a:rPr lang="en-US" sz="2200" dirty="0"/>
              <a:t>from deliveries_v02 </a:t>
            </a:r>
          </a:p>
          <a:p>
            <a:pPr marL="0" indent="0">
              <a:buNone/>
            </a:pPr>
            <a:r>
              <a:rPr lang="en-US" sz="2200" dirty="0"/>
              <a:t>where </a:t>
            </a:r>
            <a:r>
              <a:rPr lang="en-US" sz="2200" dirty="0" err="1"/>
              <a:t>ball_result</a:t>
            </a:r>
            <a:r>
              <a:rPr lang="en-US" sz="2200" dirty="0"/>
              <a:t> in ('</a:t>
            </a:r>
            <a:r>
              <a:rPr lang="en-US" sz="2200" dirty="0" err="1"/>
              <a:t>boundary','dot</a:t>
            </a:r>
            <a:r>
              <a:rPr lang="en-US" sz="2200" dirty="0"/>
              <a:t>')</a:t>
            </a:r>
          </a:p>
          <a:p>
            <a:pPr marL="0" indent="0">
              <a:buNone/>
            </a:pPr>
            <a:r>
              <a:rPr lang="en-US" sz="2200" dirty="0"/>
              <a:t>group by </a:t>
            </a:r>
            <a:r>
              <a:rPr lang="en-US" sz="2200" dirty="0" err="1"/>
              <a:t>ball_result</a:t>
            </a:r>
            <a:r>
              <a:rPr lang="en-US" sz="2200" dirty="0"/>
              <a:t>;</a:t>
            </a:r>
          </a:p>
          <a:p>
            <a:pPr marL="0" indent="0">
              <a:buNone/>
            </a:pPr>
            <a:endParaRPr lang="en-US" dirty="0"/>
          </a:p>
        </p:txBody>
      </p:sp>
      <p:pic>
        <p:nvPicPr>
          <p:cNvPr id="5" name="Picture 4">
            <a:extLst>
              <a:ext uri="{FF2B5EF4-FFF2-40B4-BE49-F238E27FC236}">
                <a16:creationId xmlns:a16="http://schemas.microsoft.com/office/drawing/2014/main" id="{3985CF8A-ABEE-8BC4-E215-F966000E178D}"/>
              </a:ext>
            </a:extLst>
          </p:cNvPr>
          <p:cNvPicPr>
            <a:picLocks noChangeAspect="1"/>
          </p:cNvPicPr>
          <p:nvPr/>
        </p:nvPicPr>
        <p:blipFill>
          <a:blip r:embed="rId2"/>
          <a:stretch>
            <a:fillRect/>
          </a:stretch>
        </p:blipFill>
        <p:spPr>
          <a:xfrm>
            <a:off x="739813" y="4022753"/>
            <a:ext cx="3598922" cy="2275410"/>
          </a:xfrm>
          <a:prstGeom prst="rect">
            <a:avLst/>
          </a:prstGeom>
        </p:spPr>
      </p:pic>
    </p:spTree>
    <p:extLst>
      <p:ext uri="{BB962C8B-B14F-4D97-AF65-F5344CB8AC3E}">
        <p14:creationId xmlns:p14="http://schemas.microsoft.com/office/powerpoint/2010/main" val="353873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B2B87-CC54-F9CE-90E6-9B7761A64E38}"/>
              </a:ext>
            </a:extLst>
          </p:cNvPr>
          <p:cNvSpPr>
            <a:spLocks noGrp="1"/>
          </p:cNvSpPr>
          <p:nvPr>
            <p:ph idx="1"/>
          </p:nvPr>
        </p:nvSpPr>
        <p:spPr>
          <a:xfrm>
            <a:off x="307910" y="214604"/>
            <a:ext cx="11176518" cy="6428792"/>
          </a:xfrm>
        </p:spPr>
        <p:txBody>
          <a:bodyPr/>
          <a:lstStyle/>
          <a:p>
            <a:pPr>
              <a:buFont typeface="Wingdings" panose="05000000000000000000" pitchFamily="2" charset="2"/>
              <a:buChar char="v"/>
            </a:pPr>
            <a:r>
              <a:rPr lang="en-US" dirty="0"/>
              <a:t>Write a query to fetch the total number of boundaries scored by each team from the deliveries_v02 table and order it in descending order of the number of boundaries scored.</a:t>
            </a:r>
          </a:p>
          <a:p>
            <a:pPr marL="0" indent="0">
              <a:buNone/>
            </a:pPr>
            <a:r>
              <a:rPr lang="en-US" sz="2200" dirty="0"/>
              <a:t>select </a:t>
            </a:r>
            <a:r>
              <a:rPr lang="en-US" sz="2200" dirty="0" err="1"/>
              <a:t>batting_team</a:t>
            </a:r>
            <a:r>
              <a:rPr lang="en-US" sz="2200" dirty="0"/>
              <a:t>,</a:t>
            </a:r>
          </a:p>
          <a:p>
            <a:pPr marL="0" indent="0">
              <a:buNone/>
            </a:pPr>
            <a:r>
              <a:rPr lang="en-US" sz="2200" dirty="0"/>
              <a:t>count(</a:t>
            </a:r>
            <a:r>
              <a:rPr lang="en-US" sz="2200" dirty="0" err="1"/>
              <a:t>ball_result</a:t>
            </a:r>
            <a:r>
              <a:rPr lang="en-US" sz="2200" dirty="0"/>
              <a:t>) as </a:t>
            </a:r>
            <a:r>
              <a:rPr lang="en-US" sz="2200" dirty="0" err="1"/>
              <a:t>total_boundaries</a:t>
            </a:r>
            <a:endParaRPr lang="en-US" sz="2200" dirty="0"/>
          </a:p>
          <a:p>
            <a:pPr marL="0" indent="0">
              <a:buNone/>
            </a:pPr>
            <a:r>
              <a:rPr lang="en-US" sz="2200" dirty="0"/>
              <a:t>from deliveries_v02 </a:t>
            </a:r>
          </a:p>
          <a:p>
            <a:pPr marL="0" indent="0">
              <a:buNone/>
            </a:pPr>
            <a:r>
              <a:rPr lang="en-US" sz="2200" dirty="0"/>
              <a:t>where </a:t>
            </a:r>
            <a:r>
              <a:rPr lang="en-US" sz="2200" dirty="0" err="1"/>
              <a:t>ball_result</a:t>
            </a:r>
            <a:r>
              <a:rPr lang="en-US" sz="2200" dirty="0"/>
              <a:t> ='boundary'</a:t>
            </a:r>
          </a:p>
          <a:p>
            <a:pPr marL="0" indent="0">
              <a:buNone/>
            </a:pPr>
            <a:r>
              <a:rPr lang="en-US" sz="2200" dirty="0"/>
              <a:t>group by </a:t>
            </a:r>
            <a:r>
              <a:rPr lang="en-US" sz="2200" dirty="0" err="1"/>
              <a:t>batting_team</a:t>
            </a:r>
            <a:endParaRPr lang="en-US" sz="2200" dirty="0"/>
          </a:p>
          <a:p>
            <a:pPr marL="0" indent="0">
              <a:buNone/>
            </a:pPr>
            <a:r>
              <a:rPr lang="en-US" sz="2200" dirty="0"/>
              <a:t>order by </a:t>
            </a:r>
            <a:r>
              <a:rPr lang="en-US" sz="2200" dirty="0" err="1"/>
              <a:t>total_boundaries</a:t>
            </a:r>
            <a:r>
              <a:rPr lang="en-US" sz="2200" dirty="0"/>
              <a:t> desc;</a:t>
            </a:r>
          </a:p>
          <a:p>
            <a:pPr marL="0" indent="0">
              <a:buNone/>
            </a:pPr>
            <a:endParaRPr lang="en-US" dirty="0"/>
          </a:p>
        </p:txBody>
      </p:sp>
      <p:pic>
        <p:nvPicPr>
          <p:cNvPr id="7" name="Picture 6">
            <a:extLst>
              <a:ext uri="{FF2B5EF4-FFF2-40B4-BE49-F238E27FC236}">
                <a16:creationId xmlns:a16="http://schemas.microsoft.com/office/drawing/2014/main" id="{BDFE5C58-A472-1AEC-D733-ED99DD604D9D}"/>
              </a:ext>
            </a:extLst>
          </p:cNvPr>
          <p:cNvPicPr>
            <a:picLocks noChangeAspect="1"/>
          </p:cNvPicPr>
          <p:nvPr/>
        </p:nvPicPr>
        <p:blipFill>
          <a:blip r:embed="rId2"/>
          <a:stretch>
            <a:fillRect/>
          </a:stretch>
        </p:blipFill>
        <p:spPr>
          <a:xfrm>
            <a:off x="7343989" y="1450564"/>
            <a:ext cx="3139712" cy="4404742"/>
          </a:xfrm>
          <a:prstGeom prst="rect">
            <a:avLst/>
          </a:prstGeom>
        </p:spPr>
      </p:pic>
    </p:spTree>
    <p:extLst>
      <p:ext uri="{BB962C8B-B14F-4D97-AF65-F5344CB8AC3E}">
        <p14:creationId xmlns:p14="http://schemas.microsoft.com/office/powerpoint/2010/main" val="3330233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9FC59-917D-4E31-1CBD-232DE8F0900C}"/>
              </a:ext>
            </a:extLst>
          </p:cNvPr>
          <p:cNvSpPr>
            <a:spLocks noGrp="1"/>
          </p:cNvSpPr>
          <p:nvPr>
            <p:ph idx="1"/>
          </p:nvPr>
        </p:nvSpPr>
        <p:spPr>
          <a:xfrm>
            <a:off x="190535" y="0"/>
            <a:ext cx="11123645" cy="6264015"/>
          </a:xfrm>
        </p:spPr>
        <p:txBody>
          <a:bodyPr/>
          <a:lstStyle/>
          <a:p>
            <a:pPr>
              <a:buFont typeface="Wingdings" panose="05000000000000000000" pitchFamily="2" charset="2"/>
              <a:buChar char="v"/>
            </a:pPr>
            <a:r>
              <a:rPr lang="en-US" dirty="0"/>
              <a:t>Write a query to fetch the total number of dot balls bowled by each team and order it in descending order of the total number of dot balls bowled.</a:t>
            </a:r>
          </a:p>
          <a:p>
            <a:pPr marL="0" indent="0">
              <a:buNone/>
            </a:pPr>
            <a:r>
              <a:rPr lang="en-US" sz="2200" dirty="0"/>
              <a:t>select </a:t>
            </a:r>
            <a:r>
              <a:rPr lang="en-US" sz="2200" dirty="0" err="1"/>
              <a:t>bowling_team</a:t>
            </a:r>
            <a:r>
              <a:rPr lang="en-US" sz="2200" dirty="0"/>
              <a:t>,</a:t>
            </a:r>
          </a:p>
          <a:p>
            <a:pPr marL="0" indent="0">
              <a:buNone/>
            </a:pPr>
            <a:r>
              <a:rPr lang="en-US" sz="2200" dirty="0"/>
              <a:t> count(</a:t>
            </a:r>
            <a:r>
              <a:rPr lang="en-US" sz="2200" dirty="0" err="1"/>
              <a:t>ball_result</a:t>
            </a:r>
            <a:r>
              <a:rPr lang="en-US" sz="2200" dirty="0"/>
              <a:t>) as </a:t>
            </a:r>
            <a:r>
              <a:rPr lang="en-US" sz="2200" dirty="0" err="1"/>
              <a:t>dot_balls</a:t>
            </a:r>
            <a:endParaRPr lang="en-US" sz="2200" dirty="0"/>
          </a:p>
          <a:p>
            <a:pPr marL="0" indent="0">
              <a:buNone/>
            </a:pPr>
            <a:r>
              <a:rPr lang="en-US" sz="2200" dirty="0"/>
              <a:t>from deliveries_v02 </a:t>
            </a:r>
          </a:p>
          <a:p>
            <a:pPr marL="0" indent="0">
              <a:buNone/>
            </a:pPr>
            <a:r>
              <a:rPr lang="en-US" sz="2200" dirty="0"/>
              <a:t>where </a:t>
            </a:r>
            <a:r>
              <a:rPr lang="en-US" sz="2200" dirty="0" err="1"/>
              <a:t>ball_result</a:t>
            </a:r>
            <a:r>
              <a:rPr lang="en-US" sz="2200" dirty="0"/>
              <a:t> = 'dot'</a:t>
            </a:r>
          </a:p>
          <a:p>
            <a:pPr marL="0" indent="0">
              <a:buNone/>
            </a:pPr>
            <a:r>
              <a:rPr lang="en-US" sz="2200" dirty="0"/>
              <a:t>group by </a:t>
            </a:r>
            <a:r>
              <a:rPr lang="en-US" sz="2200" dirty="0" err="1"/>
              <a:t>bowling_team</a:t>
            </a:r>
            <a:endParaRPr lang="en-US" sz="2200" dirty="0"/>
          </a:p>
          <a:p>
            <a:pPr marL="0" indent="0">
              <a:buNone/>
            </a:pPr>
            <a:r>
              <a:rPr lang="en-US" sz="2200" dirty="0"/>
              <a:t>order by </a:t>
            </a:r>
            <a:r>
              <a:rPr lang="en-US" sz="2200" dirty="0" err="1"/>
              <a:t>dot_balls</a:t>
            </a:r>
            <a:r>
              <a:rPr lang="en-US" sz="2200" dirty="0"/>
              <a:t> desc;</a:t>
            </a:r>
          </a:p>
          <a:p>
            <a:pPr marL="0" indent="0">
              <a:buNone/>
            </a:pPr>
            <a:endParaRPr lang="en-US" dirty="0"/>
          </a:p>
        </p:txBody>
      </p:sp>
      <p:pic>
        <p:nvPicPr>
          <p:cNvPr id="5" name="Picture 4">
            <a:extLst>
              <a:ext uri="{FF2B5EF4-FFF2-40B4-BE49-F238E27FC236}">
                <a16:creationId xmlns:a16="http://schemas.microsoft.com/office/drawing/2014/main" id="{D470ECF5-E5BA-CE9D-FA40-3A937C4B0D8F}"/>
              </a:ext>
            </a:extLst>
          </p:cNvPr>
          <p:cNvPicPr>
            <a:picLocks noChangeAspect="1"/>
          </p:cNvPicPr>
          <p:nvPr/>
        </p:nvPicPr>
        <p:blipFill>
          <a:blip r:embed="rId2"/>
          <a:stretch>
            <a:fillRect/>
          </a:stretch>
        </p:blipFill>
        <p:spPr>
          <a:xfrm>
            <a:off x="5752358" y="1312463"/>
            <a:ext cx="4278050" cy="5203480"/>
          </a:xfrm>
          <a:prstGeom prst="rect">
            <a:avLst/>
          </a:prstGeom>
        </p:spPr>
      </p:pic>
    </p:spTree>
    <p:extLst>
      <p:ext uri="{BB962C8B-B14F-4D97-AF65-F5344CB8AC3E}">
        <p14:creationId xmlns:p14="http://schemas.microsoft.com/office/powerpoint/2010/main" val="650736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C3AFC-7D10-BB00-7897-F6F2EB57FB0B}"/>
              </a:ext>
            </a:extLst>
          </p:cNvPr>
          <p:cNvSpPr>
            <a:spLocks noGrp="1"/>
          </p:cNvSpPr>
          <p:nvPr>
            <p:ph idx="1"/>
          </p:nvPr>
        </p:nvSpPr>
        <p:spPr>
          <a:xfrm>
            <a:off x="222380" y="93306"/>
            <a:ext cx="10515600" cy="5934367"/>
          </a:xfrm>
        </p:spPr>
        <p:txBody>
          <a:bodyPr/>
          <a:lstStyle/>
          <a:p>
            <a:pPr>
              <a:buFont typeface="Wingdings" panose="05000000000000000000" pitchFamily="2" charset="2"/>
              <a:buChar char="v"/>
            </a:pPr>
            <a:r>
              <a:rPr lang="en-US" dirty="0"/>
              <a:t>Write a query to fetch the total number of dismissals by dismissal kinds where dismissal kind is not NA </a:t>
            </a:r>
          </a:p>
          <a:p>
            <a:pPr marL="0" indent="0">
              <a:buNone/>
            </a:pPr>
            <a:r>
              <a:rPr lang="en-US" sz="2200" dirty="0"/>
              <a:t>select </a:t>
            </a:r>
            <a:r>
              <a:rPr lang="en-US" sz="2200" dirty="0" err="1"/>
              <a:t>dismissal_kind</a:t>
            </a:r>
            <a:r>
              <a:rPr lang="en-US" sz="2200" dirty="0"/>
              <a:t>,</a:t>
            </a:r>
          </a:p>
          <a:p>
            <a:pPr marL="0" indent="0">
              <a:buNone/>
            </a:pPr>
            <a:r>
              <a:rPr lang="en-US" sz="2200" dirty="0"/>
              <a:t>count(</a:t>
            </a:r>
            <a:r>
              <a:rPr lang="en-US" sz="2200" dirty="0" err="1"/>
              <a:t>ball_result</a:t>
            </a:r>
            <a:r>
              <a:rPr lang="en-US" sz="2200" dirty="0"/>
              <a:t>) as </a:t>
            </a:r>
            <a:r>
              <a:rPr lang="en-US" sz="2200" dirty="0" err="1"/>
              <a:t>total_dismissals</a:t>
            </a:r>
            <a:endParaRPr lang="en-US" sz="2200" dirty="0"/>
          </a:p>
          <a:p>
            <a:pPr marL="0" indent="0">
              <a:buNone/>
            </a:pPr>
            <a:r>
              <a:rPr lang="en-US" sz="2200" dirty="0"/>
              <a:t>from deliveries_v02</a:t>
            </a:r>
          </a:p>
          <a:p>
            <a:pPr marL="0" indent="0">
              <a:buNone/>
            </a:pPr>
            <a:r>
              <a:rPr lang="en-US" sz="2200" dirty="0"/>
              <a:t>where </a:t>
            </a:r>
            <a:r>
              <a:rPr lang="en-US" sz="2200" dirty="0" err="1"/>
              <a:t>dismissal_kind</a:t>
            </a:r>
            <a:r>
              <a:rPr lang="en-US" sz="2200" dirty="0"/>
              <a:t> !='NA'</a:t>
            </a:r>
          </a:p>
          <a:p>
            <a:pPr marL="0" indent="0">
              <a:buNone/>
            </a:pPr>
            <a:r>
              <a:rPr lang="en-US" sz="2200" dirty="0"/>
              <a:t>group by </a:t>
            </a:r>
            <a:r>
              <a:rPr lang="en-US" sz="2200" dirty="0" err="1"/>
              <a:t>dismissal_kind</a:t>
            </a:r>
            <a:r>
              <a:rPr lang="en-US" sz="2200" dirty="0"/>
              <a:t>;</a:t>
            </a:r>
          </a:p>
          <a:p>
            <a:pPr marL="0" indent="0">
              <a:buNone/>
            </a:pPr>
            <a:endParaRPr lang="en-US" dirty="0"/>
          </a:p>
        </p:txBody>
      </p:sp>
      <p:pic>
        <p:nvPicPr>
          <p:cNvPr id="5" name="Picture 4">
            <a:extLst>
              <a:ext uri="{FF2B5EF4-FFF2-40B4-BE49-F238E27FC236}">
                <a16:creationId xmlns:a16="http://schemas.microsoft.com/office/drawing/2014/main" id="{6EC8A87C-1C99-6AAD-05B9-944CE85D35FF}"/>
              </a:ext>
            </a:extLst>
          </p:cNvPr>
          <p:cNvPicPr>
            <a:picLocks noChangeAspect="1"/>
          </p:cNvPicPr>
          <p:nvPr/>
        </p:nvPicPr>
        <p:blipFill>
          <a:blip r:embed="rId2"/>
          <a:stretch>
            <a:fillRect/>
          </a:stretch>
        </p:blipFill>
        <p:spPr>
          <a:xfrm>
            <a:off x="5742489" y="2118236"/>
            <a:ext cx="4455870" cy="3909437"/>
          </a:xfrm>
          <a:prstGeom prst="rect">
            <a:avLst/>
          </a:prstGeom>
        </p:spPr>
      </p:pic>
    </p:spTree>
    <p:extLst>
      <p:ext uri="{BB962C8B-B14F-4D97-AF65-F5344CB8AC3E}">
        <p14:creationId xmlns:p14="http://schemas.microsoft.com/office/powerpoint/2010/main" val="61083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D1D3C5-3918-7D10-C139-1725E9F5952F}"/>
              </a:ext>
            </a:extLst>
          </p:cNvPr>
          <p:cNvSpPr>
            <a:spLocks noGrp="1"/>
          </p:cNvSpPr>
          <p:nvPr>
            <p:ph idx="1"/>
          </p:nvPr>
        </p:nvSpPr>
        <p:spPr>
          <a:xfrm>
            <a:off x="203718" y="220759"/>
            <a:ext cx="10515600" cy="6441297"/>
          </a:xfrm>
        </p:spPr>
        <p:txBody>
          <a:bodyPr/>
          <a:lstStyle/>
          <a:p>
            <a:pPr>
              <a:buFont typeface="Wingdings" panose="05000000000000000000" pitchFamily="2" charset="2"/>
              <a:buChar char="v"/>
            </a:pPr>
            <a:r>
              <a:rPr lang="en-US" dirty="0"/>
              <a:t>Write a query to get the top 5 bowlers who conceded maximum extra runs from the deliveries table </a:t>
            </a:r>
          </a:p>
          <a:p>
            <a:pPr marL="0" indent="0">
              <a:buNone/>
            </a:pPr>
            <a:r>
              <a:rPr lang="en-US" sz="2200" dirty="0"/>
              <a:t>select bowler,</a:t>
            </a:r>
          </a:p>
          <a:p>
            <a:pPr marL="0" indent="0">
              <a:buNone/>
            </a:pPr>
            <a:r>
              <a:rPr lang="en-US" sz="2200" dirty="0"/>
              <a:t> count(</a:t>
            </a:r>
            <a:r>
              <a:rPr lang="en-US" sz="2200" dirty="0" err="1"/>
              <a:t>extra_runs</a:t>
            </a:r>
            <a:r>
              <a:rPr lang="en-US" sz="2200" dirty="0"/>
              <a:t>) as </a:t>
            </a:r>
            <a:r>
              <a:rPr lang="en-US" sz="2200" dirty="0" err="1"/>
              <a:t>total_extras</a:t>
            </a:r>
            <a:endParaRPr lang="en-US" sz="2200" dirty="0"/>
          </a:p>
          <a:p>
            <a:pPr marL="0" indent="0">
              <a:buNone/>
            </a:pPr>
            <a:r>
              <a:rPr lang="en-US" sz="2200" dirty="0"/>
              <a:t>from deliveries</a:t>
            </a:r>
          </a:p>
          <a:p>
            <a:pPr marL="0" indent="0">
              <a:buNone/>
            </a:pPr>
            <a:r>
              <a:rPr lang="en-US" sz="2200" dirty="0"/>
              <a:t>group by bowler</a:t>
            </a:r>
          </a:p>
          <a:p>
            <a:pPr marL="0" indent="0">
              <a:buNone/>
            </a:pPr>
            <a:r>
              <a:rPr lang="en-US" sz="2200" dirty="0"/>
              <a:t>order by </a:t>
            </a:r>
            <a:r>
              <a:rPr lang="en-US" sz="2200" dirty="0" err="1"/>
              <a:t>total_extras</a:t>
            </a:r>
            <a:r>
              <a:rPr lang="en-US" sz="2200" dirty="0"/>
              <a:t> desc</a:t>
            </a:r>
          </a:p>
          <a:p>
            <a:pPr marL="0" indent="0">
              <a:buNone/>
            </a:pPr>
            <a:r>
              <a:rPr lang="en-US" sz="2200" dirty="0"/>
              <a:t>limit 5;</a:t>
            </a:r>
          </a:p>
        </p:txBody>
      </p:sp>
      <p:pic>
        <p:nvPicPr>
          <p:cNvPr id="5" name="Picture 4">
            <a:extLst>
              <a:ext uri="{FF2B5EF4-FFF2-40B4-BE49-F238E27FC236}">
                <a16:creationId xmlns:a16="http://schemas.microsoft.com/office/drawing/2014/main" id="{37976F6D-9E31-41C3-C756-1F7E5E2494EE}"/>
              </a:ext>
            </a:extLst>
          </p:cNvPr>
          <p:cNvPicPr>
            <a:picLocks noChangeAspect="1"/>
          </p:cNvPicPr>
          <p:nvPr/>
        </p:nvPicPr>
        <p:blipFill>
          <a:blip r:embed="rId2"/>
          <a:stretch>
            <a:fillRect/>
          </a:stretch>
        </p:blipFill>
        <p:spPr>
          <a:xfrm>
            <a:off x="5318559" y="2353612"/>
            <a:ext cx="5066412" cy="3599319"/>
          </a:xfrm>
          <a:prstGeom prst="rect">
            <a:avLst/>
          </a:prstGeom>
        </p:spPr>
      </p:pic>
    </p:spTree>
    <p:extLst>
      <p:ext uri="{BB962C8B-B14F-4D97-AF65-F5344CB8AC3E}">
        <p14:creationId xmlns:p14="http://schemas.microsoft.com/office/powerpoint/2010/main" val="3406395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91B7A-EBAC-B7BF-99FE-95438F67BA48}"/>
              </a:ext>
            </a:extLst>
          </p:cNvPr>
          <p:cNvSpPr>
            <a:spLocks noGrp="1"/>
          </p:cNvSpPr>
          <p:nvPr>
            <p:ph idx="1"/>
          </p:nvPr>
        </p:nvSpPr>
        <p:spPr>
          <a:xfrm>
            <a:off x="158620" y="102637"/>
            <a:ext cx="11195180" cy="6074326"/>
          </a:xfrm>
        </p:spPr>
        <p:txBody>
          <a:bodyPr>
            <a:normAutofit/>
          </a:bodyPr>
          <a:lstStyle/>
          <a:p>
            <a:pPr>
              <a:buFont typeface="Wingdings" panose="05000000000000000000" pitchFamily="2" charset="2"/>
              <a:buChar char="v"/>
            </a:pPr>
            <a:r>
              <a:rPr lang="en-US" dirty="0"/>
              <a:t>Write a query to create a table named deliveries_v03 with all the columns of deliveries_v02 table and two additional column (named venue and </a:t>
            </a:r>
            <a:r>
              <a:rPr lang="en-US" dirty="0" err="1"/>
              <a:t>match_date</a:t>
            </a:r>
            <a:r>
              <a:rPr lang="en-US" dirty="0"/>
              <a:t>) of venue and date from table matches</a:t>
            </a:r>
          </a:p>
          <a:p>
            <a:pPr marL="0" indent="0">
              <a:lnSpc>
                <a:spcPct val="100000"/>
              </a:lnSpc>
              <a:buNone/>
            </a:pPr>
            <a:r>
              <a:rPr lang="en-US" sz="2200" dirty="0"/>
              <a:t>create table deliveries_v03 as</a:t>
            </a:r>
          </a:p>
          <a:p>
            <a:pPr marL="0" indent="0">
              <a:lnSpc>
                <a:spcPct val="100000"/>
              </a:lnSpc>
              <a:buNone/>
            </a:pPr>
            <a:r>
              <a:rPr lang="en-US" sz="2200" dirty="0"/>
              <a:t>select a.*, </a:t>
            </a:r>
            <a:r>
              <a:rPr lang="en-US" sz="2200" dirty="0" err="1"/>
              <a:t>b.venue,b.date</a:t>
            </a:r>
            <a:endParaRPr lang="en-US" sz="2200" dirty="0"/>
          </a:p>
          <a:p>
            <a:pPr marL="0" indent="0">
              <a:lnSpc>
                <a:spcPct val="100000"/>
              </a:lnSpc>
              <a:buNone/>
            </a:pPr>
            <a:r>
              <a:rPr lang="en-US" sz="2200" dirty="0"/>
              <a:t>from deliveries_v02 as a</a:t>
            </a:r>
          </a:p>
          <a:p>
            <a:pPr marL="0" indent="0">
              <a:lnSpc>
                <a:spcPct val="100000"/>
              </a:lnSpc>
              <a:buNone/>
            </a:pPr>
            <a:r>
              <a:rPr lang="en-US" sz="2200" dirty="0"/>
              <a:t>join </a:t>
            </a:r>
            <a:r>
              <a:rPr lang="en-US" sz="2200" dirty="0" err="1"/>
              <a:t>IPL_Matches</a:t>
            </a:r>
            <a:r>
              <a:rPr lang="en-US" sz="2200" dirty="0"/>
              <a:t> as b on a.id = b.id;</a:t>
            </a:r>
          </a:p>
          <a:p>
            <a:pPr>
              <a:lnSpc>
                <a:spcPct val="100000"/>
              </a:lnSpc>
              <a:buFont typeface="Wingdings" panose="05000000000000000000" pitchFamily="2" charset="2"/>
              <a:buChar char="v"/>
            </a:pPr>
            <a:r>
              <a:rPr lang="en-US" sz="2200" dirty="0"/>
              <a:t>Write a query to fetch the total runs scored for each venue and order it in the descending order of total runs scored. </a:t>
            </a:r>
          </a:p>
          <a:p>
            <a:pPr marL="0" indent="0">
              <a:lnSpc>
                <a:spcPct val="100000"/>
              </a:lnSpc>
              <a:buNone/>
            </a:pPr>
            <a:endParaRPr lang="en-US" sz="2200" dirty="0"/>
          </a:p>
          <a:p>
            <a:pPr marL="0" indent="0">
              <a:lnSpc>
                <a:spcPct val="100000"/>
              </a:lnSpc>
              <a:buNone/>
            </a:pPr>
            <a:r>
              <a:rPr lang="en-US" sz="2200" dirty="0"/>
              <a:t>select venue, sum(</a:t>
            </a:r>
            <a:r>
              <a:rPr lang="en-US" sz="2200" dirty="0" err="1"/>
              <a:t>total_runs</a:t>
            </a:r>
            <a:r>
              <a:rPr lang="en-US" sz="2200" dirty="0"/>
              <a:t>) as </a:t>
            </a:r>
            <a:r>
              <a:rPr lang="en-US" sz="2200" dirty="0" err="1"/>
              <a:t>total_runs_scored</a:t>
            </a:r>
            <a:endParaRPr lang="en-US" sz="2200" dirty="0"/>
          </a:p>
          <a:p>
            <a:pPr marL="0" indent="0">
              <a:lnSpc>
                <a:spcPct val="100000"/>
              </a:lnSpc>
              <a:buNone/>
            </a:pPr>
            <a:r>
              <a:rPr lang="en-US" sz="2200" dirty="0"/>
              <a:t>from deliveries_v03</a:t>
            </a:r>
          </a:p>
          <a:p>
            <a:pPr marL="0" indent="0">
              <a:lnSpc>
                <a:spcPct val="100000"/>
              </a:lnSpc>
              <a:buNone/>
            </a:pPr>
            <a:r>
              <a:rPr lang="en-US" sz="2200" dirty="0"/>
              <a:t>group by venue</a:t>
            </a:r>
          </a:p>
          <a:p>
            <a:pPr marL="0" indent="0">
              <a:lnSpc>
                <a:spcPct val="100000"/>
              </a:lnSpc>
              <a:buNone/>
            </a:pPr>
            <a:r>
              <a:rPr lang="en-US" sz="2200" dirty="0"/>
              <a:t>order by </a:t>
            </a:r>
            <a:r>
              <a:rPr lang="en-US" sz="2200" dirty="0" err="1"/>
              <a:t>total_runs_scored</a:t>
            </a:r>
            <a:r>
              <a:rPr lang="en-US" sz="2200" dirty="0"/>
              <a:t>;</a:t>
            </a:r>
          </a:p>
          <a:p>
            <a:pPr marL="0" indent="0">
              <a:buNone/>
            </a:pPr>
            <a:endParaRPr lang="en-US" dirty="0"/>
          </a:p>
        </p:txBody>
      </p:sp>
    </p:spTree>
    <p:extLst>
      <p:ext uri="{BB962C8B-B14F-4D97-AF65-F5344CB8AC3E}">
        <p14:creationId xmlns:p14="http://schemas.microsoft.com/office/powerpoint/2010/main" val="2854570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92949F-29B4-CF4F-C656-C640FA84D7BA}"/>
              </a:ext>
            </a:extLst>
          </p:cNvPr>
          <p:cNvPicPr>
            <a:picLocks noGrp="1" noChangeAspect="1"/>
          </p:cNvPicPr>
          <p:nvPr>
            <p:ph idx="1"/>
          </p:nvPr>
        </p:nvPicPr>
        <p:blipFill>
          <a:blip r:embed="rId2"/>
          <a:stretch>
            <a:fillRect/>
          </a:stretch>
        </p:blipFill>
        <p:spPr>
          <a:xfrm>
            <a:off x="733353" y="0"/>
            <a:ext cx="4511431" cy="6187976"/>
          </a:xfrm>
        </p:spPr>
      </p:pic>
      <p:pic>
        <p:nvPicPr>
          <p:cNvPr id="7" name="Picture 6">
            <a:extLst>
              <a:ext uri="{FF2B5EF4-FFF2-40B4-BE49-F238E27FC236}">
                <a16:creationId xmlns:a16="http://schemas.microsoft.com/office/drawing/2014/main" id="{42FF1570-310D-3BBE-3321-85910CA88C90}"/>
              </a:ext>
            </a:extLst>
          </p:cNvPr>
          <p:cNvPicPr>
            <a:picLocks noChangeAspect="1"/>
          </p:cNvPicPr>
          <p:nvPr/>
        </p:nvPicPr>
        <p:blipFill>
          <a:blip r:embed="rId3"/>
          <a:stretch>
            <a:fillRect/>
          </a:stretch>
        </p:blipFill>
        <p:spPr>
          <a:xfrm>
            <a:off x="5089119" y="3093988"/>
            <a:ext cx="4290432" cy="3101609"/>
          </a:xfrm>
          <a:prstGeom prst="rect">
            <a:avLst/>
          </a:prstGeom>
        </p:spPr>
      </p:pic>
    </p:spTree>
    <p:extLst>
      <p:ext uri="{BB962C8B-B14F-4D97-AF65-F5344CB8AC3E}">
        <p14:creationId xmlns:p14="http://schemas.microsoft.com/office/powerpoint/2010/main" val="239227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BB886-8539-A4DA-8B8C-F416DD9939C0}"/>
              </a:ext>
            </a:extLst>
          </p:cNvPr>
          <p:cNvSpPr>
            <a:spLocks noGrp="1"/>
          </p:cNvSpPr>
          <p:nvPr>
            <p:ph idx="1"/>
          </p:nvPr>
        </p:nvSpPr>
        <p:spPr>
          <a:xfrm>
            <a:off x="511628" y="108793"/>
            <a:ext cx="10515600" cy="4351338"/>
          </a:xfrm>
        </p:spPr>
        <p:txBody>
          <a:bodyPr/>
          <a:lstStyle/>
          <a:p>
            <a:pPr>
              <a:buFont typeface="Wingdings" panose="05000000000000000000" pitchFamily="2" charset="2"/>
              <a:buChar char="v"/>
            </a:pPr>
            <a:r>
              <a:rPr lang="en-US" dirty="0"/>
              <a:t>Write a query to fetch the year-wise total runs scored at Eden Gardens and order it in the descending order of total runs scored.</a:t>
            </a:r>
          </a:p>
          <a:p>
            <a:pPr marL="0" indent="0">
              <a:buNone/>
            </a:pPr>
            <a:r>
              <a:rPr lang="en-US" sz="2000" dirty="0"/>
              <a:t>select extract(year from date) as year,</a:t>
            </a:r>
          </a:p>
          <a:p>
            <a:pPr marL="0" indent="0">
              <a:buNone/>
            </a:pPr>
            <a:r>
              <a:rPr lang="en-US" sz="2000" dirty="0"/>
              <a:t>     sum(</a:t>
            </a:r>
            <a:r>
              <a:rPr lang="en-US" sz="2000" dirty="0" err="1"/>
              <a:t>total_runs</a:t>
            </a:r>
            <a:r>
              <a:rPr lang="en-US" sz="2000" dirty="0"/>
              <a:t>) as </a:t>
            </a:r>
            <a:r>
              <a:rPr lang="en-US" sz="2000" dirty="0" err="1"/>
              <a:t>total_runs_scored</a:t>
            </a:r>
            <a:endParaRPr lang="en-US" sz="2000" dirty="0"/>
          </a:p>
          <a:p>
            <a:pPr marL="0" indent="0">
              <a:buNone/>
            </a:pPr>
            <a:r>
              <a:rPr lang="en-US" sz="2000" dirty="0"/>
              <a:t>from deliveries_v03</a:t>
            </a:r>
          </a:p>
          <a:p>
            <a:pPr marL="0" indent="0">
              <a:buNone/>
            </a:pPr>
            <a:r>
              <a:rPr lang="en-US" sz="2000" dirty="0"/>
              <a:t>where venue ='Eden Gardens'</a:t>
            </a:r>
          </a:p>
          <a:p>
            <a:pPr marL="0" indent="0">
              <a:buNone/>
            </a:pPr>
            <a:r>
              <a:rPr lang="en-US" sz="2000" dirty="0"/>
              <a:t>group by year</a:t>
            </a:r>
          </a:p>
          <a:p>
            <a:pPr marL="0" indent="0">
              <a:buNone/>
            </a:pPr>
            <a:r>
              <a:rPr lang="en-US" sz="2000" dirty="0"/>
              <a:t>order by </a:t>
            </a:r>
            <a:r>
              <a:rPr lang="en-US" sz="2000" dirty="0" err="1"/>
              <a:t>total_runs_scored</a:t>
            </a:r>
            <a:r>
              <a:rPr lang="en-US" sz="2000" dirty="0"/>
              <a:t> desc;</a:t>
            </a:r>
          </a:p>
          <a:p>
            <a:pPr marL="0" indent="0">
              <a:buNone/>
            </a:pPr>
            <a:endParaRPr lang="en-US" dirty="0"/>
          </a:p>
        </p:txBody>
      </p:sp>
      <p:pic>
        <p:nvPicPr>
          <p:cNvPr id="5" name="Picture 4">
            <a:extLst>
              <a:ext uri="{FF2B5EF4-FFF2-40B4-BE49-F238E27FC236}">
                <a16:creationId xmlns:a16="http://schemas.microsoft.com/office/drawing/2014/main" id="{90DC8739-DC21-F2D9-0E7D-F59496C04703}"/>
              </a:ext>
            </a:extLst>
          </p:cNvPr>
          <p:cNvPicPr>
            <a:picLocks noChangeAspect="1"/>
          </p:cNvPicPr>
          <p:nvPr/>
        </p:nvPicPr>
        <p:blipFill>
          <a:blip r:embed="rId2"/>
          <a:stretch>
            <a:fillRect/>
          </a:stretch>
        </p:blipFill>
        <p:spPr>
          <a:xfrm>
            <a:off x="6587412" y="1160384"/>
            <a:ext cx="4599992" cy="4540619"/>
          </a:xfrm>
          <a:prstGeom prst="rect">
            <a:avLst/>
          </a:prstGeom>
        </p:spPr>
      </p:pic>
    </p:spTree>
    <p:extLst>
      <p:ext uri="{BB962C8B-B14F-4D97-AF65-F5344CB8AC3E}">
        <p14:creationId xmlns:p14="http://schemas.microsoft.com/office/powerpoint/2010/main" val="546211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hank you message with red leaves&#10;&#10;Description automatically generated">
            <a:extLst>
              <a:ext uri="{FF2B5EF4-FFF2-40B4-BE49-F238E27FC236}">
                <a16:creationId xmlns:a16="http://schemas.microsoft.com/office/drawing/2014/main" id="{6101E65A-C67B-3FD1-B13D-99FBE5A6FF7F}"/>
              </a:ext>
            </a:extLst>
          </p:cNvPr>
          <p:cNvPicPr>
            <a:picLocks noGrp="1" noChangeAspect="1"/>
          </p:cNvPicPr>
          <p:nvPr>
            <p:ph idx="1"/>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447800" y="643467"/>
            <a:ext cx="8847137" cy="5571066"/>
          </a:xfrm>
          <a:prstGeom prst="rect">
            <a:avLst/>
          </a:prstGeom>
        </p:spPr>
      </p:pic>
      <p:sp>
        <p:nvSpPr>
          <p:cNvPr id="24" name="Rectangle 2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6835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F588-C940-6275-2544-36AF584496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F07113-930E-67CD-CCEB-0E3121949C1E}"/>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8B793718-2682-68A2-B334-083FD1F06037}"/>
              </a:ext>
            </a:extLst>
          </p:cNvPr>
          <p:cNvSpPr txBox="1">
            <a:spLocks/>
          </p:cNvSpPr>
          <p:nvPr/>
        </p:nvSpPr>
        <p:spPr>
          <a:xfrm>
            <a:off x="0" y="65314"/>
            <a:ext cx="11635273" cy="6522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a:p>
            <a:pPr marL="0" indent="0">
              <a:buFont typeface="Arial" panose="020B0604020202020204" pitchFamily="34" charset="0"/>
              <a:buNone/>
            </a:pPr>
            <a:endParaRPr lang="en-US" dirty="0"/>
          </a:p>
        </p:txBody>
      </p:sp>
      <p:pic>
        <p:nvPicPr>
          <p:cNvPr id="5" name="Picture 4">
            <a:extLst>
              <a:ext uri="{FF2B5EF4-FFF2-40B4-BE49-F238E27FC236}">
                <a16:creationId xmlns:a16="http://schemas.microsoft.com/office/drawing/2014/main" id="{EC7CE34C-3647-FFE1-75FB-C280B9E99CD9}"/>
              </a:ext>
            </a:extLst>
          </p:cNvPr>
          <p:cNvPicPr>
            <a:picLocks noChangeAspect="1"/>
          </p:cNvPicPr>
          <p:nvPr/>
        </p:nvPicPr>
        <p:blipFill>
          <a:blip r:embed="rId2"/>
          <a:stretch>
            <a:fillRect/>
          </a:stretch>
        </p:blipFill>
        <p:spPr>
          <a:xfrm>
            <a:off x="320351" y="198603"/>
            <a:ext cx="11551298" cy="2735484"/>
          </a:xfrm>
          <a:prstGeom prst="rect">
            <a:avLst/>
          </a:prstGeom>
        </p:spPr>
      </p:pic>
      <p:pic>
        <p:nvPicPr>
          <p:cNvPr id="6" name="Picture 5">
            <a:extLst>
              <a:ext uri="{FF2B5EF4-FFF2-40B4-BE49-F238E27FC236}">
                <a16:creationId xmlns:a16="http://schemas.microsoft.com/office/drawing/2014/main" id="{1B3FBB7A-86F6-96FE-992D-E04CA82CE262}"/>
              </a:ext>
            </a:extLst>
          </p:cNvPr>
          <p:cNvPicPr>
            <a:picLocks noChangeAspect="1"/>
          </p:cNvPicPr>
          <p:nvPr/>
        </p:nvPicPr>
        <p:blipFill>
          <a:blip r:embed="rId3"/>
          <a:stretch>
            <a:fillRect/>
          </a:stretch>
        </p:blipFill>
        <p:spPr>
          <a:xfrm>
            <a:off x="320351" y="3318003"/>
            <a:ext cx="11551298" cy="3284376"/>
          </a:xfrm>
          <a:prstGeom prst="rect">
            <a:avLst/>
          </a:prstGeom>
        </p:spPr>
      </p:pic>
    </p:spTree>
    <p:extLst>
      <p:ext uri="{BB962C8B-B14F-4D97-AF65-F5344CB8AC3E}">
        <p14:creationId xmlns:p14="http://schemas.microsoft.com/office/powerpoint/2010/main" val="376419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BFB94B8-155D-4FAB-49A0-C2E5492F3DD7}"/>
              </a:ext>
            </a:extLst>
          </p:cNvPr>
          <p:cNvSpPr>
            <a:spLocks noGrp="1"/>
          </p:cNvSpPr>
          <p:nvPr>
            <p:ph idx="1"/>
          </p:nvPr>
        </p:nvSpPr>
        <p:spPr>
          <a:xfrm>
            <a:off x="74645" y="251926"/>
            <a:ext cx="12008498" cy="6522097"/>
          </a:xfrm>
        </p:spPr>
        <p:txBody>
          <a:bodyPr>
            <a:normAutofit/>
          </a:bodyPr>
          <a:lstStyle/>
          <a:p>
            <a:pPr marL="0" indent="0">
              <a:buNone/>
            </a:pPr>
            <a:endParaRPr lang="en-US" dirty="0"/>
          </a:p>
          <a:p>
            <a:pPr marL="0" indent="0">
              <a:buNone/>
            </a:pPr>
            <a:endParaRPr lang="en-US" dirty="0"/>
          </a:p>
        </p:txBody>
      </p:sp>
      <p:sp>
        <p:nvSpPr>
          <p:cNvPr id="10" name="Content Placeholder 2">
            <a:extLst>
              <a:ext uri="{FF2B5EF4-FFF2-40B4-BE49-F238E27FC236}">
                <a16:creationId xmlns:a16="http://schemas.microsoft.com/office/drawing/2014/main" id="{921FD309-998D-6C67-7113-E54112990097}"/>
              </a:ext>
            </a:extLst>
          </p:cNvPr>
          <p:cNvSpPr txBox="1">
            <a:spLocks/>
          </p:cNvSpPr>
          <p:nvPr/>
        </p:nvSpPr>
        <p:spPr>
          <a:xfrm>
            <a:off x="0" y="65314"/>
            <a:ext cx="12008498" cy="652209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500" dirty="0"/>
              <a:t>create table </a:t>
            </a:r>
            <a:r>
              <a:rPr lang="en-US" sz="3500" dirty="0" err="1"/>
              <a:t>IPL_Matches</a:t>
            </a:r>
            <a:r>
              <a:rPr lang="en-US" sz="3500" dirty="0"/>
              <a:t> (</a:t>
            </a:r>
          </a:p>
          <a:p>
            <a:pPr marL="0" indent="0">
              <a:buFont typeface="Arial" panose="020B0604020202020204" pitchFamily="34" charset="0"/>
              <a:buNone/>
            </a:pPr>
            <a:r>
              <a:rPr lang="en-US" sz="3500" dirty="0"/>
              <a:t>	id int primary key,</a:t>
            </a:r>
          </a:p>
          <a:p>
            <a:pPr marL="0" indent="0">
              <a:buFont typeface="Arial" panose="020B0604020202020204" pitchFamily="34" charset="0"/>
              <a:buNone/>
            </a:pPr>
            <a:r>
              <a:rPr lang="en-US" sz="3500" dirty="0"/>
              <a:t>	city varchar,	</a:t>
            </a:r>
          </a:p>
          <a:p>
            <a:pPr marL="0" indent="0">
              <a:buFont typeface="Arial" panose="020B0604020202020204" pitchFamily="34" charset="0"/>
              <a:buNone/>
            </a:pPr>
            <a:r>
              <a:rPr lang="en-US" sz="3500" dirty="0"/>
              <a:t>	date </a:t>
            </a:r>
            <a:r>
              <a:rPr lang="en-US" sz="3500" dirty="0" err="1"/>
              <a:t>Date</a:t>
            </a:r>
            <a:r>
              <a:rPr lang="en-US" sz="3500" dirty="0"/>
              <a:t>,	</a:t>
            </a:r>
          </a:p>
          <a:p>
            <a:pPr marL="0" indent="0">
              <a:buFont typeface="Arial" panose="020B0604020202020204" pitchFamily="34" charset="0"/>
              <a:buNone/>
            </a:pPr>
            <a:r>
              <a:rPr lang="en-US" sz="3500" dirty="0"/>
              <a:t>	</a:t>
            </a:r>
            <a:r>
              <a:rPr lang="en-US" sz="3500" dirty="0" err="1"/>
              <a:t>player_of_match</a:t>
            </a:r>
            <a:r>
              <a:rPr lang="en-US" sz="3500" dirty="0"/>
              <a:t>	varchar,</a:t>
            </a:r>
          </a:p>
          <a:p>
            <a:pPr marL="0" indent="0">
              <a:buFont typeface="Arial" panose="020B0604020202020204" pitchFamily="34" charset="0"/>
              <a:buNone/>
            </a:pPr>
            <a:r>
              <a:rPr lang="en-US" sz="3500" dirty="0"/>
              <a:t>	venue varchar,	</a:t>
            </a:r>
          </a:p>
          <a:p>
            <a:pPr marL="0" indent="0">
              <a:buFont typeface="Arial" panose="020B0604020202020204" pitchFamily="34" charset="0"/>
              <a:buNone/>
            </a:pPr>
            <a:r>
              <a:rPr lang="en-US" sz="3500" dirty="0"/>
              <a:t>	</a:t>
            </a:r>
            <a:r>
              <a:rPr lang="en-US" sz="3500" dirty="0" err="1"/>
              <a:t>neutral_venue</a:t>
            </a:r>
            <a:r>
              <a:rPr lang="en-US" sz="3500" dirty="0"/>
              <a:t> </a:t>
            </a:r>
            <a:r>
              <a:rPr lang="en-US" sz="3500" dirty="0" err="1"/>
              <a:t>boolean</a:t>
            </a:r>
            <a:r>
              <a:rPr lang="en-US" sz="3500" dirty="0"/>
              <a:t>,</a:t>
            </a:r>
          </a:p>
          <a:p>
            <a:pPr marL="0" indent="0">
              <a:buFont typeface="Arial" panose="020B0604020202020204" pitchFamily="34" charset="0"/>
              <a:buNone/>
            </a:pPr>
            <a:r>
              <a:rPr lang="en-US" sz="3500" dirty="0"/>
              <a:t>	team1 varchar,	</a:t>
            </a:r>
          </a:p>
          <a:p>
            <a:pPr marL="0" indent="0">
              <a:buFont typeface="Arial" panose="020B0604020202020204" pitchFamily="34" charset="0"/>
              <a:buNone/>
            </a:pPr>
            <a:r>
              <a:rPr lang="en-US" sz="3500" dirty="0"/>
              <a:t>	team2 varchar,	</a:t>
            </a:r>
          </a:p>
          <a:p>
            <a:pPr marL="0" indent="0">
              <a:buFont typeface="Arial" panose="020B0604020202020204" pitchFamily="34" charset="0"/>
              <a:buNone/>
            </a:pPr>
            <a:r>
              <a:rPr lang="en-US" sz="3500" dirty="0"/>
              <a:t>	</a:t>
            </a:r>
            <a:r>
              <a:rPr lang="en-US" sz="3500" dirty="0" err="1"/>
              <a:t>toss_winner</a:t>
            </a:r>
            <a:r>
              <a:rPr lang="en-US" sz="3500" dirty="0"/>
              <a:t>	varchar,</a:t>
            </a:r>
          </a:p>
          <a:p>
            <a:pPr marL="0" indent="0">
              <a:buFont typeface="Arial" panose="020B0604020202020204" pitchFamily="34" charset="0"/>
              <a:buNone/>
            </a:pPr>
            <a:r>
              <a:rPr lang="en-US" sz="3500" dirty="0"/>
              <a:t>	</a:t>
            </a:r>
            <a:r>
              <a:rPr lang="en-US" sz="3500" dirty="0" err="1"/>
              <a:t>toss_decision</a:t>
            </a:r>
            <a:r>
              <a:rPr lang="en-US" sz="3500" dirty="0"/>
              <a:t> varchar,</a:t>
            </a:r>
          </a:p>
          <a:p>
            <a:pPr marL="0" indent="0">
              <a:buFont typeface="Arial" panose="020B0604020202020204" pitchFamily="34" charset="0"/>
              <a:buNone/>
            </a:pPr>
            <a:r>
              <a:rPr lang="en-US" sz="3500" dirty="0"/>
              <a:t>	winner varchar,</a:t>
            </a:r>
          </a:p>
          <a:p>
            <a:pPr marL="0" indent="0">
              <a:buFont typeface="Arial" panose="020B0604020202020204" pitchFamily="34" charset="0"/>
              <a:buNone/>
            </a:pPr>
            <a:r>
              <a:rPr lang="en-US" sz="3500" dirty="0"/>
              <a:t>	result varchar,</a:t>
            </a:r>
          </a:p>
          <a:p>
            <a:pPr marL="0" indent="0">
              <a:buFont typeface="Arial" panose="020B0604020202020204" pitchFamily="34" charset="0"/>
              <a:buNone/>
            </a:pPr>
            <a:r>
              <a:rPr lang="en-US" sz="3500" dirty="0"/>
              <a:t>	</a:t>
            </a:r>
            <a:r>
              <a:rPr lang="en-US" sz="3500" dirty="0" err="1"/>
              <a:t>result_margin</a:t>
            </a:r>
            <a:r>
              <a:rPr lang="en-US" sz="3500" dirty="0"/>
              <a:t> int,	</a:t>
            </a:r>
          </a:p>
          <a:p>
            <a:pPr marL="0" indent="0">
              <a:buFont typeface="Arial" panose="020B0604020202020204" pitchFamily="34" charset="0"/>
              <a:buNone/>
            </a:pPr>
            <a:r>
              <a:rPr lang="en-US" sz="3500" dirty="0"/>
              <a:t>	eliminator varchar,</a:t>
            </a:r>
          </a:p>
          <a:p>
            <a:pPr marL="0" indent="0">
              <a:buFont typeface="Arial" panose="020B0604020202020204" pitchFamily="34" charset="0"/>
              <a:buNone/>
            </a:pPr>
            <a:r>
              <a:rPr lang="en-US" sz="3500" dirty="0"/>
              <a:t>	method	varchar,</a:t>
            </a:r>
          </a:p>
          <a:p>
            <a:pPr marL="0" indent="0">
              <a:buFont typeface="Arial" panose="020B0604020202020204" pitchFamily="34" charset="0"/>
              <a:buNone/>
            </a:pPr>
            <a:r>
              <a:rPr lang="en-US" sz="3500" dirty="0"/>
              <a:t>	umpire1 varchar,</a:t>
            </a:r>
          </a:p>
          <a:p>
            <a:pPr marL="0" indent="0">
              <a:buFont typeface="Arial" panose="020B0604020202020204" pitchFamily="34" charset="0"/>
              <a:buNone/>
            </a:pPr>
            <a:r>
              <a:rPr lang="en-US" sz="3500" dirty="0"/>
              <a:t>	umpire2 varchar</a:t>
            </a:r>
          </a:p>
          <a:p>
            <a:pPr marL="0" indent="0">
              <a:buFont typeface="Arial" panose="020B0604020202020204" pitchFamily="34" charset="0"/>
              <a:buNone/>
            </a:pPr>
            <a:r>
              <a:rPr lang="en-US" sz="3500" dirty="0"/>
              <a:t>	);</a:t>
            </a:r>
          </a:p>
          <a:p>
            <a:pPr marL="0" indent="0">
              <a:buFont typeface="Arial" panose="020B0604020202020204" pitchFamily="34" charset="0"/>
              <a:buNone/>
            </a:pPr>
            <a:r>
              <a:rPr lang="en-US" sz="3500" dirty="0"/>
              <a:t>copy </a:t>
            </a:r>
            <a:r>
              <a:rPr lang="en-US" sz="3500" dirty="0" err="1"/>
              <a:t>IPL_Matches</a:t>
            </a:r>
            <a:r>
              <a:rPr lang="en-US" sz="3500" dirty="0"/>
              <a:t> from 'C:\Program Files\PostgreSQL\15\data\data copy\IPL_matches.csv' delimiter  ','  csv header;</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8149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19A566E-D0B9-B565-FAF9-8062ADA8EBCE}"/>
              </a:ext>
            </a:extLst>
          </p:cNvPr>
          <p:cNvSpPr>
            <a:spLocks noGrp="1"/>
          </p:cNvSpPr>
          <p:nvPr>
            <p:ph idx="1"/>
          </p:nvPr>
        </p:nvSpPr>
        <p:spPr>
          <a:xfrm>
            <a:off x="0" y="65314"/>
            <a:ext cx="11635273" cy="6522097"/>
          </a:xfrm>
        </p:spPr>
        <p:txBody>
          <a:bodyPr>
            <a:normAutofit/>
          </a:bodyPr>
          <a:lstStyle/>
          <a:p>
            <a:pPr marL="0" indent="0">
              <a:buNone/>
            </a:pPr>
            <a:endParaRPr lang="en-US" dirty="0"/>
          </a:p>
          <a:p>
            <a:pPr marL="0" indent="0">
              <a:buNone/>
            </a:pPr>
            <a:endParaRPr lang="en-US" dirty="0"/>
          </a:p>
        </p:txBody>
      </p:sp>
      <p:pic>
        <p:nvPicPr>
          <p:cNvPr id="13" name="Picture 12">
            <a:extLst>
              <a:ext uri="{FF2B5EF4-FFF2-40B4-BE49-F238E27FC236}">
                <a16:creationId xmlns:a16="http://schemas.microsoft.com/office/drawing/2014/main" id="{FC25E9A3-D981-A959-F571-D19D1C60A98E}"/>
              </a:ext>
            </a:extLst>
          </p:cNvPr>
          <p:cNvPicPr>
            <a:picLocks noChangeAspect="1"/>
          </p:cNvPicPr>
          <p:nvPr/>
        </p:nvPicPr>
        <p:blipFill>
          <a:blip r:embed="rId2"/>
          <a:stretch>
            <a:fillRect/>
          </a:stretch>
        </p:blipFill>
        <p:spPr>
          <a:xfrm>
            <a:off x="278363" y="134189"/>
            <a:ext cx="11635273" cy="3179327"/>
          </a:xfrm>
          <a:prstGeom prst="rect">
            <a:avLst/>
          </a:prstGeom>
        </p:spPr>
      </p:pic>
      <p:pic>
        <p:nvPicPr>
          <p:cNvPr id="15" name="Picture 14">
            <a:extLst>
              <a:ext uri="{FF2B5EF4-FFF2-40B4-BE49-F238E27FC236}">
                <a16:creationId xmlns:a16="http://schemas.microsoft.com/office/drawing/2014/main" id="{16222E16-3DFE-879D-78A7-5A9DE3F8EE04}"/>
              </a:ext>
            </a:extLst>
          </p:cNvPr>
          <p:cNvPicPr>
            <a:picLocks noChangeAspect="1"/>
          </p:cNvPicPr>
          <p:nvPr/>
        </p:nvPicPr>
        <p:blipFill>
          <a:blip r:embed="rId2"/>
          <a:stretch>
            <a:fillRect/>
          </a:stretch>
        </p:blipFill>
        <p:spPr>
          <a:xfrm>
            <a:off x="278363" y="3495259"/>
            <a:ext cx="11635273" cy="3161027"/>
          </a:xfrm>
          <a:prstGeom prst="rect">
            <a:avLst/>
          </a:prstGeom>
        </p:spPr>
      </p:pic>
    </p:spTree>
    <p:extLst>
      <p:ext uri="{BB962C8B-B14F-4D97-AF65-F5344CB8AC3E}">
        <p14:creationId xmlns:p14="http://schemas.microsoft.com/office/powerpoint/2010/main" val="36579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E3D9E-D33A-E533-6167-1E42EF40A925}"/>
              </a:ext>
            </a:extLst>
          </p:cNvPr>
          <p:cNvSpPr>
            <a:spLocks noGrp="1"/>
          </p:cNvSpPr>
          <p:nvPr>
            <p:ph idx="1"/>
          </p:nvPr>
        </p:nvSpPr>
        <p:spPr>
          <a:xfrm>
            <a:off x="73088" y="80801"/>
            <a:ext cx="12118911" cy="6702554"/>
          </a:xfrm>
        </p:spPr>
        <p:txBody>
          <a:bodyPr>
            <a:normAutofit/>
          </a:bodyPr>
          <a:lstStyle/>
          <a:p>
            <a:pPr marL="0" indent="0">
              <a:buNone/>
            </a:pPr>
            <a:r>
              <a:rPr lang="en-US" dirty="0"/>
              <a:t>1. Your first priority is to get 2-3 players with high S.R who have faced at least 500 </a:t>
            </a:r>
            <a:r>
              <a:rPr lang="en-US" dirty="0" err="1"/>
              <a:t>balls.And</a:t>
            </a:r>
            <a:r>
              <a:rPr lang="en-US" dirty="0"/>
              <a:t> to do that you have to make a list of 10 players you want to bid in the auction so that when you try to grab them in auction you should not pay the amount greater than you have in the purse for a particular player.</a:t>
            </a:r>
          </a:p>
          <a:p>
            <a:pPr marL="0" indent="0">
              <a:buNone/>
            </a:pPr>
            <a:r>
              <a:rPr lang="en-US" sz="2200" dirty="0"/>
              <a:t>select batsman,</a:t>
            </a:r>
          </a:p>
          <a:p>
            <a:pPr marL="0" indent="0">
              <a:buNone/>
            </a:pPr>
            <a:r>
              <a:rPr lang="en-US" sz="2200" dirty="0"/>
              <a:t> sum(</a:t>
            </a:r>
            <a:r>
              <a:rPr lang="en-US" sz="2200" dirty="0" err="1"/>
              <a:t>batsman_runs</a:t>
            </a:r>
            <a:r>
              <a:rPr lang="en-US" sz="2200" dirty="0"/>
              <a:t>) as </a:t>
            </a:r>
            <a:r>
              <a:rPr lang="en-US" sz="2200" dirty="0" err="1"/>
              <a:t>total_runs</a:t>
            </a:r>
            <a:r>
              <a:rPr lang="en-US" sz="2200" dirty="0"/>
              <a:t>,</a:t>
            </a:r>
          </a:p>
          <a:p>
            <a:pPr marL="0" indent="0">
              <a:buNone/>
            </a:pPr>
            <a:r>
              <a:rPr lang="en-US" sz="2200" dirty="0"/>
              <a:t> count(ball) as </a:t>
            </a:r>
            <a:r>
              <a:rPr lang="en-US" sz="2200" dirty="0" err="1"/>
              <a:t>total_balls_faced</a:t>
            </a:r>
            <a:r>
              <a:rPr lang="en-US" sz="2200" dirty="0"/>
              <a:t> ,</a:t>
            </a:r>
          </a:p>
          <a:p>
            <a:pPr marL="0" indent="0">
              <a:buNone/>
            </a:pPr>
            <a:r>
              <a:rPr lang="en-US" sz="2200" dirty="0"/>
              <a:t> (sum(</a:t>
            </a:r>
            <a:r>
              <a:rPr lang="en-US" sz="2200" dirty="0" err="1"/>
              <a:t>batsman_runs</a:t>
            </a:r>
            <a:r>
              <a:rPr lang="en-US" sz="2200" dirty="0"/>
              <a:t>) * 100.0) / count(ball) as </a:t>
            </a:r>
            <a:r>
              <a:rPr lang="en-US" sz="2200" dirty="0" err="1"/>
              <a:t>strike_rate</a:t>
            </a:r>
            <a:endParaRPr lang="en-US" sz="2200" dirty="0"/>
          </a:p>
          <a:p>
            <a:pPr marL="0" indent="0">
              <a:buNone/>
            </a:pPr>
            <a:r>
              <a:rPr lang="en-US" sz="2200" dirty="0"/>
              <a:t>from </a:t>
            </a:r>
            <a:r>
              <a:rPr lang="en-US" sz="2200" dirty="0" err="1"/>
              <a:t>IPL_Ball</a:t>
            </a:r>
            <a:endParaRPr lang="en-US" sz="2200" dirty="0"/>
          </a:p>
          <a:p>
            <a:pPr marL="0" indent="0">
              <a:buNone/>
            </a:pPr>
            <a:r>
              <a:rPr lang="en-US" sz="2200" dirty="0"/>
              <a:t>where </a:t>
            </a:r>
            <a:r>
              <a:rPr lang="en-US" sz="2200" dirty="0" err="1"/>
              <a:t>extras_type</a:t>
            </a:r>
            <a:r>
              <a:rPr lang="en-US" sz="2200" dirty="0"/>
              <a:t> != '</a:t>
            </a:r>
            <a:r>
              <a:rPr lang="en-US" sz="2200" dirty="0" err="1"/>
              <a:t>wides</a:t>
            </a:r>
            <a:r>
              <a:rPr lang="en-US" sz="2200" dirty="0"/>
              <a:t>'</a:t>
            </a:r>
          </a:p>
          <a:p>
            <a:pPr marL="0" indent="0">
              <a:buNone/>
            </a:pPr>
            <a:r>
              <a:rPr lang="en-US" sz="2200" dirty="0"/>
              <a:t>group by batsman </a:t>
            </a:r>
          </a:p>
          <a:p>
            <a:pPr marL="0" indent="0">
              <a:buNone/>
            </a:pPr>
            <a:r>
              <a:rPr lang="en-US" sz="2200" dirty="0"/>
              <a:t>having count(ball) &gt;= 500</a:t>
            </a:r>
          </a:p>
          <a:p>
            <a:pPr marL="0" indent="0">
              <a:buNone/>
            </a:pPr>
            <a:r>
              <a:rPr lang="en-US" sz="2200" dirty="0"/>
              <a:t>order by </a:t>
            </a:r>
            <a:r>
              <a:rPr lang="en-US" sz="2200" dirty="0" err="1"/>
              <a:t>strike_rate</a:t>
            </a:r>
            <a:r>
              <a:rPr lang="en-US" sz="2200" dirty="0"/>
              <a:t> desc</a:t>
            </a:r>
          </a:p>
          <a:p>
            <a:pPr marL="0" indent="0">
              <a:buNone/>
            </a:pPr>
            <a:r>
              <a:rPr lang="en-US" sz="2200" dirty="0"/>
              <a:t>limit 10;</a:t>
            </a:r>
          </a:p>
          <a:p>
            <a:pPr marL="0" indent="0">
              <a:buNone/>
            </a:pPr>
            <a:endParaRPr lang="en-US" dirty="0"/>
          </a:p>
        </p:txBody>
      </p:sp>
    </p:spTree>
    <p:extLst>
      <p:ext uri="{BB962C8B-B14F-4D97-AF65-F5344CB8AC3E}">
        <p14:creationId xmlns:p14="http://schemas.microsoft.com/office/powerpoint/2010/main" val="289061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69D446-9965-F930-E86E-244251E0638E}"/>
              </a:ext>
            </a:extLst>
          </p:cNvPr>
          <p:cNvPicPr>
            <a:picLocks noChangeAspect="1"/>
          </p:cNvPicPr>
          <p:nvPr/>
        </p:nvPicPr>
        <p:blipFill>
          <a:blip r:embed="rId2"/>
          <a:stretch>
            <a:fillRect/>
          </a:stretch>
        </p:blipFill>
        <p:spPr>
          <a:xfrm>
            <a:off x="914400" y="188455"/>
            <a:ext cx="10229850" cy="3421520"/>
          </a:xfrm>
          <a:prstGeom prst="rect">
            <a:avLst/>
          </a:prstGeom>
        </p:spPr>
      </p:pic>
      <p:pic>
        <p:nvPicPr>
          <p:cNvPr id="7" name="Picture 6">
            <a:extLst>
              <a:ext uri="{FF2B5EF4-FFF2-40B4-BE49-F238E27FC236}">
                <a16:creationId xmlns:a16="http://schemas.microsoft.com/office/drawing/2014/main" id="{E008C90E-2BA9-1A04-7A0A-8CC37E54F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922294"/>
            <a:ext cx="4404742" cy="2373843"/>
          </a:xfrm>
          <a:prstGeom prst="rect">
            <a:avLst/>
          </a:prstGeom>
        </p:spPr>
      </p:pic>
      <p:pic>
        <p:nvPicPr>
          <p:cNvPr id="9" name="Picture 8" descr="A graph of a strike rate&#10;&#10;Description automatically generated with medium confidence">
            <a:extLst>
              <a:ext uri="{FF2B5EF4-FFF2-40B4-BE49-F238E27FC236}">
                <a16:creationId xmlns:a16="http://schemas.microsoft.com/office/drawing/2014/main" id="{EAE06922-5528-18D4-A0EE-5CF9C3C56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095" y="3931818"/>
            <a:ext cx="4557155" cy="2373843"/>
          </a:xfrm>
          <a:prstGeom prst="rect">
            <a:avLst/>
          </a:prstGeom>
        </p:spPr>
      </p:pic>
    </p:spTree>
    <p:extLst>
      <p:ext uri="{BB962C8B-B14F-4D97-AF65-F5344CB8AC3E}">
        <p14:creationId xmlns:p14="http://schemas.microsoft.com/office/powerpoint/2010/main" val="356762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78FEA-3F1F-4E91-4C39-CC98D7F32576}"/>
              </a:ext>
            </a:extLst>
          </p:cNvPr>
          <p:cNvSpPr>
            <a:spLocks noGrp="1"/>
          </p:cNvSpPr>
          <p:nvPr>
            <p:ph idx="1"/>
          </p:nvPr>
        </p:nvSpPr>
        <p:spPr>
          <a:xfrm>
            <a:off x="65314" y="121298"/>
            <a:ext cx="11793894" cy="6624735"/>
          </a:xfrm>
        </p:spPr>
        <p:txBody>
          <a:bodyPr>
            <a:normAutofit fontScale="85000" lnSpcReduction="20000"/>
          </a:bodyPr>
          <a:lstStyle/>
          <a:p>
            <a:pPr marL="0" indent="0">
              <a:buNone/>
            </a:pPr>
            <a:r>
              <a:rPr lang="en-US" dirty="0"/>
              <a:t>2. Now you need to get 2-3 players with good Average who have played more than 2 </a:t>
            </a:r>
            <a:r>
              <a:rPr lang="en-US" dirty="0" err="1"/>
              <a:t>ipl</a:t>
            </a:r>
            <a:r>
              <a:rPr lang="en-US" dirty="0"/>
              <a:t> seasons. And to do that you have to make a list of 10 players you want to bid in the auction so that when you try to grab them in auction you should not pay the amount greater than you have in the purse for a particular player.</a:t>
            </a:r>
          </a:p>
          <a:p>
            <a:pPr marL="0" indent="0">
              <a:buNone/>
            </a:pPr>
            <a:r>
              <a:rPr lang="en-US" sz="2600" dirty="0"/>
              <a:t>select</a:t>
            </a:r>
          </a:p>
          <a:p>
            <a:pPr marL="0" indent="0">
              <a:buNone/>
            </a:pPr>
            <a:r>
              <a:rPr lang="en-US" sz="2600" dirty="0"/>
              <a:t>     batsman,</a:t>
            </a:r>
          </a:p>
          <a:p>
            <a:pPr marL="0" indent="0">
              <a:buNone/>
            </a:pPr>
            <a:r>
              <a:rPr lang="en-US" sz="2600" dirty="0"/>
              <a:t>	 count(distinct extract( year from date)) as </a:t>
            </a:r>
            <a:r>
              <a:rPr lang="en-US" sz="2600" dirty="0" err="1"/>
              <a:t>seasons_played</a:t>
            </a:r>
            <a:r>
              <a:rPr lang="en-US" sz="2600" dirty="0"/>
              <a:t>,</a:t>
            </a:r>
          </a:p>
          <a:p>
            <a:pPr marL="0" indent="0">
              <a:buNone/>
            </a:pPr>
            <a:r>
              <a:rPr lang="en-US" sz="2600" dirty="0"/>
              <a:t>	 sum(</a:t>
            </a:r>
            <a:r>
              <a:rPr lang="en-US" sz="2600" dirty="0" err="1"/>
              <a:t>batsman_runs</a:t>
            </a:r>
            <a:r>
              <a:rPr lang="en-US" sz="2600" dirty="0"/>
              <a:t>) as </a:t>
            </a:r>
            <a:r>
              <a:rPr lang="en-US" sz="2600" dirty="0" err="1"/>
              <a:t>total_runs</a:t>
            </a:r>
            <a:r>
              <a:rPr lang="en-US" sz="2600" dirty="0"/>
              <a:t>,</a:t>
            </a:r>
          </a:p>
          <a:p>
            <a:pPr marL="0" indent="0">
              <a:buNone/>
            </a:pPr>
            <a:r>
              <a:rPr lang="en-US" sz="2600" dirty="0"/>
              <a:t>	 count(case when </a:t>
            </a:r>
            <a:r>
              <a:rPr lang="en-US" sz="2600" dirty="0" err="1"/>
              <a:t>is_wicket</a:t>
            </a:r>
            <a:r>
              <a:rPr lang="en-US" sz="2600" dirty="0"/>
              <a:t>  then 1 end) as </a:t>
            </a:r>
            <a:r>
              <a:rPr lang="en-US" sz="2600" dirty="0" err="1"/>
              <a:t>wicket_ball</a:t>
            </a:r>
            <a:r>
              <a:rPr lang="en-US" sz="2600" dirty="0"/>
              <a:t>,</a:t>
            </a:r>
          </a:p>
          <a:p>
            <a:pPr marL="0" indent="0">
              <a:buNone/>
            </a:pPr>
            <a:r>
              <a:rPr lang="en-US" sz="2600" dirty="0"/>
              <a:t>	 sum(</a:t>
            </a:r>
            <a:r>
              <a:rPr lang="en-US" sz="2600" dirty="0" err="1"/>
              <a:t>batsman_runs</a:t>
            </a:r>
            <a:r>
              <a:rPr lang="en-US" sz="2600" dirty="0"/>
              <a:t>)/ </a:t>
            </a:r>
            <a:r>
              <a:rPr lang="en-US" sz="2600" dirty="0" err="1"/>
              <a:t>nullif</a:t>
            </a:r>
            <a:r>
              <a:rPr lang="en-US" sz="2600" dirty="0"/>
              <a:t>( count(case when </a:t>
            </a:r>
            <a:r>
              <a:rPr lang="en-US" sz="2600" dirty="0" err="1"/>
              <a:t>is_wicket</a:t>
            </a:r>
            <a:r>
              <a:rPr lang="en-US" sz="2600" dirty="0"/>
              <a:t> then 1 end), 0) as </a:t>
            </a:r>
            <a:r>
              <a:rPr lang="en-US" sz="2600" dirty="0" err="1"/>
              <a:t>avg_runs</a:t>
            </a:r>
            <a:endParaRPr lang="en-US" sz="2600" dirty="0"/>
          </a:p>
          <a:p>
            <a:pPr marL="0" indent="0">
              <a:buNone/>
            </a:pPr>
            <a:r>
              <a:rPr lang="en-US" sz="2600" dirty="0"/>
              <a:t>from </a:t>
            </a:r>
            <a:r>
              <a:rPr lang="en-US" sz="2600" dirty="0" err="1"/>
              <a:t>IPL_Ball</a:t>
            </a:r>
            <a:endParaRPr lang="en-US" sz="2600" dirty="0"/>
          </a:p>
          <a:p>
            <a:pPr marL="0" indent="0">
              <a:buNone/>
            </a:pPr>
            <a:r>
              <a:rPr lang="en-US" sz="2600" dirty="0"/>
              <a:t>inner join </a:t>
            </a:r>
            <a:r>
              <a:rPr lang="en-US" sz="2600" dirty="0" err="1"/>
              <a:t>IPL_Matches</a:t>
            </a:r>
            <a:r>
              <a:rPr lang="en-US" sz="2600" dirty="0"/>
              <a:t> on IPL_Ball.id = IPL_Matches.id</a:t>
            </a:r>
          </a:p>
          <a:p>
            <a:pPr marL="0" indent="0">
              <a:buNone/>
            </a:pPr>
            <a:r>
              <a:rPr lang="en-US" sz="2600" dirty="0"/>
              <a:t>group by batsman</a:t>
            </a:r>
          </a:p>
          <a:p>
            <a:pPr marL="0" indent="0">
              <a:buNone/>
            </a:pPr>
            <a:r>
              <a:rPr lang="en-US" sz="2600" dirty="0"/>
              <a:t>having</a:t>
            </a:r>
          </a:p>
          <a:p>
            <a:pPr marL="0" indent="0">
              <a:buNone/>
            </a:pPr>
            <a:r>
              <a:rPr lang="en-US" sz="2600" dirty="0"/>
              <a:t>    count(distinct extract(year from date)) &gt;2</a:t>
            </a:r>
          </a:p>
          <a:p>
            <a:pPr marL="0" indent="0">
              <a:buNone/>
            </a:pPr>
            <a:r>
              <a:rPr lang="en-US" sz="2600" dirty="0"/>
              <a:t>	and count(ball) &gt; 500</a:t>
            </a:r>
          </a:p>
          <a:p>
            <a:pPr marL="0" indent="0">
              <a:buNone/>
            </a:pPr>
            <a:r>
              <a:rPr lang="en-US" sz="2600" dirty="0"/>
              <a:t>order by </a:t>
            </a:r>
            <a:r>
              <a:rPr lang="en-US" sz="2600" dirty="0" err="1"/>
              <a:t>avg_runs</a:t>
            </a:r>
            <a:r>
              <a:rPr lang="en-US" sz="2600" dirty="0"/>
              <a:t> desc</a:t>
            </a:r>
          </a:p>
          <a:p>
            <a:pPr marL="0" indent="0">
              <a:buNone/>
            </a:pPr>
            <a:r>
              <a:rPr lang="en-US" sz="2600" dirty="0"/>
              <a:t>limit 10;</a:t>
            </a:r>
          </a:p>
        </p:txBody>
      </p:sp>
    </p:spTree>
    <p:extLst>
      <p:ext uri="{BB962C8B-B14F-4D97-AF65-F5344CB8AC3E}">
        <p14:creationId xmlns:p14="http://schemas.microsoft.com/office/powerpoint/2010/main" val="64016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6357F5-7566-2520-F799-CA3F90CF3245}"/>
              </a:ext>
            </a:extLst>
          </p:cNvPr>
          <p:cNvPicPr>
            <a:picLocks noGrp="1" noChangeAspect="1"/>
          </p:cNvPicPr>
          <p:nvPr>
            <p:ph idx="1"/>
          </p:nvPr>
        </p:nvPicPr>
        <p:blipFill>
          <a:blip r:embed="rId2"/>
          <a:stretch>
            <a:fillRect/>
          </a:stretch>
        </p:blipFill>
        <p:spPr>
          <a:xfrm>
            <a:off x="433830" y="251185"/>
            <a:ext cx="10703812" cy="3177815"/>
          </a:xfrm>
        </p:spPr>
      </p:pic>
      <p:pic>
        <p:nvPicPr>
          <p:cNvPr id="7" name="Picture 6" descr="A graph with green and blue bars&#10;&#10;Description automatically generated">
            <a:extLst>
              <a:ext uri="{FF2B5EF4-FFF2-40B4-BE49-F238E27FC236}">
                <a16:creationId xmlns:a16="http://schemas.microsoft.com/office/drawing/2014/main" id="{9E52D00C-6755-1600-3EEB-902C5E6DC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722" y="3724852"/>
            <a:ext cx="4725999" cy="2773920"/>
          </a:xfrm>
          <a:prstGeom prst="rect">
            <a:avLst/>
          </a:prstGeom>
        </p:spPr>
      </p:pic>
    </p:spTree>
    <p:extLst>
      <p:ext uri="{BB962C8B-B14F-4D97-AF65-F5344CB8AC3E}">
        <p14:creationId xmlns:p14="http://schemas.microsoft.com/office/powerpoint/2010/main" val="3439813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256</TotalTime>
  <Words>2680</Words>
  <Application>Microsoft Office PowerPoint</Application>
  <PresentationFormat>Widescreen</PresentationFormat>
  <Paragraphs>224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Wingdings</vt:lpstr>
      <vt:lpstr>Wingdings 3</vt:lpstr>
      <vt:lpstr>Ion</vt:lpstr>
      <vt:lpstr>Title:   Developing auction strategy for new IPL franchise by analyzing past IPL data to create a strong and balanced squad.  Presented By: Agisham Dinesh  Date: 26-Dec-2023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Agisham Dinesh</dc:creator>
  <cp:lastModifiedBy>Agisham Dinesh</cp:lastModifiedBy>
  <cp:revision>7</cp:revision>
  <dcterms:created xsi:type="dcterms:W3CDTF">2023-12-26T12:12:14Z</dcterms:created>
  <dcterms:modified xsi:type="dcterms:W3CDTF">2023-12-26T17:23:10Z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2023-12-26T13:06:26Z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45596258-dcb9-4198-b769-c235bbbab52e</vt:lpwstr>
  </property>
  <property fmtid="{D5CDD505-2E9C-101B-9397-08002B2CF9AE}" pid="7" name="MSIP_Label_defa4170-0d19-0005-0004-bc88714345d2_ActionId">
    <vt:lpwstr>e4d45a3f-226b-4dba-bc9d-29869650af96</vt:lpwstr>
  </property>
  <property fmtid="{D5CDD505-2E9C-101B-9397-08002B2CF9AE}" pid="8" name="MSIP_Label_defa4170-0d19-0005-0004-bc88714345d2_ContentBits">
    <vt:lpwstr>0</vt:lpwstr>
  </property>
</Properties>
</file>