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074a3e04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074a3e04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073c413f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073c413f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073c413fd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073c413f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073bc8bb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073bc8bb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073c413f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073c413f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073c413f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073c413f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074a3e0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074a3e0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073c413f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073c413f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073c413f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073c413f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073c413f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073c413f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073c413f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073c413f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073c413f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073c413f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INSURANCE FRAUD DETECTION USING ML</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25000" lnSpcReduction="20000"/>
          </a:bodyPr>
          <a:lstStyle/>
          <a:p>
            <a:pPr indent="457200" lvl="0" marL="0" rtl="0" algn="l">
              <a:spcBef>
                <a:spcPts val="0"/>
              </a:spcBef>
              <a:spcAft>
                <a:spcPts val="0"/>
              </a:spcAft>
              <a:buNone/>
            </a:pPr>
            <a:r>
              <a:rPr lang="en" sz="6400"/>
              <a:t>ARUL ARASU N (Roll No: 20Z306)</a:t>
            </a:r>
            <a:endParaRPr sz="6400"/>
          </a:p>
          <a:p>
            <a:pPr indent="0" lvl="0" marL="0" rtl="0" algn="l">
              <a:spcBef>
                <a:spcPts val="0"/>
              </a:spcBef>
              <a:spcAft>
                <a:spcPts val="0"/>
              </a:spcAft>
              <a:buNone/>
            </a:pPr>
            <a:r>
              <a:rPr lang="en" sz="6400"/>
              <a:t>	DHANASEELAN V (Roll No: 20Z313)</a:t>
            </a:r>
            <a:endParaRPr sz="6400"/>
          </a:p>
          <a:p>
            <a:pPr indent="0" lvl="0" marL="0" rtl="0" algn="l">
              <a:spcBef>
                <a:spcPts val="0"/>
              </a:spcBef>
              <a:spcAft>
                <a:spcPts val="0"/>
              </a:spcAft>
              <a:buNone/>
            </a:pPr>
            <a:r>
              <a:rPr lang="en" sz="6400"/>
              <a:t>	DINESH BAABU R (Roll No: 20Z315)</a:t>
            </a:r>
            <a:endParaRPr sz="6400"/>
          </a:p>
          <a:p>
            <a:pPr indent="0" lvl="0" marL="0" rtl="0" algn="l">
              <a:spcBef>
                <a:spcPts val="0"/>
              </a:spcBef>
              <a:spcAft>
                <a:spcPts val="0"/>
              </a:spcAft>
              <a:buNone/>
            </a:pPr>
            <a:r>
              <a:rPr lang="en" sz="6400"/>
              <a:t>	LOKAJIT G (Roll No: 20Z328)</a:t>
            </a:r>
            <a:endParaRPr sz="6400"/>
          </a:p>
          <a:p>
            <a:pPr indent="0" lvl="0" marL="0" rtl="0" algn="l">
              <a:spcBef>
                <a:spcPts val="0"/>
              </a:spcBef>
              <a:spcAft>
                <a:spcPts val="0"/>
              </a:spcAft>
              <a:buNone/>
            </a:pPr>
            <a:r>
              <a:rPr lang="en" sz="6400"/>
              <a:t>	SUDARSHAN S (Roll No: 20Z350)</a:t>
            </a:r>
            <a:endParaRPr sz="64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2"/>
          <p:cNvPicPr preferRelativeResize="0"/>
          <p:nvPr/>
        </p:nvPicPr>
        <p:blipFill>
          <a:blip r:embed="rId3">
            <a:alphaModFix/>
          </a:blip>
          <a:stretch>
            <a:fillRect/>
          </a:stretch>
        </p:blipFill>
        <p:spPr>
          <a:xfrm>
            <a:off x="984075" y="233325"/>
            <a:ext cx="7810076" cy="4910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670775" y="614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Interpretability - LIME</a:t>
            </a:r>
            <a:endParaRPr/>
          </a:p>
        </p:txBody>
      </p:sp>
      <p:pic>
        <p:nvPicPr>
          <p:cNvPr id="161" name="Google Shape;161;p23"/>
          <p:cNvPicPr preferRelativeResize="0"/>
          <p:nvPr/>
        </p:nvPicPr>
        <p:blipFill>
          <a:blip r:embed="rId3">
            <a:alphaModFix/>
          </a:blip>
          <a:stretch>
            <a:fillRect/>
          </a:stretch>
        </p:blipFill>
        <p:spPr>
          <a:xfrm>
            <a:off x="1186788" y="2157802"/>
            <a:ext cx="6770425" cy="2485500"/>
          </a:xfrm>
          <a:prstGeom prst="rect">
            <a:avLst/>
          </a:prstGeom>
          <a:noFill/>
          <a:ln>
            <a:noFill/>
          </a:ln>
        </p:spPr>
      </p:pic>
      <p:sp>
        <p:nvSpPr>
          <p:cNvPr id="162" name="Google Shape;162;p23"/>
          <p:cNvSpPr txBox="1"/>
          <p:nvPr/>
        </p:nvSpPr>
        <p:spPr>
          <a:xfrm>
            <a:off x="751375" y="1588200"/>
            <a:ext cx="13389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highlight>
                  <a:schemeClr val="dk2"/>
                </a:highlight>
                <a:latin typeface="Lato"/>
                <a:ea typeface="Lato"/>
                <a:cs typeface="Lato"/>
                <a:sym typeface="Lato"/>
              </a:rPr>
              <a:t>Positive</a:t>
            </a:r>
            <a:endParaRPr sz="1300">
              <a:solidFill>
                <a:schemeClr val="lt1"/>
              </a:solidFill>
              <a:highlight>
                <a:schemeClr val="dk2"/>
              </a:highlight>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7650" y="548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Interpretability</a:t>
            </a:r>
            <a:endParaRPr/>
          </a:p>
        </p:txBody>
      </p:sp>
      <p:sp>
        <p:nvSpPr>
          <p:cNvPr id="168" name="Google Shape;168;p24"/>
          <p:cNvSpPr txBox="1"/>
          <p:nvPr>
            <p:ph idx="1" type="body"/>
          </p:nvPr>
        </p:nvSpPr>
        <p:spPr>
          <a:xfrm>
            <a:off x="727650" y="1509850"/>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highlight>
                  <a:schemeClr val="dk2"/>
                </a:highlight>
              </a:rPr>
              <a:t>Negative</a:t>
            </a:r>
            <a:endParaRPr>
              <a:solidFill>
                <a:schemeClr val="lt1"/>
              </a:solidFill>
              <a:highlight>
                <a:schemeClr val="dk2"/>
              </a:highlight>
            </a:endParaRPr>
          </a:p>
          <a:p>
            <a:pPr indent="0" lvl="0" marL="0" rtl="0" algn="l">
              <a:lnSpc>
                <a:spcPct val="100000"/>
              </a:lnSpc>
              <a:spcBef>
                <a:spcPts val="0"/>
              </a:spcBef>
              <a:spcAft>
                <a:spcPts val="0"/>
              </a:spcAft>
              <a:buNone/>
            </a:pPr>
            <a:r>
              <a:t/>
            </a:r>
            <a:endParaRPr>
              <a:solidFill>
                <a:schemeClr val="lt1"/>
              </a:solidFill>
              <a:highlight>
                <a:schemeClr val="dk2"/>
              </a:highlight>
            </a:endParaRPr>
          </a:p>
          <a:p>
            <a:pPr indent="0" lvl="0" marL="0" rtl="0" algn="l">
              <a:spcBef>
                <a:spcPts val="0"/>
              </a:spcBef>
              <a:spcAft>
                <a:spcPts val="1200"/>
              </a:spcAft>
              <a:buNone/>
            </a:pPr>
            <a:r>
              <a:t/>
            </a:r>
            <a:endParaRPr/>
          </a:p>
        </p:txBody>
      </p:sp>
      <p:pic>
        <p:nvPicPr>
          <p:cNvPr id="169" name="Google Shape;169;p24"/>
          <p:cNvPicPr preferRelativeResize="0"/>
          <p:nvPr/>
        </p:nvPicPr>
        <p:blipFill>
          <a:blip r:embed="rId3">
            <a:alphaModFix/>
          </a:blip>
          <a:stretch>
            <a:fillRect/>
          </a:stretch>
        </p:blipFill>
        <p:spPr>
          <a:xfrm>
            <a:off x="1294525" y="2417325"/>
            <a:ext cx="6287825" cy="2496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None/>
            </a:pPr>
            <a:r>
              <a:rPr lang="en">
                <a:solidFill>
                  <a:srgbClr val="000000"/>
                </a:solidFill>
                <a:latin typeface="Arial MT"/>
                <a:ea typeface="Arial MT"/>
                <a:cs typeface="Arial MT"/>
                <a:sym typeface="Arial MT"/>
              </a:rPr>
              <a:t>In the era of digital world most of the people play some handsome tricks that plays the role the society, organization and the other some sustainable services that could illegally may generate fraud data on foster research of health care services, insurance policy services, bank services and some sustain factors of services that may hazardously incur the fraudulent activities that make economic growth anonymously. These factors affecting the other intellect services of a patient’s information may implant the technology of Machine Learning.</a:t>
            </a:r>
            <a:endParaRPr>
              <a:solidFill>
                <a:srgbClr val="000000"/>
              </a:solidFill>
              <a:latin typeface="Arial MT"/>
              <a:ea typeface="Arial MT"/>
              <a:cs typeface="Arial MT"/>
              <a:sym typeface="Arial MT"/>
            </a:endParaRPr>
          </a:p>
          <a:p>
            <a:pPr indent="457200" lvl="0" marL="0" rtl="0" algn="just">
              <a:lnSpc>
                <a:spcPct val="115000"/>
              </a:lnSpc>
              <a:spcBef>
                <a:spcPts val="1000"/>
              </a:spcBef>
              <a:spcAft>
                <a:spcPts val="1000"/>
              </a:spcAft>
              <a:buNone/>
            </a:pPr>
            <a:r>
              <a:rPr lang="en">
                <a:solidFill>
                  <a:srgbClr val="000000"/>
                </a:solidFill>
                <a:latin typeface="Arial MT"/>
                <a:ea typeface="Arial MT"/>
                <a:cs typeface="Arial MT"/>
                <a:sym typeface="Arial MT"/>
              </a:rPr>
              <a:t>This project work collects insurance claim records and performs necessary data processing techniques to make it fitting to the machine learning models. Different machine learning models are trained with the data and evaluated with various performing metrics to ensure to come up with the right model. The features contribution towards the learning is identified through model interpretability. The details of the project work would be discussed in the forthcoming chapters.</a:t>
            </a:r>
            <a:endParaRPr>
              <a:solidFill>
                <a:srgbClr val="000000"/>
              </a:solidFill>
              <a:latin typeface="Arial MT"/>
              <a:ea typeface="Arial MT"/>
              <a:cs typeface="Arial MT"/>
              <a:sym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1487525"/>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CHI-SQUARED</a:t>
            </a:r>
            <a:endParaRPr/>
          </a:p>
        </p:txBody>
      </p:sp>
      <p:sp>
        <p:nvSpPr>
          <p:cNvPr id="99" name="Google Shape;99;p15"/>
          <p:cNvSpPr txBox="1"/>
          <p:nvPr>
            <p:ph type="title"/>
          </p:nvPr>
        </p:nvSpPr>
        <p:spPr>
          <a:xfrm>
            <a:off x="5222575"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MUTUAL INFORMATION</a:t>
            </a:r>
            <a:endParaRPr/>
          </a:p>
        </p:txBody>
      </p:sp>
      <p:sp>
        <p:nvSpPr>
          <p:cNvPr id="100" name="Google Shape;100;p15"/>
          <p:cNvSpPr txBox="1"/>
          <p:nvPr>
            <p:ph type="title"/>
          </p:nvPr>
        </p:nvSpPr>
        <p:spPr>
          <a:xfrm>
            <a:off x="2878650" y="2869025"/>
            <a:ext cx="3386700" cy="147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SPEARMAN’S CORRELATION COEFFICIENT</a:t>
            </a:r>
            <a:endParaRPr/>
          </a:p>
        </p:txBody>
      </p:sp>
      <p:sp>
        <p:nvSpPr>
          <p:cNvPr id="101" name="Google Shape;101;p15"/>
          <p:cNvSpPr txBox="1"/>
          <p:nvPr>
            <p:ph type="title"/>
          </p:nvPr>
        </p:nvSpPr>
        <p:spPr>
          <a:xfrm>
            <a:off x="727650" y="614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ENCODING</a:t>
            </a:r>
            <a:endParaRPr/>
          </a:p>
        </p:txBody>
      </p:sp>
      <p:sp>
        <p:nvSpPr>
          <p:cNvPr id="107" name="Google Shape;107;p16"/>
          <p:cNvSpPr txBox="1"/>
          <p:nvPr>
            <p:ph idx="1" type="subTitle"/>
          </p:nvPr>
        </p:nvSpPr>
        <p:spPr>
          <a:xfrm>
            <a:off x="1070352" y="32510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Categorical </a:t>
            </a:r>
            <a:r>
              <a:rPr lang="en"/>
              <a:t>variables</a:t>
            </a:r>
            <a:r>
              <a:rPr lang="en"/>
              <a:t> converted from the database : State, Country</a:t>
            </a:r>
            <a:endParaRPr/>
          </a:p>
        </p:txBody>
      </p:sp>
      <p:sp>
        <p:nvSpPr>
          <p:cNvPr id="108" name="Google Shape;108;p16"/>
          <p:cNvSpPr txBox="1"/>
          <p:nvPr/>
        </p:nvSpPr>
        <p:spPr>
          <a:xfrm>
            <a:off x="872500" y="2291700"/>
            <a:ext cx="1986000" cy="16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1"/>
                </a:solidFill>
                <a:latin typeface="Lato"/>
                <a:ea typeface="Lato"/>
                <a:cs typeface="Lato"/>
                <a:sym typeface="Lato"/>
              </a:rPr>
              <a:t>One-Hot Encoding</a:t>
            </a:r>
            <a:endParaRPr b="1" sz="1600">
              <a:solidFill>
                <a:schemeClr val="accent1"/>
              </a:solidFill>
              <a:latin typeface="Lato"/>
              <a:ea typeface="Lato"/>
              <a:cs typeface="Lato"/>
              <a:sym typeface="Lato"/>
            </a:endParaRPr>
          </a:p>
        </p:txBody>
      </p:sp>
      <p:sp>
        <p:nvSpPr>
          <p:cNvPr id="109" name="Google Shape;109;p16"/>
          <p:cNvSpPr txBox="1"/>
          <p:nvPr/>
        </p:nvSpPr>
        <p:spPr>
          <a:xfrm>
            <a:off x="6205675" y="2325175"/>
            <a:ext cx="1986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1"/>
                </a:solidFill>
                <a:latin typeface="Lato"/>
                <a:ea typeface="Lato"/>
                <a:cs typeface="Lato"/>
                <a:sym typeface="Lato"/>
              </a:rPr>
              <a:t>Response Encoding</a:t>
            </a:r>
            <a:endParaRPr b="1" sz="1600">
              <a:solidFill>
                <a:schemeClr val="accent1"/>
              </a:solidFill>
              <a:latin typeface="Lato"/>
              <a:ea typeface="Lato"/>
              <a:cs typeface="Lato"/>
              <a:sym typeface="Lato"/>
            </a:endParaRPr>
          </a:p>
        </p:txBody>
      </p:sp>
      <p:cxnSp>
        <p:nvCxnSpPr>
          <p:cNvPr id="110" name="Google Shape;110;p16"/>
          <p:cNvCxnSpPr>
            <a:endCxn id="109" idx="1"/>
          </p:cNvCxnSpPr>
          <p:nvPr/>
        </p:nvCxnSpPr>
        <p:spPr>
          <a:xfrm>
            <a:off x="2880775" y="2514925"/>
            <a:ext cx="3324900" cy="25800"/>
          </a:xfrm>
          <a:prstGeom prst="straightConnector1">
            <a:avLst/>
          </a:prstGeom>
          <a:noFill/>
          <a:ln cap="flat" cmpd="sng" w="9525">
            <a:solidFill>
              <a:schemeClr val="dk2"/>
            </a:solidFill>
            <a:prstDash val="solid"/>
            <a:round/>
            <a:headEnd len="med" w="med" type="stealth"/>
            <a:tailEnd len="med" w="med" type="stealth"/>
          </a:ln>
        </p:spPr>
      </p:cxnSp>
      <p:sp>
        <p:nvSpPr>
          <p:cNvPr id="111" name="Google Shape;111;p16"/>
          <p:cNvSpPr txBox="1"/>
          <p:nvPr/>
        </p:nvSpPr>
        <p:spPr>
          <a:xfrm>
            <a:off x="3739925" y="2186850"/>
            <a:ext cx="5286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1"/>
                </a:solidFill>
                <a:latin typeface="Lato"/>
                <a:ea typeface="Lato"/>
                <a:cs typeface="Lato"/>
                <a:sym typeface="Lato"/>
              </a:rPr>
              <a:t>    2 types</a:t>
            </a:r>
            <a:endParaRPr b="1" sz="15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MODELLING</a:t>
            </a:r>
            <a:endParaRPr/>
          </a:p>
        </p:txBody>
      </p:sp>
      <p:sp>
        <p:nvSpPr>
          <p:cNvPr id="117" name="Google Shape;117;p17"/>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694350" y="712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SAMPLING</a:t>
            </a:r>
            <a:endParaRPr/>
          </a:p>
        </p:txBody>
      </p:sp>
      <p:sp>
        <p:nvSpPr>
          <p:cNvPr id="123" name="Google Shape;123;p18"/>
          <p:cNvSpPr txBox="1"/>
          <p:nvPr>
            <p:ph idx="1" type="body"/>
          </p:nvPr>
        </p:nvSpPr>
        <p:spPr>
          <a:xfrm>
            <a:off x="729450" y="1433200"/>
            <a:ext cx="7992900" cy="3319200"/>
          </a:xfrm>
          <a:prstGeom prst="rect">
            <a:avLst/>
          </a:prstGeom>
        </p:spPr>
        <p:txBody>
          <a:bodyPr anchorCtr="0" anchor="t" bIns="91425" lIns="91425" spcFirstLastPara="1" rIns="91425" wrap="square" tIns="91425">
            <a:normAutofit fontScale="70000" lnSpcReduction="10000"/>
          </a:bodyPr>
          <a:lstStyle/>
          <a:p>
            <a:pPr indent="0" lvl="0" marL="0" rtl="0" algn="just">
              <a:lnSpc>
                <a:spcPct val="150000"/>
              </a:lnSpc>
              <a:spcBef>
                <a:spcPts val="0"/>
              </a:spcBef>
              <a:spcAft>
                <a:spcPts val="0"/>
              </a:spcAft>
              <a:buNone/>
            </a:pPr>
            <a:r>
              <a:rPr b="1" lang="en" sz="2273">
                <a:solidFill>
                  <a:srgbClr val="000000"/>
                </a:solidFill>
                <a:latin typeface="Arial"/>
                <a:ea typeface="Arial"/>
                <a:cs typeface="Arial"/>
                <a:sym typeface="Arial"/>
              </a:rPr>
              <a:t>Balanced Class Weights</a:t>
            </a:r>
            <a:endParaRPr b="1" sz="2273">
              <a:solidFill>
                <a:srgbClr val="000000"/>
              </a:solidFill>
              <a:latin typeface="Arial"/>
              <a:ea typeface="Arial"/>
              <a:cs typeface="Arial"/>
              <a:sym typeface="Arial"/>
            </a:endParaRPr>
          </a:p>
          <a:p>
            <a:pPr indent="457200" lvl="0" marL="0" rtl="0" algn="just">
              <a:lnSpc>
                <a:spcPct val="115000"/>
              </a:lnSpc>
              <a:spcBef>
                <a:spcPts val="0"/>
              </a:spcBef>
              <a:spcAft>
                <a:spcPts val="0"/>
              </a:spcAft>
              <a:buNone/>
            </a:pPr>
            <a:r>
              <a:rPr lang="en" sz="1497">
                <a:solidFill>
                  <a:srgbClr val="000000"/>
                </a:solidFill>
                <a:latin typeface="Arial MT"/>
                <a:ea typeface="Arial MT"/>
                <a:cs typeface="Arial MT"/>
                <a:sym typeface="Arial MT"/>
              </a:rPr>
              <a:t>Balanced class weights are typically used in classification tasks, where the class distribution is imbalanced. Without balanced class weights, the model might be biased towards the majority class, leading to poor performance on the minority class. It assigns different weights to the classes, giving more importance to the minority class. This encourages the model to pay equal attention to both classes during training.</a:t>
            </a:r>
            <a:endParaRPr sz="1497">
              <a:solidFill>
                <a:srgbClr val="000000"/>
              </a:solidFill>
              <a:latin typeface="Arial MT"/>
              <a:ea typeface="Arial MT"/>
              <a:cs typeface="Arial MT"/>
              <a:sym typeface="Arial MT"/>
            </a:endParaRPr>
          </a:p>
          <a:p>
            <a:pPr indent="0" lvl="0" marL="0" rtl="0" algn="just">
              <a:lnSpc>
                <a:spcPct val="150000"/>
              </a:lnSpc>
              <a:spcBef>
                <a:spcPts val="1000"/>
              </a:spcBef>
              <a:spcAft>
                <a:spcPts val="0"/>
              </a:spcAft>
              <a:buNone/>
            </a:pPr>
            <a:r>
              <a:rPr b="1" lang="en" sz="2259">
                <a:solidFill>
                  <a:srgbClr val="000000"/>
                </a:solidFill>
                <a:latin typeface="Arial"/>
                <a:ea typeface="Arial"/>
                <a:cs typeface="Arial"/>
                <a:sym typeface="Arial"/>
              </a:rPr>
              <a:t>Under-Sampling</a:t>
            </a:r>
            <a:endParaRPr b="1" sz="2259">
              <a:solidFill>
                <a:srgbClr val="000000"/>
              </a:solidFill>
              <a:latin typeface="Arial"/>
              <a:ea typeface="Arial"/>
              <a:cs typeface="Arial"/>
              <a:sym typeface="Arial"/>
            </a:endParaRPr>
          </a:p>
          <a:p>
            <a:pPr indent="457200" lvl="0" marL="0" rtl="0" algn="just">
              <a:lnSpc>
                <a:spcPct val="115000"/>
              </a:lnSpc>
              <a:spcBef>
                <a:spcPts val="0"/>
              </a:spcBef>
              <a:spcAft>
                <a:spcPts val="0"/>
              </a:spcAft>
              <a:buNone/>
            </a:pPr>
            <a:r>
              <a:rPr lang="en" sz="1562">
                <a:solidFill>
                  <a:srgbClr val="000000"/>
                </a:solidFill>
                <a:latin typeface="Arial MT"/>
                <a:ea typeface="Arial MT"/>
                <a:cs typeface="Arial MT"/>
                <a:sym typeface="Arial MT"/>
              </a:rPr>
              <a:t>Under-sampling is necessary when you have a large amount of data for the majority class, but you want to balance the class distribution to prevent the model from being overwhelmed by the majority class. It involves randomly removing a subset of instances from the majority class to match the number of instances in the minority class.</a:t>
            </a:r>
            <a:endParaRPr sz="1562">
              <a:solidFill>
                <a:srgbClr val="000000"/>
              </a:solidFill>
              <a:latin typeface="Arial MT"/>
              <a:ea typeface="Arial MT"/>
              <a:cs typeface="Arial MT"/>
              <a:sym typeface="Arial MT"/>
            </a:endParaRPr>
          </a:p>
          <a:p>
            <a:pPr indent="0" lvl="0" marL="0" rtl="0" algn="just">
              <a:lnSpc>
                <a:spcPct val="150000"/>
              </a:lnSpc>
              <a:spcBef>
                <a:spcPts val="1000"/>
              </a:spcBef>
              <a:spcAft>
                <a:spcPts val="0"/>
              </a:spcAft>
              <a:buNone/>
            </a:pPr>
            <a:r>
              <a:rPr b="1" lang="en" sz="2200">
                <a:solidFill>
                  <a:srgbClr val="000000"/>
                </a:solidFill>
                <a:latin typeface="Arial"/>
                <a:ea typeface="Arial"/>
                <a:cs typeface="Arial"/>
                <a:sym typeface="Arial"/>
              </a:rPr>
              <a:t>Over-Sampling</a:t>
            </a:r>
            <a:endParaRPr b="1" sz="2200">
              <a:solidFill>
                <a:srgbClr val="000000"/>
              </a:solidFill>
              <a:latin typeface="Arial"/>
              <a:ea typeface="Arial"/>
              <a:cs typeface="Arial"/>
              <a:sym typeface="Arial"/>
            </a:endParaRPr>
          </a:p>
          <a:p>
            <a:pPr indent="457200" lvl="0" marL="0" rtl="0" algn="just">
              <a:lnSpc>
                <a:spcPct val="115000"/>
              </a:lnSpc>
              <a:spcBef>
                <a:spcPts val="0"/>
              </a:spcBef>
              <a:spcAft>
                <a:spcPts val="1000"/>
              </a:spcAft>
              <a:buNone/>
            </a:pPr>
            <a:r>
              <a:rPr lang="en" sz="1476">
                <a:solidFill>
                  <a:srgbClr val="000000"/>
                </a:solidFill>
                <a:latin typeface="Arial MT"/>
                <a:ea typeface="Arial MT"/>
                <a:cs typeface="Arial MT"/>
                <a:sym typeface="Arial MT"/>
              </a:rPr>
              <a:t>Over-sampling is used when you have a limited amount of data for the minority class, and you want to balance the class distribution. It helps the model better learn the patterns in the minority class. It involves creating synthetic samples for the minority class using techniques like SMOTE (Synthetic Minority Over-sampling Technique). This increases the number of instances in the minority class.</a:t>
            </a:r>
            <a:endParaRPr sz="1676"/>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a:t>
            </a:r>
            <a:endParaRPr/>
          </a:p>
        </p:txBody>
      </p:sp>
      <p:sp>
        <p:nvSpPr>
          <p:cNvPr id="129" name="Google Shape;129;p19"/>
          <p:cNvSpPr txBox="1"/>
          <p:nvPr>
            <p:ph type="title"/>
          </p:nvPr>
        </p:nvSpPr>
        <p:spPr>
          <a:xfrm>
            <a:off x="5222575"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pic>
        <p:nvPicPr>
          <p:cNvPr id="130" name="Google Shape;130;p19"/>
          <p:cNvPicPr preferRelativeResize="0"/>
          <p:nvPr/>
        </p:nvPicPr>
        <p:blipFill>
          <a:blip r:embed="rId3">
            <a:alphaModFix/>
          </a:blip>
          <a:stretch>
            <a:fillRect/>
          </a:stretch>
        </p:blipFill>
        <p:spPr>
          <a:xfrm>
            <a:off x="730000" y="1848150"/>
            <a:ext cx="3641000" cy="2616275"/>
          </a:xfrm>
          <a:prstGeom prst="rect">
            <a:avLst/>
          </a:prstGeom>
          <a:noFill/>
          <a:ln>
            <a:noFill/>
          </a:ln>
        </p:spPr>
      </p:pic>
      <p:pic>
        <p:nvPicPr>
          <p:cNvPr id="131" name="Google Shape;131;p19"/>
          <p:cNvPicPr preferRelativeResize="0"/>
          <p:nvPr/>
        </p:nvPicPr>
        <p:blipFill>
          <a:blip r:embed="rId4">
            <a:alphaModFix/>
          </a:blip>
          <a:stretch>
            <a:fillRect/>
          </a:stretch>
        </p:blipFill>
        <p:spPr>
          <a:xfrm>
            <a:off x="4833525" y="1957400"/>
            <a:ext cx="4079026" cy="2208250"/>
          </a:xfrm>
          <a:prstGeom prst="rect">
            <a:avLst/>
          </a:prstGeom>
          <a:noFill/>
          <a:ln>
            <a:noFill/>
          </a:ln>
        </p:spPr>
      </p:pic>
      <p:sp>
        <p:nvSpPr>
          <p:cNvPr id="132" name="Google Shape;132;p19"/>
          <p:cNvSpPr txBox="1"/>
          <p:nvPr/>
        </p:nvSpPr>
        <p:spPr>
          <a:xfrm>
            <a:off x="730000" y="616050"/>
            <a:ext cx="3219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TRAINING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a:t>
            </a:r>
            <a:endParaRPr/>
          </a:p>
        </p:txBody>
      </p:sp>
      <p:sp>
        <p:nvSpPr>
          <p:cNvPr id="138" name="Google Shape;138;p20"/>
          <p:cNvSpPr txBox="1"/>
          <p:nvPr/>
        </p:nvSpPr>
        <p:spPr>
          <a:xfrm>
            <a:off x="690875" y="647550"/>
            <a:ext cx="3058200" cy="6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TRAINING MODEL</a:t>
            </a:r>
            <a:endParaRPr/>
          </a:p>
          <a:p>
            <a:pPr indent="0" lvl="0" marL="0" rtl="0" algn="l">
              <a:spcBef>
                <a:spcPts val="0"/>
              </a:spcBef>
              <a:spcAft>
                <a:spcPts val="0"/>
              </a:spcAft>
              <a:buNone/>
            </a:pPr>
            <a:r>
              <a:t/>
            </a:r>
            <a:endParaRPr b="1" sz="2100">
              <a:solidFill>
                <a:schemeClr val="lt1"/>
              </a:solidFill>
              <a:highlight>
                <a:srgbClr val="000000"/>
              </a:highlight>
              <a:latin typeface="Lato"/>
              <a:ea typeface="Lato"/>
              <a:cs typeface="Lato"/>
              <a:sym typeface="Lato"/>
            </a:endParaRPr>
          </a:p>
        </p:txBody>
      </p:sp>
      <p:sp>
        <p:nvSpPr>
          <p:cNvPr id="139" name="Google Shape;139;p20"/>
          <p:cNvSpPr txBox="1"/>
          <p:nvPr>
            <p:ph type="title"/>
          </p:nvPr>
        </p:nvSpPr>
        <p:spPr>
          <a:xfrm>
            <a:off x="56354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XGBOOST</a:t>
            </a:r>
            <a:endParaRPr/>
          </a:p>
        </p:txBody>
      </p:sp>
      <p:pic>
        <p:nvPicPr>
          <p:cNvPr id="140" name="Google Shape;140;p20"/>
          <p:cNvPicPr preferRelativeResize="0"/>
          <p:nvPr/>
        </p:nvPicPr>
        <p:blipFill>
          <a:blip r:embed="rId3">
            <a:alphaModFix/>
          </a:blip>
          <a:stretch>
            <a:fillRect/>
          </a:stretch>
        </p:blipFill>
        <p:spPr>
          <a:xfrm>
            <a:off x="152400" y="2085613"/>
            <a:ext cx="3878499" cy="2905487"/>
          </a:xfrm>
          <a:prstGeom prst="rect">
            <a:avLst/>
          </a:prstGeom>
          <a:noFill/>
          <a:ln>
            <a:noFill/>
          </a:ln>
        </p:spPr>
      </p:pic>
      <p:pic>
        <p:nvPicPr>
          <p:cNvPr id="141" name="Google Shape;141;p20"/>
          <p:cNvPicPr preferRelativeResize="0"/>
          <p:nvPr/>
        </p:nvPicPr>
        <p:blipFill>
          <a:blip r:embed="rId4">
            <a:alphaModFix/>
          </a:blip>
          <a:stretch>
            <a:fillRect/>
          </a:stretch>
        </p:blipFill>
        <p:spPr>
          <a:xfrm>
            <a:off x="4875525" y="2205425"/>
            <a:ext cx="3878500" cy="2607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7650" y="673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r>
              <a:rPr lang="en"/>
              <a:t>Conclusion</a:t>
            </a:r>
            <a:endParaRPr/>
          </a:p>
        </p:txBody>
      </p:sp>
      <p:sp>
        <p:nvSpPr>
          <p:cNvPr id="147" name="Google Shape;14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1"/>
          <p:cNvPicPr preferRelativeResize="0"/>
          <p:nvPr/>
        </p:nvPicPr>
        <p:blipFill>
          <a:blip r:embed="rId3">
            <a:alphaModFix/>
          </a:blip>
          <a:stretch>
            <a:fillRect/>
          </a:stretch>
        </p:blipFill>
        <p:spPr>
          <a:xfrm>
            <a:off x="1800" y="1383675"/>
            <a:ext cx="9144003" cy="335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