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Fira Code Medium"/>
      <p:regular r:id="rId35"/>
      <p:bold r:id="rId36"/>
    </p:embeddedFont>
    <p:embeddedFont>
      <p:font typeface="Fira Code SemiBold"/>
      <p:regular r:id="rId37"/>
      <p:bold r:id="rId38"/>
    </p:embeddedFont>
    <p:embeddedFont>
      <p:font typeface="Fira Code"/>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Code-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FiraCodeMedium-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FiraCodeSemiBold-regular.fntdata"/><Relationship Id="rId14" Type="http://schemas.openxmlformats.org/officeDocument/2006/relationships/slide" Target="slides/slide9.xml"/><Relationship Id="rId36" Type="http://schemas.openxmlformats.org/officeDocument/2006/relationships/font" Target="fonts/FiraCodeMedium-bold.fntdata"/><Relationship Id="rId17" Type="http://schemas.openxmlformats.org/officeDocument/2006/relationships/slide" Target="slides/slide12.xml"/><Relationship Id="rId39" Type="http://schemas.openxmlformats.org/officeDocument/2006/relationships/font" Target="fonts/FiraCode-regular.fntdata"/><Relationship Id="rId16" Type="http://schemas.openxmlformats.org/officeDocument/2006/relationships/slide" Target="slides/slide11.xml"/><Relationship Id="rId38" Type="http://schemas.openxmlformats.org/officeDocument/2006/relationships/font" Target="fonts/FiraCode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54548fa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54548fa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54548faf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54548faf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54548faf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54548faf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54548faf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54548faf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54548faf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54548faf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54548faf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54548faf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78de0676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78de0676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54548faf1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54548faf1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54548faf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54548faf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78de0676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78de0676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54548fa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54548fa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54548faf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54548faf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78de067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78de067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78de0676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78de0676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78de067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78de067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78de067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78de067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54548faf1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54548faf1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78de067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78de067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54548fa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54548fa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78de0676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78de0676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4043f877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4043f877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4043f877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4043f877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4043f877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4043f877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78de067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78de067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74400"/>
            <a:ext cx="8520600" cy="2947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600">
                <a:latin typeface="Fira Code SemiBold"/>
                <a:ea typeface="Fira Code SemiBold"/>
                <a:cs typeface="Fira Code SemiBold"/>
                <a:sym typeface="Fira Code SemiBold"/>
              </a:rPr>
              <a:t>MACHINE LEARNING-BASED FRAUD DETECTION IN HEALTHCARE INSURANCE WITH OPTIMIZED STORAGE IN BLOCKCHAIN USING ZERO-KNOWLEDGE PROOF</a:t>
            </a:r>
            <a:endParaRPr sz="3600">
              <a:latin typeface="Fira Code SemiBold"/>
              <a:ea typeface="Fira Code SemiBold"/>
              <a:cs typeface="Fira Code SemiBold"/>
              <a:sym typeface="Fira Code SemiBold"/>
            </a:endParaRPr>
          </a:p>
        </p:txBody>
      </p:sp>
      <p:sp>
        <p:nvSpPr>
          <p:cNvPr id="55" name="Google Shape;55;p13"/>
          <p:cNvSpPr txBox="1"/>
          <p:nvPr>
            <p:ph idx="1" type="subTitle"/>
          </p:nvPr>
        </p:nvSpPr>
        <p:spPr>
          <a:xfrm>
            <a:off x="370400" y="38910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Fira Code"/>
                <a:ea typeface="Fira Code"/>
                <a:cs typeface="Fira Code"/>
                <a:sym typeface="Fira Code"/>
              </a:rPr>
              <a:t>Project Review </a:t>
            </a:r>
            <a:r>
              <a:rPr lang="en">
                <a:latin typeface="Fira Code"/>
                <a:ea typeface="Fira Code"/>
                <a:cs typeface="Fira Code"/>
                <a:sym typeface="Fira Code"/>
              </a:rPr>
              <a:t>1</a:t>
            </a:r>
            <a:endParaRPr>
              <a:latin typeface="Fira Code"/>
              <a:ea typeface="Fira Code"/>
              <a:cs typeface="Fira Code"/>
              <a:sym typeface="Fira Cod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latin typeface="Fira Code"/>
                <a:ea typeface="Fira Code"/>
                <a:cs typeface="Fira Code"/>
                <a:sym typeface="Fira Code"/>
              </a:rPr>
              <a:t>Insurance Fraud Detection Using Novel Machine Learning Technique</a:t>
            </a:r>
            <a:endParaRPr sz="1900">
              <a:solidFill>
                <a:schemeClr val="dk1"/>
              </a:solidFill>
              <a:latin typeface="Fira Code"/>
              <a:ea typeface="Fira Code"/>
              <a:cs typeface="Fira Code"/>
              <a:sym typeface="Fira Code"/>
            </a:endParaRPr>
          </a:p>
          <a:p>
            <a:pPr indent="0" lvl="0" marL="0" rtl="0" algn="just">
              <a:spcBef>
                <a:spcPts val="0"/>
              </a:spcBef>
              <a:spcAft>
                <a:spcPts val="0"/>
              </a:spcAft>
              <a:buNone/>
            </a:pPr>
            <a:r>
              <a:t/>
            </a:r>
            <a:endParaRPr sz="1200">
              <a:solidFill>
                <a:schemeClr val="dk1"/>
              </a:solidFill>
              <a:latin typeface="Fira Code"/>
              <a:ea typeface="Fira Code"/>
              <a:cs typeface="Fira Code"/>
              <a:sym typeface="Fira Code"/>
            </a:endParaRPr>
          </a:p>
          <a:p>
            <a:pPr indent="-304800" lvl="0" marL="457200" rtl="0" algn="l">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Limitations of traditional fraud detection techniques</a:t>
            </a:r>
            <a:endParaRPr sz="1200">
              <a:solidFill>
                <a:schemeClr val="dk1"/>
              </a:solidFill>
              <a:highlight>
                <a:schemeClr val="lt1"/>
              </a:highlight>
              <a:latin typeface="Fira Code"/>
              <a:ea typeface="Fira Code"/>
              <a:cs typeface="Fira Code"/>
              <a:sym typeface="Fira Code"/>
            </a:endParaRPr>
          </a:p>
          <a:p>
            <a:pPr indent="-304800" lvl="0" marL="457200" rtl="0" algn="l">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Proposal of a novel approach using eRFSVM hybrid classifier</a:t>
            </a:r>
            <a:endParaRPr sz="1200">
              <a:solidFill>
                <a:schemeClr val="dk1"/>
              </a:solidFill>
              <a:highlight>
                <a:schemeClr val="lt1"/>
              </a:highlight>
              <a:latin typeface="Fira Code"/>
              <a:ea typeface="Fira Code"/>
              <a:cs typeface="Fira Code"/>
              <a:sym typeface="Fira Code"/>
            </a:endParaRPr>
          </a:p>
          <a:p>
            <a:pPr indent="-304800" lvl="0" marL="457200" rtl="0" algn="l">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Combination of Random Forest and Support Vector Machine algorithms</a:t>
            </a:r>
            <a:endParaRPr sz="1200">
              <a:solidFill>
                <a:schemeClr val="dk1"/>
              </a:solidFill>
              <a:highlight>
                <a:schemeClr val="lt1"/>
              </a:highlight>
              <a:latin typeface="Fira Code"/>
              <a:ea typeface="Fira Code"/>
              <a:cs typeface="Fira Code"/>
              <a:sym typeface="Fira Code"/>
            </a:endParaRPr>
          </a:p>
          <a:p>
            <a:pPr indent="-304800" lvl="0" marL="457200" rtl="0" algn="l">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Exceptional accuracy of 97.176% in evaluating customer claims</a:t>
            </a:r>
            <a:endParaRPr sz="1200">
              <a:solidFill>
                <a:schemeClr val="dk1"/>
              </a:solidFill>
              <a:highlight>
                <a:schemeClr val="lt1"/>
              </a:highlight>
              <a:latin typeface="Fira Code"/>
              <a:ea typeface="Fira Code"/>
              <a:cs typeface="Fira Code"/>
              <a:sym typeface="Fira Code"/>
            </a:endParaRPr>
          </a:p>
          <a:p>
            <a:pPr indent="-304800" lvl="0" marL="457200" rtl="0" algn="l">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Challenges of the proposed approach:</a:t>
            </a:r>
            <a:endParaRPr sz="1200">
              <a:solidFill>
                <a:schemeClr val="dk1"/>
              </a:solidFill>
              <a:highlight>
                <a:schemeClr val="lt1"/>
              </a:highlight>
              <a:latin typeface="Fira Code"/>
              <a:ea typeface="Fira Code"/>
              <a:cs typeface="Fira Code"/>
              <a:sym typeface="Fira Code"/>
            </a:endParaRPr>
          </a:p>
          <a:p>
            <a:pPr indent="457200" lvl="0" marL="457200" rtl="0" algn="l">
              <a:spcBef>
                <a:spcPts val="0"/>
              </a:spcBef>
              <a:spcAft>
                <a:spcPts val="0"/>
              </a:spcAft>
              <a:buNone/>
            </a:pPr>
            <a:r>
              <a:rPr lang="en" sz="1200">
                <a:solidFill>
                  <a:schemeClr val="dk1"/>
                </a:solidFill>
                <a:highlight>
                  <a:schemeClr val="lt1"/>
                </a:highlight>
                <a:latin typeface="Fira Code"/>
                <a:ea typeface="Fira Code"/>
                <a:cs typeface="Fira Code"/>
                <a:sym typeface="Fira Code"/>
              </a:rPr>
              <a:t>1.Data volume</a:t>
            </a:r>
            <a:endParaRPr sz="1200">
              <a:solidFill>
                <a:schemeClr val="dk1"/>
              </a:solidFill>
              <a:highlight>
                <a:schemeClr val="lt1"/>
              </a:highlight>
              <a:latin typeface="Fira Code"/>
              <a:ea typeface="Fira Code"/>
              <a:cs typeface="Fira Code"/>
              <a:sym typeface="Fira Code"/>
            </a:endParaRPr>
          </a:p>
          <a:p>
            <a:pPr indent="0" lvl="0" marL="914400" rtl="0" algn="l">
              <a:spcBef>
                <a:spcPts val="0"/>
              </a:spcBef>
              <a:spcAft>
                <a:spcPts val="0"/>
              </a:spcAft>
              <a:buNone/>
            </a:pPr>
            <a:r>
              <a:rPr lang="en" sz="1200">
                <a:solidFill>
                  <a:schemeClr val="dk1"/>
                </a:solidFill>
                <a:highlight>
                  <a:schemeClr val="lt1"/>
                </a:highlight>
                <a:latin typeface="Fira Code"/>
                <a:ea typeface="Fira Code"/>
                <a:cs typeface="Fira Code"/>
                <a:sym typeface="Fira Code"/>
              </a:rPr>
              <a:t>2.New fraud types</a:t>
            </a:r>
            <a:endParaRPr sz="1200">
              <a:solidFill>
                <a:schemeClr val="dk1"/>
              </a:solidFill>
              <a:highlight>
                <a:schemeClr val="lt1"/>
              </a:highlight>
              <a:latin typeface="Fira Code"/>
              <a:ea typeface="Fira Code"/>
              <a:cs typeface="Fira Code"/>
              <a:sym typeface="Fira Cod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000"/>
              </a:spcBef>
              <a:spcAft>
                <a:spcPts val="0"/>
              </a:spcAft>
              <a:buNone/>
            </a:pPr>
            <a:r>
              <a:rPr lang="en" sz="1900">
                <a:solidFill>
                  <a:schemeClr val="dk1"/>
                </a:solidFill>
                <a:latin typeface="Fira Code"/>
                <a:ea typeface="Fira Code"/>
                <a:cs typeface="Fira Code"/>
                <a:sym typeface="Fira Code"/>
              </a:rPr>
              <a:t>ClaimChain: Secure Blockchain Platform for Handling Insurance Claims Processing</a:t>
            </a:r>
            <a:endParaRPr sz="1900">
              <a:solidFill>
                <a:schemeClr val="dk1"/>
              </a:solidFill>
              <a:latin typeface="Fira Code"/>
              <a:ea typeface="Fira Code"/>
              <a:cs typeface="Fira Code"/>
              <a:sym typeface="Fira Code"/>
            </a:endParaRPr>
          </a:p>
          <a:p>
            <a:pPr indent="-304800" lvl="0" marL="457200" rtl="0" algn="just">
              <a:spcBef>
                <a:spcPts val="100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Introduction of ClaimChain as a secure blockchain platform</a:t>
            </a:r>
            <a:endParaRPr sz="1200">
              <a:solidFill>
                <a:schemeClr val="dk1"/>
              </a:solidFill>
              <a:highlight>
                <a:schemeClr val="lt1"/>
              </a:highlight>
              <a:latin typeface="Fira Code"/>
              <a:ea typeface="Fira Code"/>
              <a:cs typeface="Fira Code"/>
              <a:sym typeface="Fira Code"/>
            </a:endParaRPr>
          </a:p>
          <a:p>
            <a:pPr indent="-304800" lvl="0" marL="457200" rtl="0" algn="just">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Integration of machine learning and NICB-identified red flags in fraud prevention</a:t>
            </a:r>
            <a:endParaRPr sz="1200">
              <a:solidFill>
                <a:schemeClr val="dk1"/>
              </a:solidFill>
              <a:highlight>
                <a:schemeClr val="lt1"/>
              </a:highlight>
              <a:latin typeface="Fira Code"/>
              <a:ea typeface="Fira Code"/>
              <a:cs typeface="Fira Code"/>
              <a:sym typeface="Fira Code"/>
            </a:endParaRPr>
          </a:p>
          <a:p>
            <a:pPr indent="-304800" lvl="0" marL="457200" rtl="0" algn="just">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Detailed dataset analysis on ClaimChain testbed revealing patterns in fraudulent claims</a:t>
            </a:r>
            <a:endParaRPr sz="1200">
              <a:solidFill>
                <a:schemeClr val="dk1"/>
              </a:solidFill>
              <a:highlight>
                <a:schemeClr val="lt1"/>
              </a:highlight>
              <a:latin typeface="Fira Code"/>
              <a:ea typeface="Fira Code"/>
              <a:cs typeface="Fira Code"/>
              <a:sym typeface="Fira Code"/>
            </a:endParaRPr>
          </a:p>
          <a:p>
            <a:pPr indent="-304800" lvl="0" marL="457200" rtl="0" algn="just">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Emphasis on potential benefits for the insurance industry</a:t>
            </a:r>
            <a:endParaRPr sz="1200">
              <a:solidFill>
                <a:schemeClr val="dk1"/>
              </a:solidFill>
              <a:highlight>
                <a:schemeClr val="lt1"/>
              </a:highlight>
              <a:latin typeface="Fira Code"/>
              <a:ea typeface="Fira Code"/>
              <a:cs typeface="Fira Code"/>
              <a:sym typeface="Fira Code"/>
            </a:endParaRPr>
          </a:p>
          <a:p>
            <a:pPr indent="-304800" lvl="0" marL="457200" rtl="0" algn="just">
              <a:spcBef>
                <a:spcPts val="0"/>
              </a:spcBef>
              <a:spcAft>
                <a:spcPts val="0"/>
              </a:spcAft>
              <a:buClr>
                <a:schemeClr val="dk1"/>
              </a:buClr>
              <a:buSzPts val="1200"/>
              <a:buFont typeface="Fira Code"/>
              <a:buChar char="●"/>
            </a:pPr>
            <a:r>
              <a:rPr lang="en" sz="1200">
                <a:solidFill>
                  <a:schemeClr val="dk1"/>
                </a:solidFill>
                <a:highlight>
                  <a:schemeClr val="lt1"/>
                </a:highlight>
                <a:latin typeface="Fira Code"/>
                <a:ea typeface="Fira Code"/>
                <a:cs typeface="Fira Code"/>
                <a:sym typeface="Fira Code"/>
              </a:rPr>
              <a:t>ClaimChain code is currently intended for research purposes only and may not be suitable for use in real-world systems.</a:t>
            </a:r>
            <a:endParaRPr sz="1200">
              <a:solidFill>
                <a:schemeClr val="dk1"/>
              </a:solidFill>
              <a:highlight>
                <a:schemeClr val="lt1"/>
              </a:highlight>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latin typeface="Fira Code Medium"/>
                <a:ea typeface="Fira Code Medium"/>
                <a:cs typeface="Fira Code Medium"/>
                <a:sym typeface="Fira Code Medium"/>
              </a:rPr>
              <a:t>“Detecting insurance claims fraud using machine learning techniques”</a:t>
            </a:r>
            <a:endParaRPr sz="1900">
              <a:solidFill>
                <a:schemeClr val="dk1"/>
              </a:solidFill>
              <a:latin typeface="Fira Code Medium"/>
              <a:ea typeface="Fira Code Medium"/>
              <a:cs typeface="Fira Code Medium"/>
              <a:sym typeface="Fira Code Medium"/>
            </a:endParaRPr>
          </a:p>
          <a:p>
            <a:pPr indent="0" lvl="0" marL="0" rtl="0" algn="just">
              <a:spcBef>
                <a:spcPts val="1000"/>
              </a:spcBef>
              <a:spcAft>
                <a:spcPts val="0"/>
              </a:spcAft>
              <a:buNone/>
            </a:pPr>
            <a:r>
              <a:rPr lang="en" sz="1200">
                <a:solidFill>
                  <a:schemeClr val="dk1"/>
                </a:solidFill>
                <a:latin typeface="Fira Code Medium"/>
                <a:ea typeface="Fira Code Medium"/>
                <a:cs typeface="Fira Code Medium"/>
                <a:sym typeface="Fira Code Medium"/>
              </a:rPr>
              <a:t>Takeaways</a:t>
            </a:r>
            <a:endParaRPr sz="1200">
              <a:solidFill>
                <a:schemeClr val="dk1"/>
              </a:solidFill>
              <a:latin typeface="Fira Code Medium"/>
              <a:ea typeface="Fira Code Medium"/>
              <a:cs typeface="Fira Code Medium"/>
              <a:sym typeface="Fira Code Medium"/>
            </a:endParaRPr>
          </a:p>
          <a:p>
            <a:pPr indent="-304800" lvl="0" marL="457200" rtl="0" algn="just">
              <a:lnSpc>
                <a:spcPct val="150000"/>
              </a:lnSpc>
              <a:spcBef>
                <a:spcPts val="100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Set of rules and anomalies for creating raw data</a:t>
            </a:r>
            <a:endParaRPr sz="1200">
              <a:solidFill>
                <a:schemeClr val="dk1"/>
              </a:solidFill>
              <a:latin typeface="Fira Code Medium"/>
              <a:ea typeface="Fira Code Medium"/>
              <a:cs typeface="Fira Code Medium"/>
              <a:sym typeface="Fira Code Medium"/>
            </a:endParaRPr>
          </a:p>
          <a:p>
            <a:pPr indent="-304800" lvl="0" marL="457200" rtl="0" algn="just">
              <a:lnSpc>
                <a:spcPct val="150000"/>
              </a:lnSpc>
              <a:spcBef>
                <a:spcPts val="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Compare performance using Confusion matrix</a:t>
            </a:r>
            <a:endParaRPr sz="1200">
              <a:solidFill>
                <a:schemeClr val="dk1"/>
              </a:solidFill>
              <a:latin typeface="Fira Code Medium"/>
              <a:ea typeface="Fira Code Medium"/>
              <a:cs typeface="Fira Code Medium"/>
              <a:sym typeface="Fira Code Medium"/>
            </a:endParaRPr>
          </a:p>
          <a:p>
            <a:pPr indent="-304800" lvl="0" marL="457200" rtl="0" algn="just">
              <a:lnSpc>
                <a:spcPct val="150000"/>
              </a:lnSpc>
              <a:spcBef>
                <a:spcPts val="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Random forests and Decision Tree outperformed Naive Bayes</a:t>
            </a:r>
            <a:endParaRPr sz="1200">
              <a:solidFill>
                <a:schemeClr val="dk1"/>
              </a:solidFill>
              <a:latin typeface="Fira Code Medium"/>
              <a:ea typeface="Fira Code Medium"/>
              <a:cs typeface="Fira Code Medium"/>
              <a:sym typeface="Fira Code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50000"/>
              </a:lnSpc>
              <a:spcBef>
                <a:spcPts val="0"/>
              </a:spcBef>
              <a:spcAft>
                <a:spcPts val="0"/>
              </a:spcAft>
              <a:buNone/>
            </a:pPr>
            <a:r>
              <a:rPr lang="en" sz="1900">
                <a:solidFill>
                  <a:schemeClr val="dk1"/>
                </a:solidFill>
                <a:latin typeface="Fira Code Medium"/>
                <a:ea typeface="Fira Code Medium"/>
                <a:cs typeface="Fira Code Medium"/>
                <a:sym typeface="Fira Code Medium"/>
              </a:rPr>
              <a:t>“Fraud Detection and Analysis for Insurance Claims using Machine Learning”</a:t>
            </a:r>
            <a:endParaRPr sz="1900">
              <a:solidFill>
                <a:schemeClr val="dk1"/>
              </a:solidFill>
              <a:latin typeface="Fira Code Medium"/>
              <a:ea typeface="Fira Code Medium"/>
              <a:cs typeface="Fira Code Medium"/>
              <a:sym typeface="Fira Code Medium"/>
            </a:endParaRPr>
          </a:p>
          <a:p>
            <a:pPr indent="0" lvl="0" marL="0" marR="0" rtl="0" algn="just">
              <a:lnSpc>
                <a:spcPct val="150000"/>
              </a:lnSpc>
              <a:spcBef>
                <a:spcPts val="1000"/>
              </a:spcBef>
              <a:spcAft>
                <a:spcPts val="0"/>
              </a:spcAft>
              <a:buNone/>
            </a:pPr>
            <a:r>
              <a:rPr lang="en" sz="1700">
                <a:solidFill>
                  <a:schemeClr val="dk1"/>
                </a:solidFill>
                <a:latin typeface="Fira Code Medium"/>
                <a:ea typeface="Fira Code Medium"/>
                <a:cs typeface="Fira Code Medium"/>
                <a:sym typeface="Fira Code Medium"/>
              </a:rPr>
              <a:t>Takeaways</a:t>
            </a:r>
            <a:endParaRPr sz="1700">
              <a:solidFill>
                <a:schemeClr val="dk1"/>
              </a:solidFill>
              <a:latin typeface="Fira Code Medium"/>
              <a:ea typeface="Fira Code Medium"/>
              <a:cs typeface="Fira Code Medium"/>
              <a:sym typeface="Fira Code Medium"/>
            </a:endParaRPr>
          </a:p>
          <a:p>
            <a:pPr indent="-304800" lvl="0" marL="457200" marR="0" rtl="0" algn="just">
              <a:lnSpc>
                <a:spcPct val="150000"/>
              </a:lnSpc>
              <a:spcBef>
                <a:spcPts val="100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Large amount of dataset</a:t>
            </a:r>
            <a:endParaRPr sz="1200">
              <a:solidFill>
                <a:schemeClr val="dk1"/>
              </a:solidFill>
              <a:latin typeface="Fira Code Medium"/>
              <a:ea typeface="Fira Code Medium"/>
              <a:cs typeface="Fira Code Medium"/>
              <a:sym typeface="Fira Code Medium"/>
            </a:endParaRPr>
          </a:p>
          <a:p>
            <a:pPr indent="-304800" lvl="0" marL="457200" marR="0" rtl="0" algn="just">
              <a:lnSpc>
                <a:spcPct val="150000"/>
              </a:lnSpc>
              <a:spcBef>
                <a:spcPts val="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Supervised and Unsupervised Algorithms</a:t>
            </a:r>
            <a:endParaRPr sz="1200">
              <a:solidFill>
                <a:schemeClr val="dk1"/>
              </a:solidFill>
              <a:latin typeface="Fira Code Medium"/>
              <a:ea typeface="Fira Code Medium"/>
              <a:cs typeface="Fira Code Medium"/>
              <a:sym typeface="Fira Code Medium"/>
            </a:endParaRPr>
          </a:p>
          <a:p>
            <a:pPr indent="-304800" lvl="0" marL="457200" marR="0" rtl="0" algn="just">
              <a:lnSpc>
                <a:spcPct val="150000"/>
              </a:lnSpc>
              <a:spcBef>
                <a:spcPts val="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ML models vs. Traditional methods</a:t>
            </a:r>
            <a:endParaRPr sz="1200">
              <a:solidFill>
                <a:schemeClr val="dk1"/>
              </a:solidFill>
              <a:latin typeface="Fira Code Medium"/>
              <a:ea typeface="Fira Code Medium"/>
              <a:cs typeface="Fira Code Medium"/>
              <a:sym typeface="Fira Code Medium"/>
            </a:endParaRPr>
          </a:p>
          <a:p>
            <a:pPr indent="-304800" lvl="0" marL="457200" marR="0" rtl="0" algn="just">
              <a:lnSpc>
                <a:spcPct val="150000"/>
              </a:lnSpc>
              <a:spcBef>
                <a:spcPts val="0"/>
              </a:spcBef>
              <a:spcAft>
                <a:spcPts val="0"/>
              </a:spcAft>
              <a:buClr>
                <a:schemeClr val="dk1"/>
              </a:buClr>
              <a:buSzPts val="1200"/>
              <a:buFont typeface="Fira Code Medium"/>
              <a:buChar char="●"/>
            </a:pPr>
            <a:r>
              <a:rPr lang="en" sz="1200">
                <a:solidFill>
                  <a:schemeClr val="dk1"/>
                </a:solidFill>
                <a:latin typeface="Fira Code Medium"/>
                <a:ea typeface="Fira Code Medium"/>
                <a:cs typeface="Fira Code Medium"/>
                <a:sym typeface="Fira Code Medium"/>
              </a:rPr>
              <a:t>Data privacy concerns and model maintenance</a:t>
            </a:r>
            <a:endParaRPr sz="1200">
              <a:solidFill>
                <a:schemeClr val="dk1"/>
              </a:solidFill>
              <a:latin typeface="Fira Code"/>
              <a:ea typeface="Fira Code"/>
              <a:cs typeface="Fira Code"/>
              <a:sym typeface="Fira Cod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31" name="Google Shape;131;p26"/>
          <p:cNvSpPr txBox="1"/>
          <p:nvPr>
            <p:ph idx="1" type="body"/>
          </p:nvPr>
        </p:nvSpPr>
        <p:spPr>
          <a:xfrm>
            <a:off x="438475" y="1060025"/>
            <a:ext cx="7938000" cy="37473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sz="1200">
                <a:solidFill>
                  <a:schemeClr val="dk1"/>
                </a:solidFill>
              </a:rPr>
              <a:t>“Blockchain technology of fraud Detection and Risk Prevention in Insurance Industry”</a:t>
            </a:r>
            <a:endParaRPr sz="1200">
              <a:solidFill>
                <a:schemeClr val="dk1"/>
              </a:solidFill>
            </a:endParaRPr>
          </a:p>
          <a:p>
            <a:pPr indent="0" lvl="0" marL="0" rtl="0" algn="l">
              <a:spcBef>
                <a:spcPts val="1000"/>
              </a:spcBef>
              <a:spcAft>
                <a:spcPts val="0"/>
              </a:spcAft>
              <a:buNone/>
            </a:pPr>
            <a:r>
              <a:t/>
            </a:r>
            <a:endParaRPr sz="1200">
              <a:solidFill>
                <a:schemeClr val="dk1"/>
              </a:solidFill>
            </a:endParaRPr>
          </a:p>
          <a:p>
            <a:pPr indent="0" lvl="0" marL="0" rtl="0" algn="l">
              <a:spcBef>
                <a:spcPts val="1000"/>
              </a:spcBef>
              <a:spcAft>
                <a:spcPts val="0"/>
              </a:spcAft>
              <a:buNone/>
            </a:pPr>
            <a:r>
              <a:rPr lang="en" sz="1200">
                <a:solidFill>
                  <a:schemeClr val="dk1"/>
                </a:solidFill>
              </a:rPr>
              <a:t>Takeaway:</a:t>
            </a:r>
            <a:endParaRPr sz="1200">
              <a:solidFill>
                <a:schemeClr val="dk1"/>
              </a:solidFill>
            </a:endParaRPr>
          </a:p>
          <a:p>
            <a:pPr indent="-304800" lvl="0" marL="457200" rtl="0" algn="l">
              <a:spcBef>
                <a:spcPts val="1000"/>
              </a:spcBef>
              <a:spcAft>
                <a:spcPts val="0"/>
              </a:spcAft>
              <a:buClr>
                <a:schemeClr val="dk1"/>
              </a:buClr>
              <a:buSzPts val="1200"/>
              <a:buChar char="●"/>
            </a:pPr>
            <a:r>
              <a:rPr lang="en" sz="1200">
                <a:solidFill>
                  <a:schemeClr val="dk1"/>
                </a:solidFill>
              </a:rPr>
              <a:t>Customer and Customer participant for </a:t>
            </a:r>
            <a:r>
              <a:rPr lang="en" sz="1200">
                <a:solidFill>
                  <a:schemeClr val="dk1"/>
                </a:solidFill>
              </a:rPr>
              <a:t>registering</a:t>
            </a:r>
            <a:r>
              <a:rPr lang="en" sz="1200">
                <a:solidFill>
                  <a:schemeClr val="dk1"/>
                </a:solidFill>
              </a:rPr>
              <a:t> insurance creating new block in blockchain </a:t>
            </a:r>
            <a:r>
              <a:rPr lang="en" sz="1200">
                <a:solidFill>
                  <a:schemeClr val="dk1"/>
                </a:solidFill>
              </a:rPr>
              <a:t>network</a:t>
            </a:r>
            <a:r>
              <a:rPr lang="en" sz="1200">
                <a:solidFill>
                  <a:schemeClr val="dk1"/>
                </a:solidFill>
              </a:rPr>
              <a:t>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 Validation process for insurance claim and submission claim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Results received to via smartphone or PC.</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“Avoiding Insurance Fraud : A Blockchain-based Solution for the Vehicle Sector”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Takeaways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Implementing S/W tools such as Truffle Framework, Solidity, Metamask, Ganache and Node.js.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Framework</a:t>
            </a:r>
            <a:r>
              <a:rPr lang="en" sz="1200">
                <a:solidFill>
                  <a:schemeClr val="dk1"/>
                </a:solidFill>
              </a:rPr>
              <a:t> to implement the blockchain network.</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131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sz="2800"/>
              <a:t>Dataset</a:t>
            </a:r>
            <a:r>
              <a:rPr lang="en"/>
              <a:t> details</a:t>
            </a:r>
            <a:endParaRPr sz="2800"/>
          </a:p>
          <a:p>
            <a:pPr indent="0" lvl="0" marL="0" rtl="0" algn="l">
              <a:spcBef>
                <a:spcPts val="1200"/>
              </a:spcBef>
              <a:spcAft>
                <a:spcPts val="0"/>
              </a:spcAft>
              <a:buNone/>
            </a:pPr>
            <a:r>
              <a:t/>
            </a:r>
            <a:endParaRPr/>
          </a:p>
        </p:txBody>
      </p:sp>
      <p:pic>
        <p:nvPicPr>
          <p:cNvPr id="148" name="Google Shape;148;p29"/>
          <p:cNvPicPr preferRelativeResize="0"/>
          <p:nvPr/>
        </p:nvPicPr>
        <p:blipFill>
          <a:blip r:embed="rId3">
            <a:alphaModFix/>
          </a:blip>
          <a:stretch>
            <a:fillRect/>
          </a:stretch>
        </p:blipFill>
        <p:spPr>
          <a:xfrm>
            <a:off x="134575" y="704325"/>
            <a:ext cx="5709476" cy="3265300"/>
          </a:xfrm>
          <a:prstGeom prst="rect">
            <a:avLst/>
          </a:prstGeom>
          <a:noFill/>
          <a:ln>
            <a:noFill/>
          </a:ln>
        </p:spPr>
      </p:pic>
      <p:pic>
        <p:nvPicPr>
          <p:cNvPr id="149" name="Google Shape;149;p29"/>
          <p:cNvPicPr preferRelativeResize="0"/>
          <p:nvPr/>
        </p:nvPicPr>
        <p:blipFill>
          <a:blip r:embed="rId4">
            <a:alphaModFix/>
          </a:blip>
          <a:stretch>
            <a:fillRect/>
          </a:stretch>
        </p:blipFill>
        <p:spPr>
          <a:xfrm>
            <a:off x="6249650" y="286275"/>
            <a:ext cx="2633524" cy="4709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30"/>
          <p:cNvPicPr preferRelativeResize="0"/>
          <p:nvPr/>
        </p:nvPicPr>
        <p:blipFill>
          <a:blip r:embed="rId3">
            <a:alphaModFix/>
          </a:blip>
          <a:stretch>
            <a:fillRect/>
          </a:stretch>
        </p:blipFill>
        <p:spPr>
          <a:xfrm>
            <a:off x="0" y="52475"/>
            <a:ext cx="9144001" cy="50633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Object Oriented Analysis and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Fira Code SemiBold"/>
                <a:ea typeface="Fira Code SemiBold"/>
                <a:cs typeface="Fira Code SemiBold"/>
                <a:sym typeface="Fira Code SemiBold"/>
              </a:rPr>
              <a:t>Group 4</a:t>
            </a:r>
            <a:endParaRPr>
              <a:latin typeface="Fira Code SemiBold"/>
              <a:ea typeface="Fira Code SemiBold"/>
              <a:cs typeface="Fira Code SemiBold"/>
              <a:sym typeface="Fira Code SemiBold"/>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550">
                <a:solidFill>
                  <a:schemeClr val="dk1"/>
                </a:solidFill>
                <a:latin typeface="Fira Code Medium"/>
                <a:ea typeface="Fira Code Medium"/>
                <a:cs typeface="Fira Code Medium"/>
                <a:sym typeface="Fira Code Medium"/>
              </a:rPr>
              <a:t>Arul Arasu N  (Roll No: 20Z306) </a:t>
            </a:r>
            <a:endParaRPr sz="1550">
              <a:solidFill>
                <a:schemeClr val="dk1"/>
              </a:solidFill>
              <a:latin typeface="Fira Code Medium"/>
              <a:ea typeface="Fira Code Medium"/>
              <a:cs typeface="Fira Code Medium"/>
              <a:sym typeface="Fira Code Medium"/>
            </a:endParaRPr>
          </a:p>
          <a:p>
            <a:pPr indent="0" lvl="0" marL="0" marR="1699895" rtl="0" algn="l">
              <a:lnSpc>
                <a:spcPct val="150000"/>
              </a:lnSpc>
              <a:spcBef>
                <a:spcPts val="5"/>
              </a:spcBef>
              <a:spcAft>
                <a:spcPts val="0"/>
              </a:spcAft>
              <a:buClr>
                <a:schemeClr val="dk1"/>
              </a:buClr>
              <a:buSzPts val="1100"/>
              <a:buFont typeface="Arial"/>
              <a:buNone/>
            </a:pPr>
            <a:r>
              <a:rPr lang="en" sz="1550">
                <a:solidFill>
                  <a:schemeClr val="dk1"/>
                </a:solidFill>
                <a:latin typeface="Fira Code Medium"/>
                <a:ea typeface="Fira Code Medium"/>
                <a:cs typeface="Fira Code Medium"/>
                <a:sym typeface="Fira Code Medium"/>
              </a:rPr>
              <a:t>Dhanaseelan V (Roll No: 20Z313)</a:t>
            </a:r>
            <a:endParaRPr sz="1550">
              <a:solidFill>
                <a:schemeClr val="dk1"/>
              </a:solidFill>
              <a:latin typeface="Fira Code Medium"/>
              <a:ea typeface="Fira Code Medium"/>
              <a:cs typeface="Fira Code Medium"/>
              <a:sym typeface="Fira Code Medium"/>
            </a:endParaRPr>
          </a:p>
          <a:p>
            <a:pPr indent="0" lvl="0" marL="0" marR="800100" rtl="0" algn="l">
              <a:lnSpc>
                <a:spcPct val="150000"/>
              </a:lnSpc>
              <a:spcBef>
                <a:spcPts val="5"/>
              </a:spcBef>
              <a:spcAft>
                <a:spcPts val="0"/>
              </a:spcAft>
              <a:buClr>
                <a:schemeClr val="dk1"/>
              </a:buClr>
              <a:buSzPts val="1100"/>
              <a:buFont typeface="Arial"/>
              <a:buNone/>
            </a:pPr>
            <a:r>
              <a:rPr lang="en" sz="1550">
                <a:solidFill>
                  <a:schemeClr val="dk1"/>
                </a:solidFill>
                <a:latin typeface="Fira Code Medium"/>
                <a:ea typeface="Fira Code Medium"/>
                <a:cs typeface="Fira Code Medium"/>
                <a:sym typeface="Fira Code Medium"/>
              </a:rPr>
              <a:t>Dinesh Baabu R (Roll No: 20Z315)</a:t>
            </a:r>
            <a:endParaRPr sz="1550">
              <a:solidFill>
                <a:schemeClr val="dk1"/>
              </a:solidFill>
              <a:latin typeface="Fira Code Medium"/>
              <a:ea typeface="Fira Code Medium"/>
              <a:cs typeface="Fira Code Medium"/>
              <a:sym typeface="Fira Code Medium"/>
            </a:endParaRPr>
          </a:p>
          <a:p>
            <a:pPr indent="0" lvl="0" marL="0" marR="1699895" rtl="0" algn="l">
              <a:lnSpc>
                <a:spcPct val="150000"/>
              </a:lnSpc>
              <a:spcBef>
                <a:spcPts val="5"/>
              </a:spcBef>
              <a:spcAft>
                <a:spcPts val="0"/>
              </a:spcAft>
              <a:buClr>
                <a:schemeClr val="dk1"/>
              </a:buClr>
              <a:buSzPts val="1100"/>
              <a:buFont typeface="Arial"/>
              <a:buNone/>
            </a:pPr>
            <a:r>
              <a:rPr lang="en" sz="1550">
                <a:solidFill>
                  <a:schemeClr val="dk1"/>
                </a:solidFill>
                <a:latin typeface="Fira Code Medium"/>
                <a:ea typeface="Fira Code Medium"/>
                <a:cs typeface="Fira Code Medium"/>
                <a:sym typeface="Fira Code Medium"/>
              </a:rPr>
              <a:t>Lokajit G (Roll No: 20Z328)</a:t>
            </a:r>
            <a:endParaRPr sz="1550">
              <a:solidFill>
                <a:schemeClr val="dk1"/>
              </a:solidFill>
              <a:latin typeface="Fira Code Medium"/>
              <a:ea typeface="Fira Code Medium"/>
              <a:cs typeface="Fira Code Medium"/>
              <a:sym typeface="Fira Code Medium"/>
            </a:endParaRPr>
          </a:p>
          <a:p>
            <a:pPr indent="0" lvl="0" marL="0" marR="1699895" rtl="0" algn="l">
              <a:lnSpc>
                <a:spcPct val="150000"/>
              </a:lnSpc>
              <a:spcBef>
                <a:spcPts val="5"/>
              </a:spcBef>
              <a:spcAft>
                <a:spcPts val="0"/>
              </a:spcAft>
              <a:buClr>
                <a:schemeClr val="dk1"/>
              </a:buClr>
              <a:buSzPts val="1100"/>
              <a:buFont typeface="Arial"/>
              <a:buNone/>
            </a:pPr>
            <a:r>
              <a:rPr lang="en" sz="1550">
                <a:solidFill>
                  <a:schemeClr val="dk1"/>
                </a:solidFill>
                <a:latin typeface="Fira Code Medium"/>
                <a:ea typeface="Fira Code Medium"/>
                <a:cs typeface="Fira Code Medium"/>
                <a:sym typeface="Fira Code Medium"/>
              </a:rPr>
              <a:t>Sudarshan S (Roll No: 20Z350)</a:t>
            </a:r>
            <a:endParaRPr sz="1550">
              <a:solidFill>
                <a:schemeClr val="dk1"/>
              </a:solidFill>
              <a:latin typeface="Fira Code Medium"/>
              <a:ea typeface="Fira Code Medium"/>
              <a:cs typeface="Fira Code Medium"/>
              <a:sym typeface="Fira Code Medium"/>
            </a:endParaRPr>
          </a:p>
          <a:p>
            <a:pPr indent="0" lvl="0" marL="0" rtl="0" algn="l">
              <a:spcBef>
                <a:spcPts val="0"/>
              </a:spcBef>
              <a:spcAft>
                <a:spcPts val="1200"/>
              </a:spcAft>
              <a:buNone/>
            </a:pPr>
            <a:r>
              <a:t/>
            </a:r>
            <a:endParaRPr>
              <a:latin typeface="Fira Code Medium"/>
              <a:ea typeface="Fira Code Medium"/>
              <a:cs typeface="Fira Code Medium"/>
              <a:sym typeface="Fira Code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32"/>
          <p:cNvPicPr preferRelativeResize="0"/>
          <p:nvPr/>
        </p:nvPicPr>
        <p:blipFill>
          <a:blip r:embed="rId3">
            <a:alphaModFix/>
          </a:blip>
          <a:stretch>
            <a:fillRect/>
          </a:stretch>
        </p:blipFill>
        <p:spPr>
          <a:xfrm>
            <a:off x="1232775" y="66375"/>
            <a:ext cx="7071975" cy="5010750"/>
          </a:xfrm>
          <a:prstGeom prst="rect">
            <a:avLst/>
          </a:prstGeom>
          <a:noFill/>
          <a:ln>
            <a:noFill/>
          </a:ln>
        </p:spPr>
      </p:pic>
      <p:sp>
        <p:nvSpPr>
          <p:cNvPr id="168" name="Google Shape;168;p32"/>
          <p:cNvSpPr/>
          <p:nvPr/>
        </p:nvSpPr>
        <p:spPr>
          <a:xfrm>
            <a:off x="3343275" y="3394700"/>
            <a:ext cx="308700" cy="23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32"/>
          <p:cNvSpPr/>
          <p:nvPr/>
        </p:nvSpPr>
        <p:spPr>
          <a:xfrm>
            <a:off x="2248375" y="2839875"/>
            <a:ext cx="308700" cy="23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3"/>
          <p:cNvPicPr preferRelativeResize="0"/>
          <p:nvPr/>
        </p:nvPicPr>
        <p:blipFill>
          <a:blip r:embed="rId3">
            <a:alphaModFix/>
          </a:blip>
          <a:stretch>
            <a:fillRect/>
          </a:stretch>
        </p:blipFill>
        <p:spPr>
          <a:xfrm>
            <a:off x="0" y="8942"/>
            <a:ext cx="9144000" cy="482081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Hyperledger?</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374151"/>
              </a:buClr>
              <a:buSzPts val="1800"/>
              <a:buFont typeface="Roboto"/>
              <a:buChar char="●"/>
            </a:pPr>
            <a:r>
              <a:rPr lang="en">
                <a:solidFill>
                  <a:srgbClr val="374151"/>
                </a:solidFill>
                <a:latin typeface="Roboto"/>
                <a:ea typeface="Roboto"/>
                <a:cs typeface="Roboto"/>
                <a:sym typeface="Roboto"/>
              </a:rPr>
              <a:t>Offers flexibility in choosing consensus mechanisms</a:t>
            </a:r>
            <a:endParaRPr>
              <a:solidFill>
                <a:srgbClr val="374151"/>
              </a:solidFill>
              <a:latin typeface="Roboto"/>
              <a:ea typeface="Roboto"/>
              <a:cs typeface="Roboto"/>
              <a:sym typeface="Roboto"/>
            </a:endParaRPr>
          </a:p>
          <a:p>
            <a:pPr indent="-342900" lvl="0" marL="457200" rtl="0" algn="l">
              <a:lnSpc>
                <a:spcPct val="200000"/>
              </a:lnSpc>
              <a:spcBef>
                <a:spcPts val="0"/>
              </a:spcBef>
              <a:spcAft>
                <a:spcPts val="0"/>
              </a:spcAft>
              <a:buClr>
                <a:srgbClr val="374151"/>
              </a:buClr>
              <a:buSzPts val="1800"/>
              <a:buFont typeface="Roboto"/>
              <a:buChar char="●"/>
            </a:pPr>
            <a:r>
              <a:rPr lang="en">
                <a:solidFill>
                  <a:srgbClr val="374151"/>
                </a:solidFill>
                <a:latin typeface="Roboto"/>
                <a:ea typeface="Roboto"/>
                <a:cs typeface="Roboto"/>
                <a:sym typeface="Roboto"/>
              </a:rPr>
              <a:t>Easy for integration using Node.js</a:t>
            </a:r>
            <a:endParaRPr>
              <a:solidFill>
                <a:srgbClr val="374151"/>
              </a:solidFill>
              <a:latin typeface="Roboto"/>
              <a:ea typeface="Roboto"/>
              <a:cs typeface="Roboto"/>
              <a:sym typeface="Roboto"/>
            </a:endParaRPr>
          </a:p>
          <a:p>
            <a:pPr indent="-342900" lvl="0" marL="457200" rtl="0" algn="l">
              <a:lnSpc>
                <a:spcPct val="200000"/>
              </a:lnSpc>
              <a:spcBef>
                <a:spcPts val="0"/>
              </a:spcBef>
              <a:spcAft>
                <a:spcPts val="0"/>
              </a:spcAft>
              <a:buClr>
                <a:srgbClr val="374151"/>
              </a:buClr>
              <a:buSzPts val="1800"/>
              <a:buFont typeface="Roboto"/>
              <a:buChar char="●"/>
            </a:pPr>
            <a:r>
              <a:rPr lang="en">
                <a:solidFill>
                  <a:srgbClr val="374151"/>
                </a:solidFill>
                <a:latin typeface="Roboto"/>
                <a:ea typeface="Roboto"/>
                <a:cs typeface="Roboto"/>
                <a:sym typeface="Roboto"/>
              </a:rPr>
              <a:t>It  is a popular choice for implementing business-to-business (B2B) blockchain solutions</a:t>
            </a:r>
            <a:endParaRPr>
              <a:solidFill>
                <a:srgbClr val="374151"/>
              </a:solidFill>
              <a:latin typeface="Roboto"/>
              <a:ea typeface="Roboto"/>
              <a:cs typeface="Roboto"/>
              <a:sym typeface="Roboto"/>
            </a:endParaRPr>
          </a:p>
          <a:p>
            <a:pPr indent="-342900" lvl="0" marL="457200" rtl="0" algn="l">
              <a:lnSpc>
                <a:spcPct val="200000"/>
              </a:lnSpc>
              <a:spcBef>
                <a:spcPts val="0"/>
              </a:spcBef>
              <a:spcAft>
                <a:spcPts val="0"/>
              </a:spcAft>
              <a:buClr>
                <a:srgbClr val="374151"/>
              </a:buClr>
              <a:buSzPts val="1800"/>
              <a:buFont typeface="Roboto"/>
              <a:buChar char="●"/>
            </a:pPr>
            <a:r>
              <a:rPr lang="en">
                <a:solidFill>
                  <a:srgbClr val="374151"/>
                </a:solidFill>
                <a:latin typeface="Roboto"/>
                <a:ea typeface="Roboto"/>
                <a:cs typeface="Roboto"/>
                <a:sym typeface="Roboto"/>
              </a:rPr>
              <a:t>It supports rich data queries</a:t>
            </a:r>
            <a:endParaRPr>
              <a:solidFill>
                <a:srgbClr val="374151"/>
              </a:solidFill>
              <a:latin typeface="Roboto"/>
              <a:ea typeface="Roboto"/>
              <a:cs typeface="Roboto"/>
              <a:sym typeface="Roboto"/>
            </a:endParaRPr>
          </a:p>
          <a:p>
            <a:pPr indent="0" lvl="0" marL="0" rtl="0" algn="l">
              <a:lnSpc>
                <a:spcPct val="200000"/>
              </a:lnSpc>
              <a:spcBef>
                <a:spcPts val="1200"/>
              </a:spcBef>
              <a:spcAft>
                <a:spcPts val="1200"/>
              </a:spcAft>
              <a:buNone/>
            </a:pPr>
            <a:r>
              <a:t/>
            </a:r>
            <a:endParaRPr>
              <a:solidFill>
                <a:srgbClr val="37415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Trained ML model</a:t>
            </a:r>
            <a:endParaRPr/>
          </a:p>
          <a:p>
            <a:pPr indent="-342900" lvl="0" marL="457200" rtl="0" algn="l">
              <a:lnSpc>
                <a:spcPct val="200000"/>
              </a:lnSpc>
              <a:spcBef>
                <a:spcPts val="0"/>
              </a:spcBef>
              <a:spcAft>
                <a:spcPts val="0"/>
              </a:spcAft>
              <a:buSzPts val="1800"/>
              <a:buChar char="●"/>
            </a:pPr>
            <a:r>
              <a:rPr lang="en"/>
              <a:t>Finalized optimal model (XGBoost) and performed interpretation</a:t>
            </a:r>
            <a:endParaRPr/>
          </a:p>
          <a:p>
            <a:pPr indent="-342900" lvl="0" marL="457200" rtl="0" algn="l">
              <a:lnSpc>
                <a:spcPct val="200000"/>
              </a:lnSpc>
              <a:spcBef>
                <a:spcPts val="0"/>
              </a:spcBef>
              <a:spcAft>
                <a:spcPts val="0"/>
              </a:spcAft>
              <a:buSzPts val="1800"/>
              <a:buChar char="●"/>
            </a:pPr>
            <a:r>
              <a:rPr lang="en"/>
              <a:t>Tech stack for Blockchain implementation</a:t>
            </a:r>
            <a:endParaRPr/>
          </a:p>
          <a:p>
            <a:pPr indent="-342900" lvl="0" marL="457200" rtl="0" algn="l">
              <a:lnSpc>
                <a:spcPct val="200000"/>
              </a:lnSpc>
              <a:spcBef>
                <a:spcPts val="0"/>
              </a:spcBef>
              <a:spcAft>
                <a:spcPts val="0"/>
              </a:spcAft>
              <a:buSzPts val="1800"/>
              <a:buChar char="●"/>
            </a:pPr>
            <a:r>
              <a:rPr lang="en"/>
              <a:t>Zero Knowledge Proof using DSS</a:t>
            </a:r>
            <a:endParaRPr/>
          </a:p>
          <a:p>
            <a:pPr indent="-342900" lvl="0" marL="457200" rtl="0" algn="l">
              <a:lnSpc>
                <a:spcPct val="200000"/>
              </a:lnSpc>
              <a:spcBef>
                <a:spcPts val="0"/>
              </a:spcBef>
              <a:spcAft>
                <a:spcPts val="0"/>
              </a:spcAft>
              <a:buSzPts val="1800"/>
              <a:buChar char="●"/>
            </a:pPr>
            <a:r>
              <a:rPr lang="en"/>
              <a:t>Setup Hyperledger Fabric and run testnet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7"/>
          <p:cNvPicPr preferRelativeResize="0"/>
          <p:nvPr/>
        </p:nvPicPr>
        <p:blipFill>
          <a:blip r:embed="rId3">
            <a:alphaModFix/>
          </a:blip>
          <a:stretch>
            <a:fillRect/>
          </a:stretch>
        </p:blipFill>
        <p:spPr>
          <a:xfrm>
            <a:off x="172700" y="0"/>
            <a:ext cx="897129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Definition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100">
                <a:solidFill>
                  <a:schemeClr val="dk1"/>
                </a:solidFill>
                <a:latin typeface="Fira Code Medium"/>
                <a:ea typeface="Fira Code Medium"/>
                <a:cs typeface="Fira Code Medium"/>
                <a:sym typeface="Fira Code Medium"/>
              </a:rPr>
              <a:t>In the </a:t>
            </a:r>
            <a:r>
              <a:rPr lang="en" sz="2100">
                <a:solidFill>
                  <a:srgbClr val="FF0000"/>
                </a:solidFill>
                <a:latin typeface="Fira Code Medium"/>
                <a:ea typeface="Fira Code Medium"/>
                <a:cs typeface="Fira Code Medium"/>
                <a:sym typeface="Fira Code Medium"/>
              </a:rPr>
              <a:t>insurance</a:t>
            </a:r>
            <a:r>
              <a:rPr lang="en" sz="2100">
                <a:solidFill>
                  <a:schemeClr val="dk1"/>
                </a:solidFill>
                <a:latin typeface="Fira Code Medium"/>
                <a:ea typeface="Fira Code Medium"/>
                <a:cs typeface="Fira Code Medium"/>
                <a:sym typeface="Fira Code Medium"/>
              </a:rPr>
              <a:t> industry, the rise of </a:t>
            </a:r>
            <a:r>
              <a:rPr lang="en" sz="2100">
                <a:solidFill>
                  <a:srgbClr val="FF0000"/>
                </a:solidFill>
                <a:latin typeface="Fira Code Medium"/>
                <a:ea typeface="Fira Code Medium"/>
                <a:cs typeface="Fira Code Medium"/>
                <a:sym typeface="Fira Code Medium"/>
              </a:rPr>
              <a:t>fraudulent activities</a:t>
            </a:r>
            <a:r>
              <a:rPr lang="en" sz="2100">
                <a:solidFill>
                  <a:schemeClr val="dk1"/>
                </a:solidFill>
                <a:latin typeface="Fira Code Medium"/>
                <a:ea typeface="Fira Code Medium"/>
                <a:cs typeface="Fira Code Medium"/>
                <a:sym typeface="Fira Code Medium"/>
              </a:rPr>
              <a:t> has become a significant concern, leading to financial losses for both insurers and legitimate policyholders. The main objective of this project is to develop an advanced system that utilizes a </a:t>
            </a:r>
            <a:r>
              <a:rPr lang="en" sz="2100">
                <a:solidFill>
                  <a:srgbClr val="00FF00"/>
                </a:solidFill>
                <a:latin typeface="Fira Code Medium"/>
                <a:ea typeface="Fira Code Medium"/>
                <a:cs typeface="Fira Code Medium"/>
                <a:sym typeface="Fira Code Medium"/>
              </a:rPr>
              <a:t>Machine Learning algorithm</a:t>
            </a:r>
            <a:r>
              <a:rPr lang="en" sz="2100">
                <a:solidFill>
                  <a:schemeClr val="dk1"/>
                </a:solidFill>
                <a:latin typeface="Fira Code Medium"/>
                <a:ea typeface="Fira Code Medium"/>
                <a:cs typeface="Fira Code Medium"/>
                <a:sym typeface="Fira Code Medium"/>
              </a:rPr>
              <a:t> to effectively </a:t>
            </a:r>
            <a:r>
              <a:rPr lang="en" sz="2100">
                <a:solidFill>
                  <a:srgbClr val="00FF00"/>
                </a:solidFill>
                <a:latin typeface="Fira Code Medium"/>
                <a:ea typeface="Fira Code Medium"/>
                <a:cs typeface="Fira Code Medium"/>
                <a:sym typeface="Fira Code Medium"/>
              </a:rPr>
              <a:t>detect fake insurance claims </a:t>
            </a:r>
            <a:r>
              <a:rPr lang="en" sz="2100">
                <a:solidFill>
                  <a:schemeClr val="dk1"/>
                </a:solidFill>
                <a:latin typeface="Fira Code Medium"/>
                <a:ea typeface="Fira Code Medium"/>
                <a:cs typeface="Fira Code Medium"/>
                <a:sym typeface="Fira Code Medium"/>
              </a:rPr>
              <a:t>while ensuring the </a:t>
            </a:r>
            <a:r>
              <a:rPr lang="en" sz="2100">
                <a:solidFill>
                  <a:srgbClr val="0000FF"/>
                </a:solidFill>
                <a:latin typeface="Fira Code Medium"/>
                <a:ea typeface="Fira Code Medium"/>
                <a:cs typeface="Fira Code Medium"/>
                <a:sym typeface="Fira Code Medium"/>
              </a:rPr>
              <a:t>secure storage of genuine transactions in a blockchain</a:t>
            </a:r>
            <a:r>
              <a:rPr lang="en" sz="2100">
                <a:solidFill>
                  <a:schemeClr val="dk1"/>
                </a:solidFill>
                <a:latin typeface="Fira Code Medium"/>
                <a:ea typeface="Fira Code Medium"/>
                <a:cs typeface="Fira Code Medium"/>
                <a:sym typeface="Fira Code Medium"/>
              </a:rPr>
              <a:t>.</a:t>
            </a:r>
            <a:endParaRPr sz="2100">
              <a:latin typeface="Fira Code Medium"/>
              <a:ea typeface="Fira Code Medium"/>
              <a:cs typeface="Fira Code Medium"/>
              <a:sym typeface="Fira Code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sz="1900">
                <a:solidFill>
                  <a:schemeClr val="dk1"/>
                </a:solidFill>
                <a:latin typeface="Fira Code"/>
                <a:ea typeface="Fira Code"/>
                <a:cs typeface="Fira Code"/>
                <a:sym typeface="Fira Code"/>
              </a:rPr>
              <a:t>Abbas, K., Afaq, M., Ahmed Khan, T., &amp; Song, W. (2020). A Blockchain and Machine Learning-Based Drug Supply Chain Management and Recommendation System for Smart Pharmaceutical Industry. Electronics.</a:t>
            </a:r>
            <a:endParaRPr sz="1900">
              <a:solidFill>
                <a:schemeClr val="dk1"/>
              </a:solidFill>
              <a:latin typeface="Fira Code"/>
              <a:ea typeface="Fira Code"/>
              <a:cs typeface="Fira Code"/>
              <a:sym typeface="Fira Code"/>
            </a:endParaRPr>
          </a:p>
          <a:p>
            <a:pPr indent="0" lvl="0" marL="0" rtl="0" algn="just">
              <a:spcBef>
                <a:spcPts val="1000"/>
              </a:spcBef>
              <a:spcAft>
                <a:spcPts val="0"/>
              </a:spcAft>
              <a:buNone/>
            </a:pPr>
            <a:r>
              <a:t/>
            </a:r>
            <a:endParaRPr sz="1200">
              <a:solidFill>
                <a:srgbClr val="D1D5DB"/>
              </a:solidFill>
              <a:highlight>
                <a:srgbClr val="444654"/>
              </a:highlight>
              <a:latin typeface="Fira Code"/>
              <a:ea typeface="Fira Code"/>
              <a:cs typeface="Fira Code"/>
              <a:sym typeface="Fira Code"/>
            </a:endParaRPr>
          </a:p>
          <a:p>
            <a:pPr indent="-322580" lvl="0" marL="457200" rtl="0" algn="just">
              <a:spcBef>
                <a:spcPts val="1000"/>
              </a:spcBef>
              <a:spcAft>
                <a:spcPts val="0"/>
              </a:spcAft>
              <a:buClr>
                <a:schemeClr val="dk1"/>
              </a:buClr>
              <a:buSzPct val="100000"/>
              <a:buFont typeface="Arial"/>
              <a:buChar char="●"/>
            </a:pPr>
            <a:r>
              <a:rPr lang="en" sz="1600">
                <a:solidFill>
                  <a:schemeClr val="dk1"/>
                </a:solidFill>
                <a:highlight>
                  <a:schemeClr val="lt1"/>
                </a:highlight>
              </a:rPr>
              <a:t>Uses N-gram, LightGBM, Sentiment Analysis , Hyperledger Fabric.</a:t>
            </a:r>
            <a:endParaRPr sz="1600">
              <a:solidFill>
                <a:schemeClr val="dk1"/>
              </a:solidFill>
              <a:highlight>
                <a:schemeClr val="lt1"/>
              </a:highlight>
            </a:endParaRPr>
          </a:p>
          <a:p>
            <a:pPr indent="-322580" lvl="0" marL="457200" rtl="0" algn="l">
              <a:spcBef>
                <a:spcPts val="0"/>
              </a:spcBef>
              <a:spcAft>
                <a:spcPts val="0"/>
              </a:spcAft>
              <a:buClr>
                <a:schemeClr val="dk1"/>
              </a:buClr>
              <a:buSzPct val="100000"/>
              <a:buFont typeface="Arial"/>
              <a:buChar char="●"/>
            </a:pPr>
            <a:r>
              <a:rPr lang="en" sz="1600">
                <a:solidFill>
                  <a:schemeClr val="dk1"/>
                </a:solidFill>
                <a:highlight>
                  <a:schemeClr val="lt1"/>
                </a:highlight>
              </a:rPr>
              <a:t>Machine learning and blockchain technology integration. </a:t>
            </a:r>
            <a:endParaRPr sz="1600">
              <a:solidFill>
                <a:schemeClr val="dk1"/>
              </a:solidFill>
              <a:highlight>
                <a:schemeClr val="lt1"/>
              </a:highlight>
            </a:endParaRPr>
          </a:p>
          <a:p>
            <a:pPr indent="-322580" lvl="0" marL="457200" rtl="0" algn="l">
              <a:spcBef>
                <a:spcPts val="0"/>
              </a:spcBef>
              <a:spcAft>
                <a:spcPts val="0"/>
              </a:spcAft>
              <a:buClr>
                <a:schemeClr val="dk1"/>
              </a:buClr>
              <a:buSzPct val="100000"/>
              <a:buFont typeface="Arial"/>
              <a:buChar char="●"/>
            </a:pPr>
            <a:r>
              <a:rPr lang="en" sz="1600">
                <a:solidFill>
                  <a:schemeClr val="dk1"/>
                </a:solidFill>
                <a:highlight>
                  <a:schemeClr val="lt1"/>
                </a:highlight>
              </a:rPr>
              <a:t>The system provides secure and transparent drug supply chain management while also recommending the accurate medicines.</a:t>
            </a:r>
            <a:endParaRPr sz="1600">
              <a:solidFill>
                <a:schemeClr val="dk1"/>
              </a:solidFill>
              <a:highlight>
                <a:schemeClr val="lt1"/>
              </a:highlight>
            </a:endParaRPr>
          </a:p>
          <a:p>
            <a:pPr indent="-322580" lvl="0" marL="457200" rtl="0" algn="l">
              <a:spcBef>
                <a:spcPts val="0"/>
              </a:spcBef>
              <a:spcAft>
                <a:spcPts val="0"/>
              </a:spcAft>
              <a:buClr>
                <a:schemeClr val="dk1"/>
              </a:buClr>
              <a:buSzPct val="100000"/>
              <a:buFont typeface="Roboto"/>
              <a:buChar char="●"/>
            </a:pPr>
            <a:r>
              <a:rPr lang="en" sz="1600">
                <a:solidFill>
                  <a:schemeClr val="dk1"/>
                </a:solidFill>
                <a:highlight>
                  <a:schemeClr val="lt1"/>
                </a:highlight>
              </a:rPr>
              <a:t>These results showcase the functionality and potential impact of the proposed system, highlighting its ability to provide drug recommendations and enhance the efficiency</a:t>
            </a:r>
            <a:endParaRPr sz="1600">
              <a:solidFill>
                <a:schemeClr val="dk1"/>
              </a:solidFill>
              <a:highlight>
                <a:schemeClr val="lt1"/>
              </a:highlight>
            </a:endParaRPr>
          </a:p>
          <a:p>
            <a:pPr indent="0" lvl="0" marL="45720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just">
              <a:spcBef>
                <a:spcPts val="0"/>
              </a:spcBef>
              <a:spcAft>
                <a:spcPts val="1000"/>
              </a:spcAft>
              <a:buNone/>
            </a:pPr>
            <a:r>
              <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None/>
            </a:pPr>
            <a:r>
              <a:rPr lang="en" sz="1900">
                <a:solidFill>
                  <a:schemeClr val="dk1"/>
                </a:solidFill>
                <a:latin typeface="Fira Code"/>
                <a:ea typeface="Fira Code"/>
                <a:cs typeface="Fira Code"/>
                <a:sym typeface="Fira Code"/>
              </a:rPr>
              <a:t>Anokye Acheampong Amponsah, Adebayo Felix Adekoya, Benjamin Asubam Weyori, “A novel fraud detection and prevention method for healthcare claim processing using machine learning and blockchain technology”, Decision Analytics Journal, Volume 4, 2022, 100122, ISSN 2772-6622, https://doi.org/10.1016/j.dajour.2022.100122.</a:t>
            </a:r>
            <a:endParaRPr sz="1900">
              <a:solidFill>
                <a:schemeClr val="dk1"/>
              </a:solidFill>
              <a:latin typeface="Fira Code"/>
              <a:ea typeface="Fira Code"/>
              <a:cs typeface="Fira Code"/>
              <a:sym typeface="Fira Code"/>
            </a:endParaRPr>
          </a:p>
          <a:p>
            <a:pPr indent="0" lvl="0" marL="0" rtl="0" algn="just">
              <a:spcBef>
                <a:spcPts val="1000"/>
              </a:spcBef>
              <a:spcAft>
                <a:spcPts val="0"/>
              </a:spcAft>
              <a:buNone/>
            </a:pPr>
            <a:r>
              <a:t/>
            </a:r>
            <a:endParaRPr sz="1200">
              <a:solidFill>
                <a:srgbClr val="D1D5DB"/>
              </a:solidFill>
              <a:highlight>
                <a:srgbClr val="444654"/>
              </a:highlight>
              <a:latin typeface="Fira Code"/>
              <a:ea typeface="Fira Code"/>
              <a:cs typeface="Fira Code"/>
              <a:sym typeface="Fira Code"/>
            </a:endParaRPr>
          </a:p>
          <a:p>
            <a:pPr indent="-313775" lvl="0" marL="457200" rtl="0" algn="just">
              <a:spcBef>
                <a:spcPts val="1000"/>
              </a:spcBef>
              <a:spcAft>
                <a:spcPts val="0"/>
              </a:spcAft>
              <a:buClr>
                <a:schemeClr val="dk1"/>
              </a:buClr>
              <a:buSzPct val="100000"/>
              <a:buFont typeface="Arial"/>
              <a:buChar char="●"/>
            </a:pPr>
            <a:r>
              <a:rPr lang="en" sz="1916">
                <a:solidFill>
                  <a:schemeClr val="dk1"/>
                </a:solidFill>
                <a:highlight>
                  <a:schemeClr val="lt1"/>
                </a:highlight>
              </a:rPr>
              <a:t>Serious problem causing economic losses to insurance and government.</a:t>
            </a:r>
            <a:endParaRPr sz="1916">
              <a:solidFill>
                <a:schemeClr val="dk1"/>
              </a:solidFill>
              <a:highlight>
                <a:schemeClr val="lt1"/>
              </a:highlight>
            </a:endParaRPr>
          </a:p>
          <a:p>
            <a:pPr indent="-313775" lvl="0" marL="457200" rtl="0" algn="l">
              <a:spcBef>
                <a:spcPts val="0"/>
              </a:spcBef>
              <a:spcAft>
                <a:spcPts val="0"/>
              </a:spcAft>
              <a:buClr>
                <a:schemeClr val="dk1"/>
              </a:buClr>
              <a:buSzPct val="100000"/>
              <a:buFont typeface="Arial"/>
              <a:buChar char="●"/>
            </a:pPr>
            <a:r>
              <a:rPr lang="en" sz="1916">
                <a:solidFill>
                  <a:schemeClr val="dk1"/>
                </a:solidFill>
                <a:highlight>
                  <a:schemeClr val="lt1"/>
                </a:highlight>
              </a:rPr>
              <a:t>Machine learning and blockchain technology integration</a:t>
            </a:r>
            <a:endParaRPr sz="1916">
              <a:solidFill>
                <a:schemeClr val="dk1"/>
              </a:solidFill>
              <a:highlight>
                <a:schemeClr val="lt1"/>
              </a:highlight>
            </a:endParaRPr>
          </a:p>
          <a:p>
            <a:pPr indent="-313775" lvl="0" marL="457200" rtl="0" algn="l">
              <a:spcBef>
                <a:spcPts val="0"/>
              </a:spcBef>
              <a:spcAft>
                <a:spcPts val="0"/>
              </a:spcAft>
              <a:buClr>
                <a:schemeClr val="dk1"/>
              </a:buClr>
              <a:buSzPct val="100000"/>
              <a:buFont typeface="Arial"/>
              <a:buChar char="●"/>
            </a:pPr>
            <a:r>
              <a:rPr lang="en" sz="1916">
                <a:solidFill>
                  <a:schemeClr val="dk1"/>
                </a:solidFill>
                <a:highlight>
                  <a:schemeClr val="lt1"/>
                </a:highlight>
              </a:rPr>
              <a:t>Decision tree classification algorithms for analysis</a:t>
            </a:r>
            <a:endParaRPr sz="1916">
              <a:solidFill>
                <a:schemeClr val="dk1"/>
              </a:solidFill>
              <a:highlight>
                <a:schemeClr val="lt1"/>
              </a:highlight>
            </a:endParaRPr>
          </a:p>
          <a:p>
            <a:pPr indent="-313775" lvl="0" marL="457200" rtl="0" algn="l">
              <a:spcBef>
                <a:spcPts val="0"/>
              </a:spcBef>
              <a:spcAft>
                <a:spcPts val="0"/>
              </a:spcAft>
              <a:buClr>
                <a:schemeClr val="dk1"/>
              </a:buClr>
              <a:buSzPct val="100000"/>
              <a:buFont typeface="Arial"/>
              <a:buChar char="●"/>
            </a:pPr>
            <a:r>
              <a:rPr lang="en" sz="1916">
                <a:solidFill>
                  <a:schemeClr val="dk1"/>
                </a:solidFill>
                <a:highlight>
                  <a:schemeClr val="lt1"/>
                </a:highlight>
              </a:rPr>
              <a:t>Reducing administrative costs and improving healthcare coverage</a:t>
            </a:r>
            <a:endParaRPr sz="1916">
              <a:solidFill>
                <a:schemeClr val="dk1"/>
              </a:solidFill>
              <a:highlight>
                <a:schemeClr val="lt1"/>
              </a:highlight>
            </a:endParaRPr>
          </a:p>
          <a:p>
            <a:pPr indent="-313775" lvl="0" marL="457200" rtl="0" algn="l">
              <a:spcBef>
                <a:spcPts val="0"/>
              </a:spcBef>
              <a:spcAft>
                <a:spcPts val="0"/>
              </a:spcAft>
              <a:buClr>
                <a:schemeClr val="dk1"/>
              </a:buClr>
              <a:buSzPct val="100000"/>
              <a:buFont typeface="Arial"/>
              <a:buChar char="●"/>
            </a:pPr>
            <a:r>
              <a:rPr lang="en" sz="1916">
                <a:solidFill>
                  <a:schemeClr val="dk1"/>
                </a:solidFill>
                <a:highlight>
                  <a:schemeClr val="lt1"/>
                </a:highlight>
              </a:rPr>
              <a:t>Challenges in real-world healthcare settings</a:t>
            </a:r>
            <a:endParaRPr sz="1916">
              <a:solidFill>
                <a:schemeClr val="dk1"/>
              </a:solidFill>
              <a:highlight>
                <a:schemeClr val="lt1"/>
              </a:highlight>
            </a:endParaRPr>
          </a:p>
          <a:p>
            <a:pPr indent="0" lvl="0" marL="914400" rtl="0" algn="l">
              <a:spcBef>
                <a:spcPts val="0"/>
              </a:spcBef>
              <a:spcAft>
                <a:spcPts val="0"/>
              </a:spcAft>
              <a:buNone/>
            </a:pPr>
            <a:r>
              <a:t/>
            </a:r>
            <a:endParaRPr sz="1916">
              <a:solidFill>
                <a:schemeClr val="dk1"/>
              </a:solidFill>
              <a:highlight>
                <a:schemeClr val="lt1"/>
              </a:highlight>
            </a:endParaRPr>
          </a:p>
          <a:p>
            <a:pPr indent="-313776" lvl="1" marL="914400" rtl="0" algn="l">
              <a:spcBef>
                <a:spcPts val="0"/>
              </a:spcBef>
              <a:spcAft>
                <a:spcPts val="0"/>
              </a:spcAft>
              <a:buClr>
                <a:schemeClr val="dk1"/>
              </a:buClr>
              <a:buSzPct val="100000"/>
              <a:buAutoNum type="alphaLcPeriod"/>
            </a:pPr>
            <a:r>
              <a:rPr lang="en" sz="1916">
                <a:solidFill>
                  <a:schemeClr val="dk1"/>
                </a:solidFill>
                <a:highlight>
                  <a:schemeClr val="lt1"/>
                </a:highlight>
              </a:rPr>
              <a:t>Data privacy and security concerns</a:t>
            </a:r>
            <a:endParaRPr sz="1916">
              <a:solidFill>
                <a:schemeClr val="dk1"/>
              </a:solidFill>
              <a:highlight>
                <a:schemeClr val="lt1"/>
              </a:highlight>
            </a:endParaRPr>
          </a:p>
          <a:p>
            <a:pPr indent="-313776" lvl="1" marL="914400" rtl="0" algn="l">
              <a:spcBef>
                <a:spcPts val="0"/>
              </a:spcBef>
              <a:spcAft>
                <a:spcPts val="0"/>
              </a:spcAft>
              <a:buClr>
                <a:schemeClr val="dk1"/>
              </a:buClr>
              <a:buSzPct val="100000"/>
              <a:buAutoNum type="alphaLcPeriod"/>
            </a:pPr>
            <a:r>
              <a:rPr lang="en" sz="1916">
                <a:solidFill>
                  <a:schemeClr val="dk1"/>
                </a:solidFill>
                <a:highlight>
                  <a:schemeClr val="lt1"/>
                </a:highlight>
              </a:rPr>
              <a:t>Resistance from healthcare providers and insurers</a:t>
            </a:r>
            <a:endParaRPr sz="1916">
              <a:solidFill>
                <a:schemeClr val="dk1"/>
              </a:solidFill>
              <a:highlight>
                <a:schemeClr val="lt1"/>
              </a:highlight>
            </a:endParaRPr>
          </a:p>
          <a:p>
            <a:pPr indent="0" lvl="0" marL="457200" rtl="0" algn="l">
              <a:spcBef>
                <a:spcPts val="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just">
              <a:spcBef>
                <a:spcPts val="0"/>
              </a:spcBef>
              <a:spcAft>
                <a:spcPts val="1000"/>
              </a:spcAft>
              <a:buNone/>
            </a:pPr>
            <a:r>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Clr>
                <a:schemeClr val="dk1"/>
              </a:buClr>
              <a:buSzPct val="57894"/>
              <a:buFont typeface="Arial"/>
              <a:buNone/>
            </a:pPr>
            <a:r>
              <a:rPr lang="en" sz="1900">
                <a:solidFill>
                  <a:schemeClr val="dk1"/>
                </a:solidFill>
                <a:latin typeface="Fira Code"/>
                <a:ea typeface="Fira Code"/>
                <a:cs typeface="Fira Code"/>
                <a:sym typeface="Fira Code"/>
              </a:rPr>
              <a:t>Shah, D., Patel, D., Adesara, J. et al. Integrating machine learning and blockchain to develop a system to veto the forgeries and provide efficient results in the education sector. Vis. Comput. Ind. Biomed (D.). Art 4, 18 (2021). https://doi.org/10.1186/s42492-021-00084-y</a:t>
            </a:r>
            <a:endParaRPr sz="1900">
              <a:solidFill>
                <a:schemeClr val="dk1"/>
              </a:solidFill>
              <a:latin typeface="Fira Code"/>
              <a:ea typeface="Fira Code"/>
              <a:cs typeface="Fira Code"/>
              <a:sym typeface="Fira Code"/>
            </a:endParaRPr>
          </a:p>
          <a:p>
            <a:pPr indent="0" lvl="0" marL="0" rtl="0" algn="just">
              <a:spcBef>
                <a:spcPts val="1000"/>
              </a:spcBef>
              <a:spcAft>
                <a:spcPts val="0"/>
              </a:spcAft>
              <a:buNone/>
            </a:pPr>
            <a:r>
              <a:t/>
            </a:r>
            <a:endParaRPr sz="1900">
              <a:solidFill>
                <a:schemeClr val="dk1"/>
              </a:solidFill>
              <a:latin typeface="Fira Code"/>
              <a:ea typeface="Fira Code"/>
              <a:cs typeface="Fira Code"/>
              <a:sym typeface="Fira Code"/>
            </a:endParaRPr>
          </a:p>
          <a:p>
            <a:pPr indent="0" lvl="0" marL="0" rtl="0" algn="just">
              <a:spcBef>
                <a:spcPts val="1000"/>
              </a:spcBef>
              <a:spcAft>
                <a:spcPts val="0"/>
              </a:spcAft>
              <a:buNone/>
            </a:pPr>
            <a:r>
              <a:t/>
            </a:r>
            <a:endParaRPr sz="1900">
              <a:solidFill>
                <a:schemeClr val="dk1"/>
              </a:solidFill>
              <a:latin typeface="Fira Code"/>
              <a:ea typeface="Fira Code"/>
              <a:cs typeface="Fira Code"/>
              <a:sym typeface="Fira Code"/>
            </a:endParaRPr>
          </a:p>
          <a:p>
            <a:pPr indent="-325755" lvl="0" marL="457200" rtl="0" algn="just">
              <a:spcBef>
                <a:spcPts val="1000"/>
              </a:spcBef>
              <a:spcAft>
                <a:spcPts val="0"/>
              </a:spcAft>
              <a:buClr>
                <a:schemeClr val="dk1"/>
              </a:buClr>
              <a:buSzPct val="100000"/>
              <a:buFont typeface="Arial"/>
              <a:buChar char="●"/>
            </a:pPr>
            <a:r>
              <a:rPr lang="en">
                <a:solidFill>
                  <a:schemeClr val="dk1"/>
                </a:solidFill>
                <a:highlight>
                  <a:schemeClr val="lt1"/>
                </a:highlight>
              </a:rPr>
              <a:t>Uses Multiple Machine Learning models, Blockchain built from scratch</a:t>
            </a:r>
            <a:endParaRPr>
              <a:solidFill>
                <a:schemeClr val="dk1"/>
              </a:solidFill>
              <a:highlight>
                <a:schemeClr val="lt1"/>
              </a:highlight>
            </a:endParaRPr>
          </a:p>
          <a:p>
            <a:pPr indent="-325755" lvl="0" marL="457200" rtl="0" algn="l">
              <a:spcBef>
                <a:spcPts val="0"/>
              </a:spcBef>
              <a:spcAft>
                <a:spcPts val="0"/>
              </a:spcAft>
              <a:buClr>
                <a:schemeClr val="dk1"/>
              </a:buClr>
              <a:buSzPct val="100000"/>
              <a:buFont typeface="Arial"/>
              <a:buChar char="●"/>
            </a:pPr>
            <a:r>
              <a:rPr lang="en">
                <a:solidFill>
                  <a:schemeClr val="dk1"/>
                </a:solidFill>
                <a:highlight>
                  <a:schemeClr val="lt1"/>
                </a:highlight>
              </a:rPr>
              <a:t>Machine learning and blockchain technology integration</a:t>
            </a:r>
            <a:endParaRPr>
              <a:solidFill>
                <a:schemeClr val="dk1"/>
              </a:solidFill>
              <a:highlight>
                <a:schemeClr val="lt1"/>
              </a:highlight>
            </a:endParaRPr>
          </a:p>
          <a:p>
            <a:pPr indent="-325755" lvl="0" marL="457200" rtl="0" algn="l">
              <a:spcBef>
                <a:spcPts val="0"/>
              </a:spcBef>
              <a:spcAft>
                <a:spcPts val="0"/>
              </a:spcAft>
              <a:buClr>
                <a:schemeClr val="dk1"/>
              </a:buClr>
              <a:buSzPct val="100000"/>
              <a:buFont typeface="Arial"/>
              <a:buChar char="●"/>
            </a:pPr>
            <a:r>
              <a:rPr lang="en">
                <a:solidFill>
                  <a:schemeClr val="dk1"/>
                </a:solidFill>
                <a:highlight>
                  <a:schemeClr val="lt1"/>
                </a:highlight>
              </a:rPr>
              <a:t>Further additions like Use of existing blockchain technologies, reduction in time complexity for data retrieval can be made.</a:t>
            </a:r>
            <a:endParaRPr>
              <a:solidFill>
                <a:schemeClr val="dk1"/>
              </a:solidFill>
              <a:highlight>
                <a:schemeClr val="lt1"/>
              </a:highlight>
            </a:endParaRPr>
          </a:p>
          <a:p>
            <a:pPr indent="0" lvl="0" marL="457200" rtl="0" algn="l">
              <a:spcBef>
                <a:spcPts val="0"/>
              </a:spcBef>
              <a:spcAft>
                <a:spcPts val="0"/>
              </a:spcAft>
              <a:buNone/>
            </a:pPr>
            <a:r>
              <a:t/>
            </a:r>
            <a:endParaRPr sz="1400">
              <a:solidFill>
                <a:srgbClr val="D1D5DB"/>
              </a:solidFill>
              <a:highlight>
                <a:srgbClr val="444654"/>
              </a:highlight>
              <a:latin typeface="Roboto"/>
              <a:ea typeface="Roboto"/>
              <a:cs typeface="Roboto"/>
              <a:sym typeface="Roboto"/>
            </a:endParaRPr>
          </a:p>
          <a:p>
            <a:pPr indent="0" lvl="0" marL="0" rtl="0" algn="just">
              <a:spcBef>
                <a:spcPts val="0"/>
              </a:spcBef>
              <a:spcAft>
                <a:spcPts val="1000"/>
              </a:spcAft>
              <a:buNone/>
            </a:pPr>
            <a:r>
              <a:t/>
            </a:r>
            <a:endParaRPr sz="1200">
              <a:solidFill>
                <a:schemeClr val="dk1"/>
              </a:solidFill>
            </a:endParaRPr>
          </a:p>
        </p:txBody>
      </p:sp>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311700" y="1152475"/>
            <a:ext cx="8740800" cy="3926700"/>
          </a:xfrm>
          <a:prstGeom prst="rect">
            <a:avLst/>
          </a:prstGeom>
        </p:spPr>
        <p:txBody>
          <a:bodyPr anchorCtr="0" anchor="t" bIns="91425" lIns="91425" spcFirstLastPara="1" rIns="91425" wrap="square" tIns="91425">
            <a:normAutofit fontScale="55000" lnSpcReduction="20000"/>
          </a:bodyPr>
          <a:lstStyle/>
          <a:p>
            <a:pPr indent="0" lvl="0" marL="0" rtl="0" algn="just">
              <a:spcBef>
                <a:spcPts val="0"/>
              </a:spcBef>
              <a:spcAft>
                <a:spcPts val="0"/>
              </a:spcAft>
              <a:buClr>
                <a:schemeClr val="dk1"/>
              </a:buClr>
              <a:buSzPct val="36666"/>
              <a:buFont typeface="Arial"/>
              <a:buNone/>
            </a:pPr>
            <a:r>
              <a:rPr lang="en" sz="3000">
                <a:solidFill>
                  <a:srgbClr val="222222"/>
                </a:solidFill>
                <a:highlight>
                  <a:srgbClr val="FFFFFF"/>
                </a:highlight>
                <a:latin typeface="Fira Code"/>
                <a:ea typeface="Fira Code"/>
                <a:cs typeface="Fira Code"/>
                <a:sym typeface="Fira Code"/>
              </a:rPr>
              <a:t>Sudeep Tanwar , Qasim Bhatia , PruthvI Patel, Aparna Kumari, Pradeep Kumar Singh and Wei-Chiang Hong” Machine Learning Adoption in Blockchain-Based Smart Applications: The Challenges,and a Way Forward“  https://ieeexplore.ieee.org/document/8938741/authors#full-text-header  </a:t>
            </a:r>
            <a:endParaRPr sz="3000">
              <a:solidFill>
                <a:srgbClr val="222222"/>
              </a:solidFill>
              <a:highlight>
                <a:srgbClr val="FFFFFF"/>
              </a:highlight>
              <a:latin typeface="Fira Code"/>
              <a:ea typeface="Fira Code"/>
              <a:cs typeface="Fira Code"/>
              <a:sym typeface="Fira Code"/>
            </a:endParaRPr>
          </a:p>
          <a:p>
            <a:pPr indent="0" lvl="0" marL="0" rtl="0" algn="just">
              <a:spcBef>
                <a:spcPts val="1200"/>
              </a:spcBef>
              <a:spcAft>
                <a:spcPts val="0"/>
              </a:spcAft>
              <a:buClr>
                <a:schemeClr val="dk1"/>
              </a:buClr>
              <a:buSzPct val="38596"/>
              <a:buFont typeface="Arial"/>
              <a:buNone/>
            </a:pPr>
            <a:r>
              <a:rPr lang="en" sz="2850">
                <a:solidFill>
                  <a:srgbClr val="222222"/>
                </a:solidFill>
                <a:highlight>
                  <a:srgbClr val="FFFFFF"/>
                </a:highlight>
              </a:rPr>
              <a:t>This paper implies on the great immense technology of Blockchain and Machine Learning that would assist the several smart applications such as Unmanned Aerial Vehicle (UAV), Smart Grid (SG), healthcare, and smart cities.This  raised common issues on many directing industry faces on security issues such as majority attack and double-spending. Data analytics is required on blockchain based secure data such that Machine Learning would be analyzed using tradition ML technique such as ,Support Vector Machines (SVM), clustering, bagging, and Deep Learning (DL) algorithms such as Convolutional Neural Network (CNN) and Long short-term memory (LSTM) can be used to analyze the attacks on a blockchain-based network.</a:t>
            </a:r>
            <a:endParaRPr sz="2850">
              <a:solidFill>
                <a:srgbClr val="222222"/>
              </a:solidFill>
              <a:highlight>
                <a:srgbClr val="FFFFFF"/>
              </a:highlight>
            </a:endParaRPr>
          </a:p>
          <a:p>
            <a:pPr indent="0" lvl="0" marL="0" rtl="0" algn="l">
              <a:spcBef>
                <a:spcPts val="1200"/>
              </a:spcBef>
              <a:spcAft>
                <a:spcPts val="1200"/>
              </a:spcAft>
              <a:buNone/>
            </a:pPr>
            <a:r>
              <a:t/>
            </a:r>
            <a:endParaRPr/>
          </a:p>
        </p:txBody>
      </p:sp>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