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c6b6b5ad2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c6b6b5ad2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c6bd9a06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c6bd9a06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c6bd9a06b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c6bd9a06b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c6b6b5ad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c6b6b5ad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c6bd9a06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c6bd9a06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c6bd9a06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c6bd9a06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c765a0d1a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c765a0d1a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c6bd9a06b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c6bd9a06b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c6bd9a06b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c6bd9a06b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c6c94870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c6c94870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c6b6b5ad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c6b6b5ad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c6b6b5ad2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c6b6b5ad2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c6c94870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c6c94870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c6c94870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c6c94870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c6c94870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c6c94870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c6c94870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c6c94870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c6c94870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c6c94870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c6b6b5ad2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4c6b6b5ad2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4c6bd9a06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4c6bd9a06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c6c9487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c6c9487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4c6b6b5ad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4c6b6b5ad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c6b6b5ad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c6b6b5ad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89e9d24a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89e9d24a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4c6bd9a06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4c6bd9a06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89e9d24a7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89e9d24a7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4c6bd9a06b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4c6bd9a06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4c6bd9a06b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4c6bd9a06b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89e9d24a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89e9d24a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c765a0d1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c765a0d1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4c765a0d1a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4c765a0d1a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c6b6b5ad2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c6b6b5ad2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c6b6b5ad2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c6b6b5ad2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c6b6b5ad2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c6b6b5ad2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c6b6b5ad2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c6b6b5ad2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Insurance Fraud Detection using ML and Blockchain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Review - 2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2"/>
          <p:cNvPicPr preferRelativeResize="0"/>
          <p:nvPr/>
        </p:nvPicPr>
        <p:blipFill>
          <a:blip r:embed="rId3">
            <a:alphaModFix/>
          </a:blip>
          <a:stretch>
            <a:fillRect/>
          </a:stretch>
        </p:blipFill>
        <p:spPr>
          <a:xfrm>
            <a:off x="1885950" y="1085850"/>
            <a:ext cx="5372100" cy="2971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3"/>
          <p:cNvPicPr preferRelativeResize="0"/>
          <p:nvPr/>
        </p:nvPicPr>
        <p:blipFill>
          <a:blip r:embed="rId3">
            <a:alphaModFix/>
          </a:blip>
          <a:stretch>
            <a:fillRect/>
          </a:stretch>
        </p:blipFill>
        <p:spPr>
          <a:xfrm>
            <a:off x="1700213" y="900113"/>
            <a:ext cx="5743575" cy="3343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4"/>
          <p:cNvPicPr preferRelativeResize="0"/>
          <p:nvPr/>
        </p:nvPicPr>
        <p:blipFill>
          <a:blip r:embed="rId3">
            <a:alphaModFix/>
          </a:blip>
          <a:stretch>
            <a:fillRect/>
          </a:stretch>
        </p:blipFill>
        <p:spPr>
          <a:xfrm>
            <a:off x="1600200" y="776288"/>
            <a:ext cx="5943600" cy="359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Feature Selection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Chi</a:t>
            </a:r>
            <a:r>
              <a:rPr baseline="30000" lang="en"/>
              <a:t>2 </a:t>
            </a:r>
            <a:r>
              <a:rPr lang="en"/>
              <a:t>Feature Selection</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1200"/>
              </a:spcAft>
              <a:buNone/>
            </a:pPr>
            <a:r>
              <a:rPr lang="en">
                <a:solidFill>
                  <a:schemeClr val="dk1"/>
                </a:solidFill>
                <a:latin typeface="Lato"/>
                <a:ea typeface="Lato"/>
                <a:cs typeface="Lato"/>
                <a:sym typeface="Lato"/>
              </a:rPr>
              <a:t>Chi-squared (χ²) feature selection is a statistical technique for identifying and selecting essential features from a dataset, particularly in scenarios with categorical or discrete data. It assesses the independence between each feature and a target variable, generating contingency tables to capture the associations. By calculating chi-squared statistics based on observed and expected counts in these tables, the method quantifies the significance of these relationships. Features with higher chi-squared scores, indicating strong associations, are prioritized for inclusion in predictive models. This technique is valuable for dimensionality reduction, improving model interpretability, and enhancing classification accuracy, making it especially useful when dealing with datasets featuring numerous categorical variables.</a:t>
            </a:r>
            <a:endParaRPr>
              <a:solidFill>
                <a:schemeClr val="dk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Chi</a:t>
            </a:r>
            <a:r>
              <a:rPr baseline="30000" lang="en"/>
              <a:t>2 </a:t>
            </a:r>
            <a:r>
              <a:rPr lang="en"/>
              <a:t>Feature Selection</a:t>
            </a:r>
            <a:endParaRPr/>
          </a:p>
        </p:txBody>
      </p:sp>
      <p:pic>
        <p:nvPicPr>
          <p:cNvPr id="144" name="Google Shape;144;p27"/>
          <p:cNvPicPr preferRelativeResize="0"/>
          <p:nvPr/>
        </p:nvPicPr>
        <p:blipFill>
          <a:blip r:embed="rId3">
            <a:alphaModFix/>
          </a:blip>
          <a:stretch>
            <a:fillRect/>
          </a:stretch>
        </p:blipFill>
        <p:spPr>
          <a:xfrm>
            <a:off x="1647825" y="1304925"/>
            <a:ext cx="5848350" cy="2533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Libraries Used</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450">
                <a:solidFill>
                  <a:schemeClr val="dk1"/>
                </a:solidFill>
              </a:rPr>
              <a:t>import pandas as pd:</a:t>
            </a:r>
            <a:endParaRPr sz="1450">
              <a:solidFill>
                <a:schemeClr val="dk1"/>
              </a:solidFill>
            </a:endParaRPr>
          </a:p>
          <a:p>
            <a:pPr indent="0" lvl="0" marL="0" rtl="0" algn="l">
              <a:lnSpc>
                <a:spcPct val="135714"/>
              </a:lnSpc>
              <a:spcBef>
                <a:spcPts val="0"/>
              </a:spcBef>
              <a:spcAft>
                <a:spcPts val="0"/>
              </a:spcAft>
              <a:buNone/>
            </a:pPr>
            <a:r>
              <a:rPr lang="en" sz="1200">
                <a:solidFill>
                  <a:schemeClr val="dk1"/>
                </a:solidFill>
              </a:rPr>
              <a:t>	Pandas is used for several tasks:</a:t>
            </a:r>
            <a:endParaRPr sz="1200">
              <a:solidFill>
                <a:schemeClr val="dk1"/>
              </a:solidFill>
            </a:endParaRPr>
          </a:p>
          <a:p>
            <a:pPr indent="-76200" lvl="0" marL="914400" rtl="0" algn="l">
              <a:lnSpc>
                <a:spcPct val="135714"/>
              </a:lnSpc>
              <a:spcBef>
                <a:spcPts val="0"/>
              </a:spcBef>
              <a:spcAft>
                <a:spcPts val="0"/>
              </a:spcAft>
              <a:buClr>
                <a:schemeClr val="dk1"/>
              </a:buClr>
              <a:buSzPts val="1200"/>
              <a:buFont typeface="Arial"/>
              <a:buChar char="●"/>
            </a:pPr>
            <a:r>
              <a:rPr lang="en" sz="1200">
                <a:solidFill>
                  <a:schemeClr val="dk1"/>
                </a:solidFill>
              </a:rPr>
              <a:t>Loading and representing data from various sources</a:t>
            </a:r>
            <a:endParaRPr sz="1200">
              <a:solidFill>
                <a:schemeClr val="dk1"/>
              </a:solidFill>
            </a:endParaRPr>
          </a:p>
          <a:p>
            <a:pPr indent="-76200" lvl="0" marL="914400" rtl="0" algn="l">
              <a:lnSpc>
                <a:spcPct val="135714"/>
              </a:lnSpc>
              <a:spcBef>
                <a:spcPts val="0"/>
              </a:spcBef>
              <a:spcAft>
                <a:spcPts val="0"/>
              </a:spcAft>
              <a:buClr>
                <a:schemeClr val="dk1"/>
              </a:buClr>
              <a:buSzPts val="1200"/>
              <a:buFont typeface="Roboto"/>
              <a:buChar char="●"/>
            </a:pPr>
            <a:r>
              <a:rPr lang="en" sz="1200">
                <a:solidFill>
                  <a:schemeClr val="dk1"/>
                </a:solidFill>
              </a:rPr>
              <a:t>Merging data from different DataFrames using pd.merge()</a:t>
            </a:r>
            <a:endParaRPr sz="1200">
              <a:solidFill>
                <a:schemeClr val="dk1"/>
              </a:solidFill>
            </a:endParaRPr>
          </a:p>
          <a:p>
            <a:pPr indent="-76200" lvl="0" marL="914400" rtl="0" algn="l">
              <a:lnSpc>
                <a:spcPct val="135714"/>
              </a:lnSpc>
              <a:spcBef>
                <a:spcPts val="0"/>
              </a:spcBef>
              <a:spcAft>
                <a:spcPts val="0"/>
              </a:spcAft>
              <a:buClr>
                <a:schemeClr val="dk1"/>
              </a:buClr>
              <a:buSzPts val="1200"/>
              <a:buFont typeface="Courier New"/>
              <a:buChar char="●"/>
            </a:pPr>
            <a:r>
              <a:rPr lang="en" sz="1200">
                <a:solidFill>
                  <a:schemeClr val="dk1"/>
                </a:solidFill>
              </a:rPr>
              <a:t>Creating contingency tables using pd.crosstab() to analyze the relationships between categorical variables.</a:t>
            </a:r>
            <a:endParaRPr sz="1200">
              <a:solidFill>
                <a:schemeClr val="dk1"/>
              </a:solidFill>
            </a:endParaRPr>
          </a:p>
          <a:p>
            <a:pPr indent="0" lvl="0" marL="0" rtl="0" algn="l">
              <a:lnSpc>
                <a:spcPct val="135714"/>
              </a:lnSpc>
              <a:spcBef>
                <a:spcPts val="0"/>
              </a:spcBef>
              <a:spcAft>
                <a:spcPts val="0"/>
              </a:spcAft>
              <a:buNone/>
            </a:pPr>
            <a:r>
              <a:rPr lang="en" sz="1450">
                <a:solidFill>
                  <a:schemeClr val="dk1"/>
                </a:solidFill>
              </a:rPr>
              <a:t>import scipy.stats:</a:t>
            </a:r>
            <a:br>
              <a:rPr lang="en" sz="1450">
                <a:solidFill>
                  <a:schemeClr val="dk1"/>
                </a:solidFill>
              </a:rPr>
            </a:br>
            <a:r>
              <a:rPr lang="en" sz="1450">
                <a:solidFill>
                  <a:schemeClr val="dk1"/>
                </a:solidFill>
              </a:rPr>
              <a:t>	</a:t>
            </a:r>
            <a:r>
              <a:rPr lang="en" sz="1200">
                <a:solidFill>
                  <a:schemeClr val="dk1"/>
                </a:solidFill>
              </a:rPr>
              <a:t>SciPy is used primarily for statistical analysis, specifically for performing chi-squared tests using scipy.stats.chi2_contingency(). The chi-squared test is used to determine the independence or association between two categorical variables in a contingency table.</a:t>
            </a:r>
            <a:endParaRPr sz="12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idx="1" type="body"/>
          </p:nvPr>
        </p:nvSpPr>
        <p:spPr>
          <a:xfrm>
            <a:off x="311700" y="3585950"/>
            <a:ext cx="8520600" cy="983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solidFill>
                  <a:schemeClr val="dk1"/>
                </a:solidFill>
                <a:latin typeface="Lato"/>
                <a:ea typeface="Lato"/>
                <a:cs typeface="Lato"/>
                <a:sym typeface="Lato"/>
              </a:rPr>
              <a:t>The above screenshot  gives out the potential p-value for all the features to our target value . The closer the value to 0 is highly associated with the target value and closer to 1 , the value is less associated with the target value.</a:t>
            </a:r>
            <a:endParaRPr>
              <a:solidFill>
                <a:schemeClr val="dk1"/>
              </a:solidFill>
              <a:latin typeface="Lato"/>
              <a:ea typeface="Lato"/>
              <a:cs typeface="Lato"/>
              <a:sym typeface="Lato"/>
            </a:endParaRPr>
          </a:p>
        </p:txBody>
      </p:sp>
      <p:pic>
        <p:nvPicPr>
          <p:cNvPr id="156" name="Google Shape;156;p29"/>
          <p:cNvPicPr preferRelativeResize="0"/>
          <p:nvPr/>
        </p:nvPicPr>
        <p:blipFill>
          <a:blip r:embed="rId3">
            <a:alphaModFix/>
          </a:blip>
          <a:stretch>
            <a:fillRect/>
          </a:stretch>
        </p:blipFill>
        <p:spPr>
          <a:xfrm>
            <a:off x="1385725" y="163550"/>
            <a:ext cx="6389000" cy="3422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idx="1" type="body"/>
          </p:nvPr>
        </p:nvSpPr>
        <p:spPr>
          <a:xfrm>
            <a:off x="311700" y="3585950"/>
            <a:ext cx="8520600" cy="983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solidFill>
                  <a:schemeClr val="dk1"/>
                </a:solidFill>
                <a:latin typeface="Lato"/>
                <a:ea typeface="Lato"/>
                <a:cs typeface="Lato"/>
                <a:sym typeface="Lato"/>
              </a:rPr>
              <a:t>These are the those </a:t>
            </a:r>
            <a:r>
              <a:rPr lang="en">
                <a:solidFill>
                  <a:schemeClr val="dk1"/>
                </a:solidFill>
                <a:latin typeface="Lato"/>
                <a:ea typeface="Lato"/>
                <a:cs typeface="Lato"/>
                <a:sym typeface="Lato"/>
              </a:rPr>
              <a:t>features</a:t>
            </a:r>
            <a:r>
              <a:rPr lang="en">
                <a:solidFill>
                  <a:schemeClr val="dk1"/>
                </a:solidFill>
                <a:latin typeface="Lato"/>
                <a:ea typeface="Lato"/>
                <a:cs typeface="Lato"/>
                <a:sym typeface="Lato"/>
              </a:rPr>
              <a:t> whose p-value is lesser than the </a:t>
            </a:r>
            <a:r>
              <a:rPr lang="en">
                <a:solidFill>
                  <a:schemeClr val="dk1"/>
                </a:solidFill>
                <a:latin typeface="Lato"/>
                <a:ea typeface="Lato"/>
                <a:cs typeface="Lato"/>
                <a:sym typeface="Lato"/>
              </a:rPr>
              <a:t>assumed alpha value- 0.00001. So these features are highly associated with the target variable than the rest</a:t>
            </a:r>
            <a:endParaRPr>
              <a:solidFill>
                <a:schemeClr val="dk1"/>
              </a:solidFill>
              <a:latin typeface="Lato"/>
              <a:ea typeface="Lato"/>
              <a:cs typeface="Lato"/>
              <a:sym typeface="Lato"/>
            </a:endParaRPr>
          </a:p>
        </p:txBody>
      </p:sp>
      <p:pic>
        <p:nvPicPr>
          <p:cNvPr id="162" name="Google Shape;162;p30"/>
          <p:cNvPicPr preferRelativeResize="0"/>
          <p:nvPr/>
        </p:nvPicPr>
        <p:blipFill>
          <a:blip r:embed="rId3">
            <a:alphaModFix/>
          </a:blip>
          <a:stretch>
            <a:fillRect/>
          </a:stretch>
        </p:blipFill>
        <p:spPr>
          <a:xfrm>
            <a:off x="340575" y="241650"/>
            <a:ext cx="8462856" cy="3281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Decision Tree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Exploratory Data 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Libraries Used</a:t>
            </a:r>
            <a:endParaRPr/>
          </a:p>
        </p:txBody>
      </p:sp>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Pandas</a:t>
            </a:r>
            <a:endParaRPr/>
          </a:p>
          <a:p>
            <a:pPr indent="-342900" lvl="0" marL="457200" rtl="0" algn="l">
              <a:spcBef>
                <a:spcPts val="0"/>
              </a:spcBef>
              <a:spcAft>
                <a:spcPts val="0"/>
              </a:spcAft>
              <a:buSzPts val="1800"/>
              <a:buAutoNum type="arabicPeriod"/>
            </a:pPr>
            <a:r>
              <a:rPr lang="en"/>
              <a:t>NumPy</a:t>
            </a:r>
            <a:endParaRPr/>
          </a:p>
          <a:p>
            <a:pPr indent="-342900" lvl="0" marL="457200" rtl="0" algn="l">
              <a:spcBef>
                <a:spcPts val="0"/>
              </a:spcBef>
              <a:spcAft>
                <a:spcPts val="0"/>
              </a:spcAft>
              <a:buSzPts val="1800"/>
              <a:buAutoNum type="arabicPeriod"/>
            </a:pPr>
            <a:r>
              <a:rPr lang="en"/>
              <a:t>Seaborn</a:t>
            </a:r>
            <a:endParaRPr/>
          </a:p>
          <a:p>
            <a:pPr indent="-342900" lvl="0" marL="457200" rtl="0" algn="l">
              <a:spcBef>
                <a:spcPts val="0"/>
              </a:spcBef>
              <a:spcAft>
                <a:spcPts val="0"/>
              </a:spcAft>
              <a:buSzPts val="1800"/>
              <a:buAutoNum type="arabicPeriod"/>
            </a:pPr>
            <a:r>
              <a:rPr lang="en"/>
              <a:t>Matplotlib</a:t>
            </a:r>
            <a:endParaRPr/>
          </a:p>
          <a:p>
            <a:pPr indent="-342900" lvl="0" marL="457200" rtl="0" algn="l">
              <a:spcBef>
                <a:spcPts val="0"/>
              </a:spcBef>
              <a:spcAft>
                <a:spcPts val="0"/>
              </a:spcAft>
              <a:buSzPts val="1800"/>
              <a:buAutoNum type="arabicPeriod"/>
            </a:pPr>
            <a:r>
              <a:rPr lang="en"/>
              <a:t>Scikit-Learn (sklearn)</a:t>
            </a:r>
            <a:endParaRPr/>
          </a:p>
          <a:p>
            <a:pPr indent="-342900" lvl="0" marL="457200" rtl="0" algn="l">
              <a:spcBef>
                <a:spcPts val="0"/>
              </a:spcBef>
              <a:spcAft>
                <a:spcPts val="0"/>
              </a:spcAft>
              <a:buSzPts val="1800"/>
              <a:buAutoNum type="arabicPeriod"/>
            </a:pPr>
            <a:r>
              <a:rPr lang="en"/>
              <a:t>RandomizedSearchCV</a:t>
            </a:r>
            <a:endParaRPr/>
          </a:p>
          <a:p>
            <a:pPr indent="-342900" lvl="0" marL="457200" rtl="0" algn="l">
              <a:spcBef>
                <a:spcPts val="0"/>
              </a:spcBef>
              <a:spcAft>
                <a:spcPts val="0"/>
              </a:spcAft>
              <a:buSzPts val="1800"/>
              <a:buAutoNum type="arabicPeriod"/>
            </a:pPr>
            <a:r>
              <a:rPr lang="en"/>
              <a:t>StandardScaler</a:t>
            </a:r>
            <a:endParaRPr/>
          </a:p>
          <a:p>
            <a:pPr indent="-342900" lvl="0" marL="457200" rtl="0" algn="l">
              <a:spcBef>
                <a:spcPts val="0"/>
              </a:spcBef>
              <a:spcAft>
                <a:spcPts val="0"/>
              </a:spcAft>
              <a:buSzPts val="1800"/>
              <a:buAutoNum type="arabicPeriod"/>
            </a:pPr>
            <a:r>
              <a:rPr lang="en"/>
              <a:t>DecisionTreeClassifier</a:t>
            </a:r>
            <a:endParaRPr/>
          </a:p>
          <a:p>
            <a:pPr indent="-342900" lvl="0" marL="457200" rtl="0" algn="l">
              <a:spcBef>
                <a:spcPts val="0"/>
              </a:spcBef>
              <a:spcAft>
                <a:spcPts val="0"/>
              </a:spcAft>
              <a:buSzPts val="1800"/>
              <a:buAutoNum type="arabicPeriod"/>
            </a:pPr>
            <a:r>
              <a:rPr lang="en"/>
              <a:t>train_test_split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Cleanup</a:t>
            </a:r>
            <a:endParaRPr/>
          </a:p>
          <a:p>
            <a:pPr indent="0" lvl="0" marL="0" rtl="0" algn="l">
              <a:spcBef>
                <a:spcPts val="1200"/>
              </a:spcBef>
              <a:spcAft>
                <a:spcPts val="0"/>
              </a:spcAft>
              <a:buNone/>
            </a:pPr>
            <a:r>
              <a:rPr lang="en"/>
              <a:t>Data Processing</a:t>
            </a:r>
            <a:endParaRPr/>
          </a:p>
          <a:p>
            <a:pPr indent="0" lvl="0" marL="0" rtl="0" algn="l">
              <a:spcBef>
                <a:spcPts val="1200"/>
              </a:spcBef>
              <a:spcAft>
                <a:spcPts val="0"/>
              </a:spcAft>
              <a:buNone/>
            </a:pPr>
            <a:r>
              <a:rPr lang="en"/>
              <a:t>Feature Engineering</a:t>
            </a:r>
            <a:endParaRPr/>
          </a:p>
          <a:p>
            <a:pPr indent="0" lvl="0" marL="0" rtl="0" algn="l">
              <a:spcBef>
                <a:spcPts val="1200"/>
              </a:spcBef>
              <a:spcAft>
                <a:spcPts val="1200"/>
              </a:spcAft>
              <a:buNone/>
            </a:pPr>
            <a:r>
              <a:rPr lang="en"/>
              <a:t>Data Splitting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Classifier</a:t>
            </a:r>
            <a:endParaRPr/>
          </a:p>
        </p:txBody>
      </p:sp>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34"/>
          <p:cNvPicPr preferRelativeResize="0"/>
          <p:nvPr/>
        </p:nvPicPr>
        <p:blipFill>
          <a:blip r:embed="rId3">
            <a:alphaModFix/>
          </a:blip>
          <a:stretch>
            <a:fillRect/>
          </a:stretch>
        </p:blipFill>
        <p:spPr>
          <a:xfrm>
            <a:off x="1048963" y="1152475"/>
            <a:ext cx="7046076" cy="341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Metrics</a:t>
            </a:r>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35"/>
          <p:cNvPicPr preferRelativeResize="0"/>
          <p:nvPr/>
        </p:nvPicPr>
        <p:blipFill>
          <a:blip r:embed="rId3">
            <a:alphaModFix/>
          </a:blip>
          <a:stretch>
            <a:fillRect/>
          </a:stretch>
        </p:blipFill>
        <p:spPr>
          <a:xfrm>
            <a:off x="311700" y="1152475"/>
            <a:ext cx="8520600" cy="329080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Metrics</a:t>
            </a:r>
            <a:endParaRPr/>
          </a:p>
        </p:txBody>
      </p:sp>
      <p:sp>
        <p:nvSpPr>
          <p:cNvPr id="199" name="Google Shape;19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36"/>
          <p:cNvPicPr preferRelativeResize="0"/>
          <p:nvPr/>
        </p:nvPicPr>
        <p:blipFill>
          <a:blip r:embed="rId3">
            <a:alphaModFix/>
          </a:blip>
          <a:stretch>
            <a:fillRect/>
          </a:stretch>
        </p:blipFill>
        <p:spPr>
          <a:xfrm>
            <a:off x="2492045" y="1085100"/>
            <a:ext cx="3722980" cy="3551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Metrics</a:t>
            </a:r>
            <a:endParaRPr/>
          </a:p>
        </p:txBody>
      </p:sp>
      <p:sp>
        <p:nvSpPr>
          <p:cNvPr id="206" name="Google Shape;20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37"/>
          <p:cNvPicPr preferRelativeResize="0"/>
          <p:nvPr/>
        </p:nvPicPr>
        <p:blipFill>
          <a:blip r:embed="rId3">
            <a:alphaModFix/>
          </a:blip>
          <a:stretch>
            <a:fillRect/>
          </a:stretch>
        </p:blipFill>
        <p:spPr>
          <a:xfrm>
            <a:off x="2490482" y="1152475"/>
            <a:ext cx="4163030" cy="341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Mutual Information</a:t>
            </a:r>
            <a:endParaRPr/>
          </a:p>
        </p:txBody>
      </p:sp>
      <p:sp>
        <p:nvSpPr>
          <p:cNvPr id="213" name="Google Shape;21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38"/>
          <p:cNvPicPr preferRelativeResize="0"/>
          <p:nvPr/>
        </p:nvPicPr>
        <p:blipFill>
          <a:blip r:embed="rId3">
            <a:alphaModFix/>
          </a:blip>
          <a:stretch>
            <a:fillRect/>
          </a:stretch>
        </p:blipFill>
        <p:spPr>
          <a:xfrm>
            <a:off x="1009650" y="1229725"/>
            <a:ext cx="5943600" cy="1266825"/>
          </a:xfrm>
          <a:prstGeom prst="rect">
            <a:avLst/>
          </a:prstGeom>
          <a:noFill/>
          <a:ln>
            <a:noFill/>
          </a:ln>
        </p:spPr>
      </p:pic>
      <p:pic>
        <p:nvPicPr>
          <p:cNvPr id="215" name="Google Shape;215;p38"/>
          <p:cNvPicPr preferRelativeResize="0"/>
          <p:nvPr/>
        </p:nvPicPr>
        <p:blipFill>
          <a:blip r:embed="rId4">
            <a:alphaModFix/>
          </a:blip>
          <a:stretch>
            <a:fillRect/>
          </a:stretch>
        </p:blipFill>
        <p:spPr>
          <a:xfrm>
            <a:off x="1009650" y="2994300"/>
            <a:ext cx="5943600" cy="102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1" name="Google Shape;22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2" name="Google Shape;222;p39"/>
          <p:cNvPicPr preferRelativeResize="0"/>
          <p:nvPr/>
        </p:nvPicPr>
        <p:blipFill>
          <a:blip r:embed="rId3">
            <a:alphaModFix/>
          </a:blip>
          <a:stretch>
            <a:fillRect/>
          </a:stretch>
        </p:blipFill>
        <p:spPr>
          <a:xfrm>
            <a:off x="311700" y="1018876"/>
            <a:ext cx="8399049" cy="368358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8" name="Google Shape;22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9" name="Google Shape;229;p40"/>
          <p:cNvPicPr preferRelativeResize="0"/>
          <p:nvPr/>
        </p:nvPicPr>
        <p:blipFill>
          <a:blip r:embed="rId3">
            <a:alphaModFix/>
          </a:blip>
          <a:stretch>
            <a:fillRect/>
          </a:stretch>
        </p:blipFill>
        <p:spPr>
          <a:xfrm>
            <a:off x="311700" y="1277450"/>
            <a:ext cx="6438900" cy="1733550"/>
          </a:xfrm>
          <a:prstGeom prst="rect">
            <a:avLst/>
          </a:prstGeom>
          <a:noFill/>
          <a:ln>
            <a:noFill/>
          </a:ln>
        </p:spPr>
      </p:pic>
      <p:pic>
        <p:nvPicPr>
          <p:cNvPr id="230" name="Google Shape;230;p40"/>
          <p:cNvPicPr preferRelativeResize="0"/>
          <p:nvPr/>
        </p:nvPicPr>
        <p:blipFill>
          <a:blip r:embed="rId4">
            <a:alphaModFix/>
          </a:blip>
          <a:stretch>
            <a:fillRect/>
          </a:stretch>
        </p:blipFill>
        <p:spPr>
          <a:xfrm>
            <a:off x="311700" y="3444875"/>
            <a:ext cx="4013550" cy="764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Spearman's rank correlation coefficient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6" name="Google Shape;23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Spearman's rank correlation coefficient or Spearman's ρ, is a nonparametric measure of rank correlation. It assesses how well the relationship between two variables can be described using a monotonic function. </a:t>
            </a:r>
            <a:endParaRPr/>
          </a:p>
          <a:p>
            <a:pPr indent="0" lvl="0" marL="0" rtl="0" algn="l">
              <a:spcBef>
                <a:spcPts val="1200"/>
              </a:spcBef>
              <a:spcAft>
                <a:spcPts val="1200"/>
              </a:spcAft>
              <a:buNone/>
            </a:pPr>
            <a:r>
              <a:rPr lang="en"/>
              <a:t>The Spearman correlation between two variables is equal to the Pearson correlation between the rank values of those two variables; while Pearson's correlation assesses linear relationships, Spearman's correlation assesses monotonic relationships (whether linear or not).</a:t>
            </a:r>
            <a:endParaRPr/>
          </a:p>
        </p:txBody>
      </p:sp>
      <p:pic>
        <p:nvPicPr>
          <p:cNvPr id="237" name="Google Shape;237;p41"/>
          <p:cNvPicPr preferRelativeResize="0"/>
          <p:nvPr/>
        </p:nvPicPr>
        <p:blipFill>
          <a:blip r:embed="rId3">
            <a:alphaModFix/>
          </a:blip>
          <a:stretch>
            <a:fillRect/>
          </a:stretch>
        </p:blipFill>
        <p:spPr>
          <a:xfrm>
            <a:off x="3262375" y="3801150"/>
            <a:ext cx="2895600" cy="102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Observation</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PotentialFraud has only two unique values</a:t>
            </a:r>
            <a:endParaRPr/>
          </a:p>
          <a:p>
            <a:pPr indent="0" lvl="0" marL="0" rtl="0" algn="l">
              <a:spcBef>
                <a:spcPts val="1200"/>
              </a:spcBef>
              <a:spcAft>
                <a:spcPts val="0"/>
              </a:spcAft>
              <a:buNone/>
            </a:pPr>
            <a:r>
              <a:rPr lang="en"/>
              <a:t>The dataset is highly imbalanced with 90.6% non-fraud Providers and 9.4% fraud Providers class label</a:t>
            </a:r>
            <a:endParaRPr/>
          </a:p>
          <a:p>
            <a:pPr indent="0" lvl="0" marL="0" rtl="0" algn="l">
              <a:spcBef>
                <a:spcPts val="1200"/>
              </a:spcBef>
              <a:spcAft>
                <a:spcPts val="0"/>
              </a:spcAft>
              <a:buNone/>
            </a:pPr>
            <a:r>
              <a:rPr lang="en"/>
              <a:t>As almost all values of this feature is having value of 12, this feature won't make any impact in doing the classification. Hence, we can drop this feature.</a:t>
            </a:r>
            <a:endParaRPr/>
          </a:p>
          <a:p>
            <a:pPr indent="0" lvl="0" marL="0" rtl="0" algn="l">
              <a:spcBef>
                <a:spcPts val="1200"/>
              </a:spcBef>
              <a:spcAft>
                <a:spcPts val="0"/>
              </a:spcAft>
              <a:buNone/>
            </a:pPr>
            <a:r>
              <a:rPr lang="en"/>
              <a:t>As almost all values of the features NoOfMonths_PartACov and NoOfMonths_PartBCov is having a value of 12, this feature won’t make any impact in doing the classification. Hence, we can drop these features.</a:t>
            </a:r>
            <a:endParaRPr/>
          </a:p>
          <a:p>
            <a:pPr indent="0" lvl="0" marL="0" rtl="0" algn="l">
              <a:spcBef>
                <a:spcPts val="1200"/>
              </a:spcBef>
              <a:spcAft>
                <a:spcPts val="1200"/>
              </a:spcAft>
              <a:buNone/>
            </a:pPr>
            <a:r>
              <a:rPr lang="en"/>
              <a:t>The data is reasonably balanced for all features in Chronic Conditions except for ‘ChronicCond_Cancer’ and ‘ChronicCond_stroke’ where the data is imbalanced.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3" name="Google Shape;243;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4" name="Google Shape;244;p42"/>
          <p:cNvPicPr preferRelativeResize="0"/>
          <p:nvPr/>
        </p:nvPicPr>
        <p:blipFill>
          <a:blip r:embed="rId3">
            <a:alphaModFix/>
          </a:blip>
          <a:stretch>
            <a:fillRect/>
          </a:stretch>
        </p:blipFill>
        <p:spPr>
          <a:xfrm>
            <a:off x="311700" y="1346975"/>
            <a:ext cx="7295975" cy="1737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Spearman's rank correlation coefficient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0" name="Google Shape;250;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1" name="Google Shape;251;p43"/>
          <p:cNvPicPr preferRelativeResize="0"/>
          <p:nvPr/>
        </p:nvPicPr>
        <p:blipFill>
          <a:blip r:embed="rId3">
            <a:alphaModFix/>
          </a:blip>
          <a:stretch>
            <a:fillRect/>
          </a:stretch>
        </p:blipFill>
        <p:spPr>
          <a:xfrm>
            <a:off x="0" y="0"/>
            <a:ext cx="9143997"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7" name="Google Shape;25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8" name="Google Shape;258;p44"/>
          <p:cNvPicPr preferRelativeResize="0"/>
          <p:nvPr/>
        </p:nvPicPr>
        <p:blipFill>
          <a:blip r:embed="rId3">
            <a:alphaModFix/>
          </a:blip>
          <a:stretch>
            <a:fillRect/>
          </a:stretch>
        </p:blipFill>
        <p:spPr>
          <a:xfrm>
            <a:off x="311700" y="1603850"/>
            <a:ext cx="8302475" cy="1525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Spearman's rank correlation coefficient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4" name="Google Shape;264;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5" name="Google Shape;265;p45"/>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Spearman Correlation Coefficient</a:t>
            </a:r>
            <a:endParaRPr/>
          </a:p>
        </p:txBody>
      </p:sp>
      <p:sp>
        <p:nvSpPr>
          <p:cNvPr id="271" name="Google Shape;271;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IP Annual Reimbursement Amount\t and IP Annual Deductible Amount (0.97) and OP Annual Reimbursement Amount and OP Annual Deductible Amount (0.66) are the highly correlated features and can be used to find the total claim amount.</a:t>
            </a:r>
            <a:endParaRPr/>
          </a:p>
          <a:p>
            <a:pPr indent="0" lvl="0" marL="0" rtl="0" algn="l">
              <a:spcBef>
                <a:spcPts val="1200"/>
              </a:spcBef>
              <a:spcAft>
                <a:spcPts val="0"/>
              </a:spcAft>
              <a:buNone/>
            </a:pPr>
            <a:r>
              <a:rPr lang="en"/>
              <a:t>When plotted against the class label, 'Gender', 'NoOfMonths_PartACov', 'ChronicCond_Depression', 'ChronicCond_Osteoporasis' and 'OPAnnualReimbursementAmt' are found to be very less correlated. But removal shouldn’t be done because a combination of these features might prove useful.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For IPAnnualReimbursementAmt Feature, most of the amount lies between 0 and 5000.</a:t>
            </a:r>
            <a:endParaRPr/>
          </a:p>
          <a:p>
            <a:pPr indent="0" lvl="0" marL="0" rtl="0" algn="l">
              <a:spcBef>
                <a:spcPts val="1200"/>
              </a:spcBef>
              <a:spcAft>
                <a:spcPts val="0"/>
              </a:spcAft>
              <a:buNone/>
            </a:pPr>
            <a:r>
              <a:rPr lang="en"/>
              <a:t>For IPAnnualDeductibleAmt Feature, most of the amount lies between 0 and 2000.</a:t>
            </a:r>
            <a:endParaRPr/>
          </a:p>
          <a:p>
            <a:pPr indent="0" lvl="0" marL="0" rtl="0" algn="l">
              <a:spcBef>
                <a:spcPts val="1200"/>
              </a:spcBef>
              <a:spcAft>
                <a:spcPts val="0"/>
              </a:spcAft>
              <a:buNone/>
            </a:pPr>
            <a:r>
              <a:rPr lang="en"/>
              <a:t>For OPAnnualReimbursementAmt Feature, most of the amount lies between 0 and 5000.</a:t>
            </a:r>
            <a:endParaRPr/>
          </a:p>
          <a:p>
            <a:pPr indent="0" lvl="0" marL="0" rtl="0" algn="l">
              <a:spcBef>
                <a:spcPts val="1200"/>
              </a:spcBef>
              <a:spcAft>
                <a:spcPts val="0"/>
              </a:spcAft>
              <a:buNone/>
            </a:pPr>
            <a:r>
              <a:rPr lang="en"/>
              <a:t>For OPAnnualDeductibleAmt Feature, most of the amount lies between 0 and 2000.</a:t>
            </a:r>
            <a:endParaRPr/>
          </a:p>
          <a:p>
            <a:pPr indent="0" lvl="0" marL="0" rtl="0" algn="l">
              <a:spcBef>
                <a:spcPts val="1200"/>
              </a:spcBef>
              <a:spcAft>
                <a:spcPts val="0"/>
              </a:spcAft>
              <a:buNone/>
            </a:pPr>
            <a:r>
              <a:rPr lang="en"/>
              <a:t>Rest all the amounts greater than the above ranges are outliers. In this case study, those high amount values can be the potential fraud cases. Hence, we won’t remove those outliers.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OF INPATIENT AND OUTPATIENT</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Inpatient Dataset has a total of 30 features and Outpatient Dataset has a total of 27 features.</a:t>
            </a:r>
            <a:endParaRPr/>
          </a:p>
          <a:p>
            <a:pPr indent="0" lvl="0" marL="0" rtl="0" algn="l">
              <a:spcBef>
                <a:spcPts val="1200"/>
              </a:spcBef>
              <a:spcAft>
                <a:spcPts val="0"/>
              </a:spcAft>
              <a:buNone/>
            </a:pPr>
            <a:r>
              <a:rPr lang="en"/>
              <a:t>All the 27 features of Outpatient are also present in the Inpatient Dataset.</a:t>
            </a:r>
            <a:endParaRPr/>
          </a:p>
          <a:p>
            <a:pPr indent="0" lvl="0" marL="0" rtl="0" algn="l">
              <a:spcBef>
                <a:spcPts val="1200"/>
              </a:spcBef>
              <a:spcAft>
                <a:spcPts val="0"/>
              </a:spcAft>
              <a:buNone/>
            </a:pPr>
            <a:r>
              <a:rPr lang="en"/>
              <a:t>Inpatient Dataset has 3 extra features viz., ‘AdmissionDt’, ‘DischargeDt’ and ‘DiagnosisGroupCode’.</a:t>
            </a:r>
            <a:endParaRPr/>
          </a:p>
          <a:p>
            <a:pPr indent="0" lvl="0" marL="0" rtl="0" algn="l">
              <a:spcBef>
                <a:spcPts val="1200"/>
              </a:spcBef>
              <a:spcAft>
                <a:spcPts val="0"/>
              </a:spcAft>
              <a:buNone/>
            </a:pPr>
            <a:r>
              <a:rPr lang="en"/>
              <a:t>Hence, we will merge the data from the Inpatient and Outpatient Dataset along with the common columns and do the EDA on the merged data.</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8"/>
          <p:cNvPicPr preferRelativeResize="0"/>
          <p:nvPr/>
        </p:nvPicPr>
        <p:blipFill>
          <a:blip r:embed="rId3">
            <a:alphaModFix/>
          </a:blip>
          <a:stretch>
            <a:fillRect/>
          </a:stretch>
        </p:blipFill>
        <p:spPr>
          <a:xfrm>
            <a:off x="1600200" y="909625"/>
            <a:ext cx="5943600" cy="3324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1624013" y="447675"/>
            <a:ext cx="5895975" cy="4248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20"/>
          <p:cNvPicPr preferRelativeResize="0"/>
          <p:nvPr/>
        </p:nvPicPr>
        <p:blipFill>
          <a:blip r:embed="rId3">
            <a:alphaModFix/>
          </a:blip>
          <a:stretch>
            <a:fillRect/>
          </a:stretch>
        </p:blipFill>
        <p:spPr>
          <a:xfrm>
            <a:off x="1685925" y="1081088"/>
            <a:ext cx="5772150" cy="2981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1"/>
          <p:cNvPicPr preferRelativeResize="0"/>
          <p:nvPr/>
        </p:nvPicPr>
        <p:blipFill>
          <a:blip r:embed="rId3">
            <a:alphaModFix/>
          </a:blip>
          <a:stretch>
            <a:fillRect/>
          </a:stretch>
        </p:blipFill>
        <p:spPr>
          <a:xfrm>
            <a:off x="1890700" y="1128713"/>
            <a:ext cx="5362575" cy="2886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