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Fira Code Medium"/>
      <p:regular r:id="rId26"/>
      <p:bold r:id="rId27"/>
    </p:embeddedFont>
    <p:embeddedFont>
      <p:font typeface="Fira Code SemiBold"/>
      <p:regular r:id="rId28"/>
      <p:bold r:id="rId29"/>
    </p:embeddedFont>
    <p:embeddedFont>
      <p:font typeface="Fira Code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CodeMedium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FiraCodeSemiBold-regular.fntdata"/><Relationship Id="rId27" Type="http://schemas.openxmlformats.org/officeDocument/2006/relationships/font" Target="fonts/FiraCode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Code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Code-bold.fntdata"/><Relationship Id="rId30" Type="http://schemas.openxmlformats.org/officeDocument/2006/relationships/font" Target="fonts/FiraCod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54548faf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54548faf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54548faf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54548faf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54548faf1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54548faf1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54548faf1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54548faf1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54548faf1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54548faf1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54548faf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54548faf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54548faf1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54548faf1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54548fa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54548fa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54548fa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54548fa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54548faf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54548faf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54548faf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54548faf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54548faf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54548faf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54548faf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54548faf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54548faf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54548faf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54548faf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54548faf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Fira Code SemiBold"/>
                <a:ea typeface="Fira Code SemiBold"/>
                <a:cs typeface="Fira Code SemiBold"/>
                <a:sym typeface="Fira Code SemiBold"/>
              </a:rPr>
              <a:t>Insurance Fraud Detection using Blockchain and ML</a:t>
            </a:r>
            <a:endParaRPr sz="3600">
              <a:latin typeface="Fira Code SemiBold"/>
              <a:ea typeface="Fira Code SemiBold"/>
              <a:cs typeface="Fira Code SemiBold"/>
              <a:sym typeface="Fira Code SemiBo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Code"/>
                <a:ea typeface="Fira Code"/>
                <a:cs typeface="Fira Code"/>
                <a:sym typeface="Fira Code"/>
              </a:rPr>
              <a:t>Project Review 1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“Avoiding Insurance Fraud : A Blockchain-based Solution for the Vehicle Sector”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Takeaways 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Implementing S/W tools such as Truffle Framework, Solidity, Metamask, Ganache and Node.js.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Framework</a:t>
            </a:r>
            <a:r>
              <a:rPr lang="en" sz="1200">
                <a:solidFill>
                  <a:schemeClr val="dk1"/>
                </a:solidFill>
              </a:rPr>
              <a:t> to implement the blockchain network.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Requirements	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Requirements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Blockchain Platform:</a:t>
            </a:r>
            <a:r>
              <a:rPr lang="en" sz="1200">
                <a:solidFill>
                  <a:schemeClr val="dk1"/>
                </a:solidFill>
              </a:rPr>
              <a:t> Choose a suitable blockchain platform for implementing your system. Eg: Ethereum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Smart Contracts:</a:t>
            </a:r>
            <a:r>
              <a:rPr lang="en" sz="1200">
                <a:solidFill>
                  <a:schemeClr val="dk1"/>
                </a:solidFill>
              </a:rPr>
              <a:t> Develop smart contracts that handle the validation of insurance claims and their addition to the blockchain. These contracts should include logic for verifying claim details and authenticity.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Machine Learning Models:</a:t>
            </a:r>
            <a:r>
              <a:rPr lang="en" sz="1200">
                <a:solidFill>
                  <a:schemeClr val="dk1"/>
                </a:solidFill>
              </a:rPr>
              <a:t>  Integrate machine learning models for fraud detection.  These models can analyze historical data to identify patterns of fraudulent claims.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</a:t>
            </a:r>
            <a:r>
              <a:rPr lang="en"/>
              <a:t>ware Requirements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Security Measures:</a:t>
            </a:r>
            <a:r>
              <a:rPr lang="en" sz="1200">
                <a:solidFill>
                  <a:schemeClr val="dk1"/>
                </a:solidFill>
              </a:rPr>
              <a:t> Implement hardware security modules (HSMs) to enhance the security of private keys and cryptographic operations.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Data Storage:</a:t>
            </a:r>
            <a:r>
              <a:rPr lang="en" sz="1200">
                <a:solidFill>
                  <a:schemeClr val="dk1"/>
                </a:solidFill>
              </a:rPr>
              <a:t> Set up storage solutions for storing blockchain data, historical data, and backups.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Networking:</a:t>
            </a:r>
            <a:r>
              <a:rPr lang="en" sz="1200">
                <a:solidFill>
                  <a:schemeClr val="dk1"/>
                </a:solidFill>
              </a:rPr>
              <a:t> Ensure a reliable and fast internet connection to support the communication between nodes and users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131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/>
              <a:t>Datasets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75" y="704325"/>
            <a:ext cx="5709476" cy="32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9650" y="286275"/>
            <a:ext cx="2633524" cy="47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475"/>
            <a:ext cx="9144001" cy="5063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275" y="1152475"/>
            <a:ext cx="594360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00" y="0"/>
            <a:ext cx="89712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Code SemiBold"/>
                <a:ea typeface="Fira Code SemiBold"/>
                <a:cs typeface="Fira Code SemiBold"/>
                <a:sym typeface="Fira Code SemiBold"/>
              </a:rPr>
              <a:t>Group 4</a:t>
            </a:r>
            <a:endParaRPr>
              <a:latin typeface="Fira Code SemiBold"/>
              <a:ea typeface="Fira Code SemiBold"/>
              <a:cs typeface="Fira Code SemiBold"/>
              <a:sym typeface="Fira Code SemiBold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Arul Arasu N  (Roll No: 20Z306) </a:t>
            </a:r>
            <a:endParaRPr sz="1550">
              <a:solidFill>
                <a:schemeClr val="dk1"/>
              </a:solidFill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marR="1699895" rtl="0" algn="l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Dhanaseelan V (Roll No: 20Z313)</a:t>
            </a:r>
            <a:endParaRPr sz="1550">
              <a:solidFill>
                <a:schemeClr val="dk1"/>
              </a:solidFill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marR="800100" rtl="0" algn="l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Dinesh Baabu R (Roll No: 20Z315)</a:t>
            </a:r>
            <a:endParaRPr sz="1550">
              <a:solidFill>
                <a:schemeClr val="dk1"/>
              </a:solidFill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marR="1699895" rtl="0" algn="l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Lokajit G (Roll No: 20Z328)</a:t>
            </a:r>
            <a:endParaRPr sz="1550">
              <a:solidFill>
                <a:schemeClr val="dk1"/>
              </a:solidFill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marR="1699895" rtl="0" algn="l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Sudarshan S (Roll No: 20Z350)</a:t>
            </a:r>
            <a:endParaRPr sz="1550">
              <a:solidFill>
                <a:schemeClr val="dk1"/>
              </a:solidFill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In the </a:t>
            </a:r>
            <a:r>
              <a:rPr lang="en" sz="2100">
                <a:solidFill>
                  <a:srgbClr val="FF0000"/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insurance</a:t>
            </a:r>
            <a:r>
              <a:rPr lang="en" sz="2100">
                <a:solidFill>
                  <a:schemeClr val="dk1"/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 industry, the rise of </a:t>
            </a:r>
            <a:r>
              <a:rPr lang="en" sz="2100">
                <a:solidFill>
                  <a:srgbClr val="FF0000"/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fraudulent activities</a:t>
            </a:r>
            <a:r>
              <a:rPr lang="en" sz="2100">
                <a:solidFill>
                  <a:schemeClr val="dk1"/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 has become a significant concern, leading to financial losses for both insurers and legitimate policyholders. The main objective of this project is to develop an advanced system that utilizes a </a:t>
            </a:r>
            <a:r>
              <a:rPr lang="en" sz="2100">
                <a:solidFill>
                  <a:srgbClr val="00FF00"/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Machine Learning algorithm</a:t>
            </a:r>
            <a:r>
              <a:rPr lang="en" sz="2100">
                <a:solidFill>
                  <a:schemeClr val="dk1"/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 to effectively </a:t>
            </a:r>
            <a:r>
              <a:rPr lang="en" sz="2100">
                <a:solidFill>
                  <a:srgbClr val="00FF00"/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detect fake insurance claims </a:t>
            </a:r>
            <a:r>
              <a:rPr lang="en" sz="2100">
                <a:solidFill>
                  <a:schemeClr val="dk1"/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while ensuring the </a:t>
            </a:r>
            <a:r>
              <a:rPr lang="en" sz="2100">
                <a:solidFill>
                  <a:srgbClr val="0000FF"/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secure storage of genuine transactions in a blockchain</a:t>
            </a:r>
            <a:r>
              <a:rPr lang="en" sz="2100">
                <a:solidFill>
                  <a:schemeClr val="dk1"/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.</a:t>
            </a:r>
            <a:endParaRPr sz="2100"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A novel fraud detection and prevention method for healthcare claim processing using machine learning</a:t>
            </a:r>
            <a:endParaRPr sz="1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Code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Fira Code"/>
                <a:ea typeface="Fira Code"/>
                <a:cs typeface="Fira Code"/>
                <a:sym typeface="Fira Code"/>
              </a:rPr>
              <a:t>Serious problem causing economic losses to insurance and government.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Code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Fira Code"/>
                <a:ea typeface="Fira Code"/>
                <a:cs typeface="Fira Code"/>
                <a:sym typeface="Fira Code"/>
              </a:rPr>
              <a:t>Machine learning and blockchain technology integration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Code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Fira Code"/>
                <a:ea typeface="Fira Code"/>
                <a:cs typeface="Fira Code"/>
                <a:sym typeface="Fira Code"/>
              </a:rPr>
              <a:t>Decision tree classification algorithms for analysis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Code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Fira Code"/>
                <a:ea typeface="Fira Code"/>
                <a:cs typeface="Fira Code"/>
                <a:sym typeface="Fira Code"/>
              </a:rPr>
              <a:t>Reducing administrative costs and improving healthcare coverage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Code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Fira Code"/>
                <a:ea typeface="Fira Code"/>
                <a:cs typeface="Fira Code"/>
                <a:sym typeface="Fira Code"/>
              </a:rPr>
              <a:t>Challenges in real-world healthcare settings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Code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Fira Code"/>
                <a:ea typeface="Fira Code"/>
                <a:cs typeface="Fira Code"/>
                <a:sym typeface="Fira Code"/>
              </a:rPr>
              <a:t>Data privacy and security concerns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Code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Fira Code"/>
                <a:ea typeface="Fira Code"/>
                <a:cs typeface="Fira Code"/>
                <a:sym typeface="Fira Code"/>
              </a:rPr>
              <a:t>Resistance from healthcare providers and insurers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Insurance Fraud Detection Using Novel Machine Learning Technique</a:t>
            </a:r>
            <a:endParaRPr sz="1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Code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Fira Code"/>
                <a:ea typeface="Fira Code"/>
                <a:cs typeface="Fira Code"/>
                <a:sym typeface="Fira Code"/>
              </a:rPr>
              <a:t>Limitations of traditional fraud detection techniques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Code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Fira Code"/>
                <a:ea typeface="Fira Code"/>
                <a:cs typeface="Fira Code"/>
                <a:sym typeface="Fira Code"/>
              </a:rPr>
              <a:t>Proposal of a novel approach using eRFSVM hybrid classifier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Code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Fira Code"/>
                <a:ea typeface="Fira Code"/>
                <a:cs typeface="Fira Code"/>
                <a:sym typeface="Fira Code"/>
              </a:rPr>
              <a:t>Combination of Random Forest and Support Vector Machine algorithms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Code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Fira Code"/>
                <a:ea typeface="Fira Code"/>
                <a:cs typeface="Fira Code"/>
                <a:sym typeface="Fira Code"/>
              </a:rPr>
              <a:t>Exceptional accuracy of 97.176% in evaluating customer claims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Code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Fira Code"/>
                <a:ea typeface="Fira Code"/>
                <a:cs typeface="Fira Code"/>
                <a:sym typeface="Fira Code"/>
              </a:rPr>
              <a:t>Challenges of the proposed approach: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Fira Code"/>
                <a:ea typeface="Fira Code"/>
                <a:cs typeface="Fira Code"/>
                <a:sym typeface="Fira Code"/>
              </a:rPr>
              <a:t>1.Data volume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Fira Code"/>
                <a:ea typeface="Fira Code"/>
                <a:cs typeface="Fira Code"/>
                <a:sym typeface="Fira Code"/>
              </a:rPr>
              <a:t>2.New fraud types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ClaimChain: Secure Blockchain Platform for Handling Insurance Claims Processing</a:t>
            </a:r>
            <a:endParaRPr sz="1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Code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Fira Code"/>
                <a:ea typeface="Fira Code"/>
                <a:cs typeface="Fira Code"/>
                <a:sym typeface="Fira Code"/>
              </a:rPr>
              <a:t>Introduction of ClaimChain as a secure blockchain platform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Code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Fira Code"/>
                <a:ea typeface="Fira Code"/>
                <a:cs typeface="Fira Code"/>
                <a:sym typeface="Fira Code"/>
              </a:rPr>
              <a:t>Integration of machine learning and NICB-identified red flags in fraud prevention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Code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Fira Code"/>
                <a:ea typeface="Fira Code"/>
                <a:cs typeface="Fira Code"/>
                <a:sym typeface="Fira Code"/>
              </a:rPr>
              <a:t>Detailed dataset analysis on ClaimChain testbed revealing patterns in fraudulent claims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Code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Fira Code"/>
                <a:ea typeface="Fira Code"/>
                <a:cs typeface="Fira Code"/>
                <a:sym typeface="Fira Code"/>
              </a:rPr>
              <a:t>Emphasis on potential benefits for the insurance industry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Code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Fira Code"/>
                <a:ea typeface="Fira Code"/>
                <a:cs typeface="Fira Code"/>
                <a:sym typeface="Fira Code"/>
              </a:rPr>
              <a:t>ClaimChain code is currently intended for research purposes only and may not be suitable for use in real-world systems.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“Detecting insurance claims fraud using machine learning techniques”</a:t>
            </a:r>
            <a:endParaRPr sz="1900">
              <a:solidFill>
                <a:schemeClr val="dk1"/>
              </a:solidFill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Takeaways</a:t>
            </a:r>
            <a:endParaRPr sz="1200">
              <a:solidFill>
                <a:schemeClr val="dk1"/>
              </a:solidFill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Code Medium"/>
              <a:buChar char="●"/>
            </a:pPr>
            <a:r>
              <a:rPr lang="en" sz="1200">
                <a:solidFill>
                  <a:schemeClr val="dk1"/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Set of rules and anomalies for creating raw data</a:t>
            </a:r>
            <a:endParaRPr sz="1200">
              <a:solidFill>
                <a:schemeClr val="dk1"/>
              </a:solidFill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Code Medium"/>
              <a:buChar char="●"/>
            </a:pPr>
            <a:r>
              <a:rPr lang="en" sz="1200">
                <a:solidFill>
                  <a:schemeClr val="dk1"/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Compare performance using Confusion matrix</a:t>
            </a:r>
            <a:endParaRPr sz="1200">
              <a:solidFill>
                <a:schemeClr val="dk1"/>
              </a:solidFill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Code Medium"/>
              <a:buChar char="●"/>
            </a:pPr>
            <a:r>
              <a:rPr lang="en" sz="1200">
                <a:solidFill>
                  <a:schemeClr val="dk1"/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Random forests and Decision Tree outperformed Naive Bayes</a:t>
            </a:r>
            <a:endParaRPr sz="1200">
              <a:solidFill>
                <a:schemeClr val="dk1"/>
              </a:solidFill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“Fraud Detection and Analysis for Insurance Claims using Machine Learning”</a:t>
            </a:r>
            <a:endParaRPr sz="1900">
              <a:solidFill>
                <a:schemeClr val="dk1"/>
              </a:solidFill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Takeaways</a:t>
            </a:r>
            <a:endParaRPr sz="1700">
              <a:solidFill>
                <a:schemeClr val="dk1"/>
              </a:solidFill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Code Medium"/>
              <a:buChar char="●"/>
            </a:pPr>
            <a:r>
              <a:rPr lang="en" sz="1200">
                <a:solidFill>
                  <a:schemeClr val="dk1"/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Large amount of dataset</a:t>
            </a:r>
            <a:endParaRPr sz="1200">
              <a:solidFill>
                <a:schemeClr val="dk1"/>
              </a:solidFill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Code Medium"/>
              <a:buChar char="●"/>
            </a:pPr>
            <a:r>
              <a:rPr lang="en" sz="1200">
                <a:solidFill>
                  <a:schemeClr val="dk1"/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Supervised and Unsupervised Algorithms</a:t>
            </a:r>
            <a:endParaRPr sz="1200">
              <a:solidFill>
                <a:schemeClr val="dk1"/>
              </a:solidFill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Code Medium"/>
              <a:buChar char="●"/>
            </a:pPr>
            <a:r>
              <a:rPr lang="en" sz="1200">
                <a:solidFill>
                  <a:schemeClr val="dk1"/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ML models vs. Traditional methods</a:t>
            </a:r>
            <a:endParaRPr sz="1200">
              <a:solidFill>
                <a:schemeClr val="dk1"/>
              </a:solidFill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-304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Code Medium"/>
              <a:buChar char="●"/>
            </a:pPr>
            <a:r>
              <a:rPr lang="en" sz="1200">
                <a:solidFill>
                  <a:schemeClr val="dk1"/>
                </a:solidFill>
                <a:latin typeface="Fira Code Medium"/>
                <a:ea typeface="Fira Code Medium"/>
                <a:cs typeface="Fira Code Medium"/>
                <a:sym typeface="Fira Code Medium"/>
              </a:rPr>
              <a:t>Data privacy concerns and model maintenance</a:t>
            </a:r>
            <a:endParaRPr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438475" y="1060025"/>
            <a:ext cx="7938000" cy="3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“Blockchain technology of fraud Detection and Risk Prevention in Insurance Industry”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Takeaway: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Customer and Customer participant for </a:t>
            </a:r>
            <a:r>
              <a:rPr lang="en" sz="1200">
                <a:solidFill>
                  <a:schemeClr val="dk1"/>
                </a:solidFill>
              </a:rPr>
              <a:t>registering</a:t>
            </a:r>
            <a:r>
              <a:rPr lang="en" sz="1200">
                <a:solidFill>
                  <a:schemeClr val="dk1"/>
                </a:solidFill>
              </a:rPr>
              <a:t> insurance creating new block in blockchain </a:t>
            </a:r>
            <a:r>
              <a:rPr lang="en" sz="1200">
                <a:solidFill>
                  <a:schemeClr val="dk1"/>
                </a:solidFill>
              </a:rPr>
              <a:t>network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 Validation process for insurance claim and submission claim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Results received to via smartphone or PC.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