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22/03/2025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22/03/2025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22/03/2025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8057-55C7-DB47-6ED4-8809A48F5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FB1A-DA46-2D06-A677-DF0A776B7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5D450-5505-054C-7314-F1A4BD038F60}"/>
              </a:ext>
            </a:extLst>
          </p:cNvPr>
          <p:cNvSpPr txBox="1"/>
          <p:nvPr/>
        </p:nvSpPr>
        <p:spPr>
          <a:xfrm>
            <a:off x="471948" y="62238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Dinesh C</a:t>
            </a:r>
          </a:p>
        </p:txBody>
      </p:sp>
    </p:spTree>
    <p:extLst>
      <p:ext uri="{BB962C8B-B14F-4D97-AF65-F5344CB8AC3E}">
        <p14:creationId xmlns:p14="http://schemas.microsoft.com/office/powerpoint/2010/main" val="354628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2D994-7D83-F807-E436-4205A05A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C35C7254-3F70-5355-5ABE-2E82B8107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328" y="1239447"/>
            <a:ext cx="859666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Case: Two 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Solves a convex relaxation of the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cuts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problem on the similarity graph.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Cuts the graph into two parts, minimizing the weight of the edges cut relative to internal edge weights in each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Particularly useful for images: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 vertices represent pixels.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Edge weights depend on the image gradient.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0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CECFA-0A01-D81D-EE24-964A4103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608BC9C3-F2E4-B0BB-ECED-C3766B1CB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502" y="1134303"/>
            <a:ext cx="859666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Advantages: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Scalability: Spectral clustering can handle large datasets and high-dimensional data, as it reduces the dimensionality of the data before clustering.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Flexibility: Spectral clustering can be applied to non-linearly separable data, as it does not rely on traditional distance-based clustering methods.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Robustness: Spectral clustering can be more robust to noise and outliers in the data, as it considers the global structure of the data, rather than just local distances between data points.</a:t>
            </a:r>
          </a:p>
          <a:p>
            <a:pPr algn="l" fontAlgn="base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Disadvantages: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Complexity: Spectral clustering can be computationally expensive, especially for large datasets, as it requires the calculation of eigenvectors and eigenvalues.</a:t>
            </a:r>
          </a:p>
          <a:p>
            <a:pPr lvl="1" fontAlgn="base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Model selection: Choosing the right number of clusters and the right similarity matrix can be challenging and may require expert knowledge or trial and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8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AF2B-15D7-0212-FB9A-3D8F91857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CF38-C27B-D19A-1B75-33FC4CC2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3" y="31463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DBSCAN</a:t>
            </a:r>
            <a:endParaRPr lang="en-IN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058892-5709-B5B5-9CE5-2F280BC89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913" y="1635432"/>
            <a:ext cx="85158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Identification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DBSCAN views clusters as areas of high density separated by low-density regions.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Clusters can have arbitrary shapes, unlike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assumes convex-shaped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samples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Points in high-density areas.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Composed of core samples close to each other (defined by a distance measure).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non-core samples near a core sample but not classified as core samples themselves.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C1D7-C5E5-E8B5-6D31-954C5B458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69355C8-DD09-B53D-F107-22C9C802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386" y="256192"/>
            <a:ext cx="8475969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min_samples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Defines the minimum number of samples within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eps distance to form a dense area.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tolerance for noise, higher values tolerate noisy data better.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Defines the local neighborhood around points.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parameter for clustering, crucial to choose based on data characteristics.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core sample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has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min_samples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neighbors within eps distance, marking it as dense.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Recursive process to build clusters: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with a core sample, finds its neighboring core samples, and continues expanding the cluster.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Non-core samples on the fringes of clusters remain part of clusters but do not contribute to further expansion.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2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6892C-AECC-CF43-F759-2CF0ADA20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2B107D2-CB6E-3F5A-B8CE-A1DE027DA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547" y="652452"/>
            <a:ext cx="8721776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Samples that are neither core samples nor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within eps distance of any core sample are classified as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Setting eps correctly is critical: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 small: Most data labeled as noise (-1).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 large: Close clusters merge or entire data forms one cluster.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Heuristics for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choosing eps include analyzing the nearest-neighbor distances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Large circles represent core samples in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Smaller circles are non-core samples within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Black points signify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F248-4EC6-F466-11FB-23CC45B06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01B7-303A-267E-3DF8-E9A874E0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3" y="31463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OPTICS</a:t>
            </a:r>
            <a:endParaRPr lang="en-IN" sz="32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A5CE57-D788-628C-DD62-73F7CF0E0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515" y="1654538"/>
            <a:ext cx="8412880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with DBSCAN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Generalizes DBSCAN by allowing a range for eps instead of a single value.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a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reachability graph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assign: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Reachability distance.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ordering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Fits a model to determine cluster membership.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DBSCAN-style cluster extraction in linear time using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cluster_optics_dbscan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max_eps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value results in shorter run times (maximum neighborhood radius).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2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973DD4-010A-C6AE-7F98-FF4357052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73" y="1091381"/>
            <a:ext cx="9341691" cy="3186073"/>
          </a:xfrm>
        </p:spPr>
      </p:pic>
    </p:spTree>
    <p:extLst>
      <p:ext uri="{BB962C8B-B14F-4D97-AF65-F5344CB8AC3E}">
        <p14:creationId xmlns:p14="http://schemas.microsoft.com/office/powerpoint/2010/main" val="29378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1761-AA5A-0BB5-F39D-6A4FE762B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D50821F-6474-1A86-BE2E-F73018591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86" y="346470"/>
            <a:ext cx="8738290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Reachability Distances &amp; Clustering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Density Clusters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reachability distances and dataset ordering to produce a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reachability 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Y-axis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Point density.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X-axis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Points ordered to place adjacent ones nearby.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Extraction 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“Cutting” reachability plot at a value gives DBSCAN-like results: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above cut = noise.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Gaps signify new clusters.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Steep slopes define clusters (adjustable with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xi parameter).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representations generated via reachability dendrograms.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clusters detected accessible via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cluster_hierarchy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colors match corresponding reachability plot segments.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and red clusters can be sub-clusters of a larger parent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4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57E5B-4795-F931-201F-1817091E2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CA52-4E98-AADA-6136-0A4FD6AA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3" y="31463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BIRCH</a:t>
            </a:r>
            <a:endParaRPr lang="en-IN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E8565E-4687-D252-A1AF-CD6891CDF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913" y="1396184"/>
            <a:ext cx="859666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Feature Tree (CFT)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to compress data into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Feature Nodes (CF Nodes)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CF Nodes contain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Feature Subclusters (CF Subclusters)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Non-terminal CF Nodes may have CF Nodes as children.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Feature Subclusters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Hold essential information to avoid storing entire input data in memory: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samples in the subcluster.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n-dimensional vector summing all samples.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Squared 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Sum of squared L2 norms of all samples.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Calculated as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linear sum /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n_samples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Squared norm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centroids.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0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EA8D7-7D72-1119-3CBC-1C931888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7CDB7EF-942F-49AB-7091-E92B4F592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2031" y="1778093"/>
            <a:ext cx="900599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Parameters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Limits the distance between incoming samples and existing subclusters.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Branching Factor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Caps the number of subclusters in a node.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Reduction Process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data reduced to subclusters derived from CFT leaves.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data processed further with a global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n_clusters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to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None: Directly reads subclusters from leaves.</a:t>
            </a:r>
          </a:p>
          <a:p>
            <a:pPr marL="1371600" lvl="3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Specified value: Performs global clustering to label subclusters and map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308E-17B4-E77C-82DD-830E14C24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A5CA-9967-938D-337E-A0786202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Affinity Propagation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D44AB6-B1A4-4F45-7644-515A32116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25600"/>
            <a:ext cx="87419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Affinity Propagation forms clusters by iteratively exchanging messages between pairs of samples until convergence.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a small number of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are samples most representative of others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represent the suitability of one sample being the exemplar of another.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 are influenced by other pairs and iteratively processed until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55F7-D900-35C7-AB0E-1823EA98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266A3CA-EAC4-D75E-74EA-ABE48220E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3876" y="255638"/>
            <a:ext cx="716253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Post-convergence, exemplars are selected to define the final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61E30-DEC0-AE77-5BE7-DBE4111D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6" y="1302078"/>
            <a:ext cx="9021813" cy="49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BC9249-74B2-05D3-796D-4FB3AEC57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368" y="1289953"/>
            <a:ext cx="887962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Dynamically chooses the number of clusters based on the provided data.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parameters: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Preference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Determines the number of exemplars used.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Damping 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Prevents numerical oscillations during message updates.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complexity: Of the order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O(N</a:t>
            </a:r>
            <a:r>
              <a:rPr kumimoji="0" lang="en-US" altLang="en-US" sz="2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number of samples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number of iterations.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Memory complexity: </a:t>
            </a:r>
            <a:r>
              <a:rPr lang="en-US" altLang="en-US" sz="2000" b="1" dirty="0">
                <a:solidFill>
                  <a:schemeClr val="tx1"/>
                </a:solidFill>
              </a:rPr>
              <a:t>O(N2)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using a dense similarity matrix, but can be reduced with sparse matrices.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suited for small-to-medium-sized datasets due to computational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9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CBC8-5A4A-D5F7-6BC6-AE544B6A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82C2-DF08-5D5B-2CD3-768421BA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MeanShift</a:t>
            </a:r>
            <a:endParaRPr lang="en-IN" sz="32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3E5507-8EA4-E522-DC85-8F8EFA18A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696" y="1337128"/>
            <a:ext cx="8977943" cy="478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MeanShift clustering aims to identify blobs in a smooth density of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Centroid-based algorithm: Updates centroids to be the mean of points within a specified region.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Post-processing stage: Eliminates near-duplicate centroids to finalize the set.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determines the number of clusters.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Controlled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bandwidth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sets the size of the region for centroid updates.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Bandwidth estimation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set manually or estimated using the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estimate_bandwidth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function.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72E2-0154-C4E6-EA4D-BBCBA493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9503F9-7D1A-2F24-6898-A197F2411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73" y="128650"/>
            <a:ext cx="6392060" cy="6600700"/>
          </a:xfrm>
        </p:spPr>
      </p:pic>
    </p:spTree>
    <p:extLst>
      <p:ext uri="{BB962C8B-B14F-4D97-AF65-F5344CB8AC3E}">
        <p14:creationId xmlns:p14="http://schemas.microsoft.com/office/powerpoint/2010/main" val="553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844D4-D409-AE01-2418-0528D29A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2CA3B9F-39AD-D1E7-6C71-170E04230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55462"/>
            <a:ext cx="7887096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 highly scalable due to multiple nearest-neighbor searches during execution.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guarantees convergence.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Stops iterating when centroid changes become minimal.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Labelling New 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Assigns a new sample to the nearest centroid.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1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4242-02F2-A412-A65E-8DBCD657F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888F-CF9C-C395-262D-06BE8A1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Spectral clustering</a:t>
            </a:r>
            <a:endParaRPr lang="en-IN" sz="32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BF9C3D-3441-55D9-B8F9-BDB099A1A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00374"/>
            <a:ext cx="911179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low-dimensional embedding of the affinity matrix between samples.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Clusters the components of eigenvectors in this low-dimensional space (e.g.,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Particularly efficient when: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affinity matrix is sparse.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solving eigenvalue problems (requires the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pyamg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module).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clusters must be specified in advance.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well for a small number of clusters; less effective for many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3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6469-0772-497F-3DC7-47902D95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7E168-5929-A20E-E4E9-A6268381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29" y="813880"/>
            <a:ext cx="7482010" cy="4544049"/>
          </a:xfrm>
        </p:spPr>
      </p:pic>
    </p:spTree>
    <p:extLst>
      <p:ext uri="{BB962C8B-B14F-4D97-AF65-F5344CB8AC3E}">
        <p14:creationId xmlns:p14="http://schemas.microsoft.com/office/powerpoint/2010/main" val="415318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13207</TotalTime>
  <Words>1288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Machine Learning</vt:lpstr>
      <vt:lpstr>Affinity Propagation</vt:lpstr>
      <vt:lpstr>PowerPoint Presentation</vt:lpstr>
      <vt:lpstr>PowerPoint Presentation</vt:lpstr>
      <vt:lpstr>MeanShift</vt:lpstr>
      <vt:lpstr>PowerPoint Presentation</vt:lpstr>
      <vt:lpstr>PowerPoint Presentation</vt:lpstr>
      <vt:lpstr>Spectral clustering</vt:lpstr>
      <vt:lpstr>PowerPoint Presentation</vt:lpstr>
      <vt:lpstr>PowerPoint Presentation</vt:lpstr>
      <vt:lpstr>PowerPoint Presentation</vt:lpstr>
      <vt:lpstr>DBSCAN</vt:lpstr>
      <vt:lpstr>PowerPoint Presentation</vt:lpstr>
      <vt:lpstr>PowerPoint Presentation</vt:lpstr>
      <vt:lpstr>OPTICS</vt:lpstr>
      <vt:lpstr>PowerPoint Presentation</vt:lpstr>
      <vt:lpstr>PowerPoint Presentation</vt:lpstr>
      <vt:lpstr>BIRCH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V</dc:creator>
  <cp:lastModifiedBy>Pradeep V</cp:lastModifiedBy>
  <cp:revision>8</cp:revision>
  <dcterms:created xsi:type="dcterms:W3CDTF">2025-03-22T10:30:01Z</dcterms:created>
  <dcterms:modified xsi:type="dcterms:W3CDTF">2025-03-31T14:37:19Z</dcterms:modified>
</cp:coreProperties>
</file>