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9" r:id="rId4"/>
    <p:sldId id="257" r:id="rId5"/>
    <p:sldId id="258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1AEA"/>
    <a:srgbClr val="FC04FF"/>
    <a:srgbClr val="12B1D6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3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612054"/>
            <a:ext cx="7766936" cy="1646302"/>
          </a:xfrm>
        </p:spPr>
        <p:txBody>
          <a:bodyPr/>
          <a:lstStyle/>
          <a:p>
            <a:br>
              <a:rPr lang="en-IN" dirty="0"/>
            </a:br>
            <a:r>
              <a:rPr lang="en-IN" sz="6000" dirty="0"/>
              <a:t>Adaptive Boosting</a:t>
            </a:r>
            <a:endParaRPr lang="en-IN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4137" y="4881535"/>
            <a:ext cx="7766936" cy="1096899"/>
          </a:xfrm>
        </p:spPr>
        <p:txBody>
          <a:bodyPr>
            <a:normAutofit/>
          </a:bodyPr>
          <a:lstStyle/>
          <a:p>
            <a:pPr algn="l"/>
            <a:r>
              <a:rPr lang="en-IN" sz="2400" b="1" dirty="0" smtClean="0"/>
              <a:t>Dinesh C</a:t>
            </a:r>
            <a:endParaRPr lang="en-IN" sz="24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5325"/>
          </a:xfrm>
        </p:spPr>
        <p:txBody>
          <a:bodyPr/>
          <a:lstStyle/>
          <a:p>
            <a:r>
              <a:rPr lang="en-IN" dirty="0" err="1" smtClean="0"/>
              <a:t>AdaBoost</a:t>
            </a:r>
            <a:r>
              <a:rPr lang="en-IN" dirty="0" smtClean="0"/>
              <a:t> </a:t>
            </a:r>
            <a:r>
              <a:rPr lang="en-IN" dirty="0" err="1" smtClean="0"/>
              <a:t>Regressor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89064"/>
            <a:ext cx="8596668" cy="4649786"/>
          </a:xfrm>
        </p:spPr>
        <p:txBody>
          <a:bodyPr>
            <a:normAutofit/>
          </a:bodyPr>
          <a:lstStyle/>
          <a:p>
            <a:r>
              <a:rPr lang="en-IN" dirty="0" smtClean="0"/>
              <a:t>It </a:t>
            </a:r>
            <a:r>
              <a:rPr lang="en-US" dirty="0"/>
              <a:t>is a powerful ensemble learning </a:t>
            </a:r>
            <a:r>
              <a:rPr lang="en-US" dirty="0" smtClean="0"/>
              <a:t>technique.</a:t>
            </a:r>
            <a:endParaRPr lang="en-US" dirty="0" smtClean="0"/>
          </a:p>
          <a:p>
            <a:r>
              <a:rPr lang="en-US" dirty="0"/>
              <a:t>It combines multiple weak classifiers to create a strong </a:t>
            </a:r>
            <a:r>
              <a:rPr lang="en-US" dirty="0" smtClean="0"/>
              <a:t>classifier</a:t>
            </a:r>
            <a:endParaRPr lang="en-US" dirty="0" smtClean="0"/>
          </a:p>
          <a:p>
            <a:r>
              <a:rPr lang="en-US" dirty="0" smtClean="0"/>
              <a:t>It has 8 steps as below</a:t>
            </a:r>
            <a:endParaRPr lang="en-US" dirty="0" smtClean="0"/>
          </a:p>
          <a:p>
            <a:pPr lvl="1">
              <a:buFont typeface="+mj-lt"/>
              <a:buAutoNum type="arabicPeriod"/>
            </a:pPr>
            <a:r>
              <a:rPr lang="en-US" dirty="0" smtClean="0"/>
              <a:t>Sample weight creation</a:t>
            </a:r>
            <a:endParaRPr lang="en-US" dirty="0" smtClean="0"/>
          </a:p>
          <a:p>
            <a:pPr lvl="1">
              <a:buFont typeface="+mj-lt"/>
              <a:buAutoNum type="arabicPeriod"/>
            </a:pPr>
            <a:r>
              <a:rPr lang="en-US" dirty="0" smtClean="0"/>
              <a:t>Stump creation</a:t>
            </a:r>
            <a:endParaRPr lang="en-US" dirty="0" smtClean="0"/>
          </a:p>
          <a:p>
            <a:pPr lvl="1">
              <a:buFont typeface="+mj-lt"/>
              <a:buAutoNum type="arabicPeriod"/>
            </a:pPr>
            <a:r>
              <a:rPr lang="en-US" dirty="0" smtClean="0"/>
              <a:t>Stump selection</a:t>
            </a:r>
            <a:endParaRPr lang="en-US" dirty="0" smtClean="0"/>
          </a:p>
          <a:p>
            <a:pPr lvl="1">
              <a:buFont typeface="+mj-lt"/>
              <a:buAutoNum type="arabicPeriod"/>
            </a:pPr>
            <a:r>
              <a:rPr lang="en-US" dirty="0" smtClean="0"/>
              <a:t>Calculate total error</a:t>
            </a:r>
            <a:endParaRPr lang="en-US" dirty="0" smtClean="0"/>
          </a:p>
          <a:p>
            <a:pPr lvl="1">
              <a:buFont typeface="+mj-lt"/>
              <a:buAutoNum type="arabicPeriod"/>
            </a:pPr>
            <a:r>
              <a:rPr lang="en-US" dirty="0" smtClean="0"/>
              <a:t>Calculate amount of say or Performance say</a:t>
            </a:r>
            <a:endParaRPr lang="en-US" dirty="0" smtClean="0"/>
          </a:p>
          <a:p>
            <a:pPr lvl="1">
              <a:buFont typeface="+mj-lt"/>
              <a:buAutoNum type="arabicPeriod"/>
            </a:pPr>
            <a:r>
              <a:rPr lang="en-US" dirty="0" smtClean="0"/>
              <a:t>Update weight</a:t>
            </a:r>
            <a:endParaRPr lang="en-US" dirty="0" smtClean="0"/>
          </a:p>
          <a:p>
            <a:pPr lvl="1">
              <a:buFont typeface="+mj-lt"/>
              <a:buAutoNum type="arabicPeriod"/>
            </a:pPr>
            <a:r>
              <a:rPr lang="en-US" dirty="0" smtClean="0"/>
              <a:t>Normalize the weights</a:t>
            </a:r>
            <a:endParaRPr lang="en-US" dirty="0" smtClean="0"/>
          </a:p>
          <a:p>
            <a:pPr lvl="1">
              <a:buFont typeface="+mj-lt"/>
              <a:buAutoNum type="arabicPeriod"/>
            </a:pPr>
            <a:r>
              <a:rPr lang="en-US" dirty="0" smtClean="0"/>
              <a:t>New sample formation</a:t>
            </a:r>
            <a:endParaRPr lang="en-US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52251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Flowchart</a:t>
            </a:r>
            <a:endParaRPr lang="en-IN" dirty="0"/>
          </a:p>
        </p:txBody>
      </p:sp>
      <p:sp>
        <p:nvSpPr>
          <p:cNvPr id="5" name="Oval 4"/>
          <p:cNvSpPr/>
          <p:nvPr/>
        </p:nvSpPr>
        <p:spPr>
          <a:xfrm>
            <a:off x="4000229" y="518651"/>
            <a:ext cx="948844" cy="405451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50800" dir="5400000" algn="ctr" rotWithShape="0">
              <a:schemeClr val="bg1"/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22170" y="1227257"/>
            <a:ext cx="2542904" cy="358924"/>
          </a:xfrm>
          <a:prstGeom prst="rect">
            <a:avLst/>
          </a:prstGeom>
          <a:solidFill>
            <a:srgbClr val="12B1D6"/>
          </a:solidFill>
          <a:ln>
            <a:noFill/>
          </a:ln>
          <a:effectLst>
            <a:outerShdw blurRad="50800" dist="50800" dir="5400000" algn="ctr" rotWithShape="0">
              <a:schemeClr val="bg1"/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Initialize Sample Weight 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222170" y="1885473"/>
            <a:ext cx="2542904" cy="358924"/>
          </a:xfrm>
          <a:prstGeom prst="rect">
            <a:avLst/>
          </a:prstGeom>
          <a:solidFill>
            <a:srgbClr val="12B1D6"/>
          </a:solidFill>
          <a:ln>
            <a:noFill/>
          </a:ln>
          <a:effectLst>
            <a:outerShdw blurRad="50800" dist="50800" dir="5400000" algn="ctr" rotWithShape="0">
              <a:schemeClr val="bg1"/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Base Classifier Selection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216581" y="2487920"/>
            <a:ext cx="2542904" cy="408596"/>
          </a:xfrm>
          <a:prstGeom prst="rect">
            <a:avLst/>
          </a:prstGeom>
          <a:solidFill>
            <a:srgbClr val="12B1D6"/>
          </a:solidFill>
          <a:ln>
            <a:noFill/>
          </a:ln>
          <a:effectLst>
            <a:outerShdw blurRad="50800" dist="50800" dir="5400000" algn="ctr" rotWithShape="0">
              <a:schemeClr val="bg1"/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Calculating Base Classifier Weights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216581" y="3193715"/>
            <a:ext cx="2542904" cy="358924"/>
          </a:xfrm>
          <a:prstGeom prst="rect">
            <a:avLst/>
          </a:prstGeom>
          <a:solidFill>
            <a:srgbClr val="12B1D6"/>
          </a:solidFill>
          <a:ln>
            <a:noFill/>
          </a:ln>
          <a:effectLst>
            <a:outerShdw blurRad="50800" dist="50800" dir="5400000" algn="ctr" rotWithShape="0">
              <a:schemeClr val="bg1"/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Sample Weights Update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269874" y="5153871"/>
            <a:ext cx="2542904" cy="358924"/>
          </a:xfrm>
          <a:prstGeom prst="rect">
            <a:avLst/>
          </a:prstGeom>
          <a:solidFill>
            <a:srgbClr val="12B1D6"/>
          </a:solidFill>
          <a:ln>
            <a:noFill/>
          </a:ln>
          <a:effectLst>
            <a:outerShdw blurRad="50800" dist="50800" dir="5400000" algn="ctr" rotWithShape="0">
              <a:schemeClr val="bg1"/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Obtain the Final Model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Diamond 13"/>
          <p:cNvSpPr/>
          <p:nvPr/>
        </p:nvSpPr>
        <p:spPr>
          <a:xfrm>
            <a:off x="3174772" y="3804352"/>
            <a:ext cx="2618808" cy="1086109"/>
          </a:xfrm>
          <a:prstGeom prst="diamond">
            <a:avLst/>
          </a:prstGeom>
          <a:solidFill>
            <a:srgbClr val="AF1AEA"/>
          </a:solidFill>
          <a:ln>
            <a:noFill/>
          </a:ln>
          <a:effectLst>
            <a:outerShdw blurRad="50800" dist="50800" dir="5400000" algn="ctr" rotWithShape="0">
              <a:schemeClr val="bg1"/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Reaching the iteration threshold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4013611" y="5798647"/>
            <a:ext cx="948844" cy="405451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50800" dir="5400000" algn="ctr" rotWithShape="0">
              <a:schemeClr val="bg1"/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489791" y="936155"/>
            <a:ext cx="5589" cy="303155"/>
          </a:xfrm>
          <a:prstGeom prst="straightConnector1">
            <a:avLst/>
          </a:prstGeom>
          <a:ln>
            <a:solidFill>
              <a:srgbClr val="12B1D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2"/>
            <a:endCxn id="10" idx="0"/>
          </p:cNvCxnSpPr>
          <p:nvPr/>
        </p:nvCxnSpPr>
        <p:spPr>
          <a:xfrm>
            <a:off x="4493622" y="1586181"/>
            <a:ext cx="0" cy="299292"/>
          </a:xfrm>
          <a:prstGeom prst="straightConnector1">
            <a:avLst/>
          </a:prstGeom>
          <a:ln>
            <a:solidFill>
              <a:srgbClr val="12B1D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493622" y="2188628"/>
            <a:ext cx="0" cy="299292"/>
          </a:xfrm>
          <a:prstGeom prst="straightConnector1">
            <a:avLst/>
          </a:prstGeom>
          <a:ln>
            <a:solidFill>
              <a:srgbClr val="12B1D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488033" y="2894423"/>
            <a:ext cx="0" cy="299292"/>
          </a:xfrm>
          <a:prstGeom prst="straightConnector1">
            <a:avLst/>
          </a:prstGeom>
          <a:ln>
            <a:solidFill>
              <a:srgbClr val="12B1D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474651" y="3505060"/>
            <a:ext cx="0" cy="299292"/>
          </a:xfrm>
          <a:prstGeom prst="straightConnector1">
            <a:avLst/>
          </a:prstGeom>
          <a:ln>
            <a:solidFill>
              <a:srgbClr val="12B1D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474651" y="4854579"/>
            <a:ext cx="0" cy="299292"/>
          </a:xfrm>
          <a:prstGeom prst="straightConnector1">
            <a:avLst/>
          </a:prstGeom>
          <a:ln>
            <a:solidFill>
              <a:srgbClr val="12B1D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493622" y="5499005"/>
            <a:ext cx="0" cy="299292"/>
          </a:xfrm>
          <a:prstGeom prst="straightConnector1">
            <a:avLst/>
          </a:prstGeom>
          <a:ln>
            <a:solidFill>
              <a:srgbClr val="12B1D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/>
          <p:nvPr/>
        </p:nvCxnSpPr>
        <p:spPr>
          <a:xfrm flipH="1" flipV="1">
            <a:off x="5730910" y="2692218"/>
            <a:ext cx="34095" cy="1655189"/>
          </a:xfrm>
          <a:prstGeom prst="bentConnector3">
            <a:avLst>
              <a:gd name="adj1" fmla="val -1676199"/>
            </a:avLst>
          </a:prstGeom>
          <a:ln>
            <a:solidFill>
              <a:srgbClr val="12B1D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437586" y="4837500"/>
            <a:ext cx="511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Yes</a:t>
            </a:r>
            <a:endParaRPr lang="en-IN" dirty="0"/>
          </a:p>
        </p:txBody>
      </p:sp>
      <p:sp>
        <p:nvSpPr>
          <p:cNvPr id="33" name="TextBox 32"/>
          <p:cNvSpPr txBox="1"/>
          <p:nvPr/>
        </p:nvSpPr>
        <p:spPr>
          <a:xfrm>
            <a:off x="5812778" y="3999964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No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miro.medium.com/v2/resize:fit:875/1*Bdd-yVJc3Xe7wBl-S96t5A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0"/>
            <a:ext cx="8334375" cy="4238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00685" y="3709035"/>
            <a:ext cx="6651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Root node with leaf node in only one depth is know as STUMPS</a:t>
            </a:r>
            <a:endParaRPr lang="en-IN" dirty="0"/>
          </a:p>
        </p:txBody>
      </p:sp>
      <p:sp>
        <p:nvSpPr>
          <p:cNvPr id="2" name="Text Box 1"/>
          <p:cNvSpPr txBox="1"/>
          <p:nvPr/>
        </p:nvSpPr>
        <p:spPr>
          <a:xfrm>
            <a:off x="692150" y="4373880"/>
            <a:ext cx="8967470" cy="6191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Calculate the Entropy for each stump and select the stump which has minimum Entropy value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 Box 4"/>
              <p:cNvSpPr txBox="1"/>
              <p:nvPr/>
            </p:nvSpPr>
            <p:spPr>
              <a:xfrm>
                <a:off x="105410" y="109855"/>
                <a:ext cx="10711180" cy="1038860"/>
              </a:xfrm>
              <a:prstGeom prst="rect">
                <a:avLst/>
              </a:prstGeom>
              <a:noFill/>
            </p:spPr>
            <p:txBody>
              <a:bodyPr wrap="square" rtlCol="0" anchor="t">
                <a:noAutofit/>
              </a:bodyPr>
              <a:lstStyle/>
              <a:p>
                <a:r>
                  <a:rPr lang="en-US" b="1" dirty="0" smtClean="0">
                    <a:ln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sym typeface="+mn-ea"/>
                  </a:rPr>
                  <a:t>Calculate the Total Error</a:t>
                </a:r>
                <a:r>
                  <a:rPr lang="en-US" dirty="0" smtClean="0">
                    <a:sym typeface="+mn-ea"/>
                  </a:rPr>
                  <a:t> </a:t>
                </a:r>
                <a:r>
                  <a:rPr lang="en-US" sz="1400" dirty="0" smtClean="0"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by adding the sample weight of misclassified records. </a:t>
                </a:r>
                <a:endParaRPr lang="en-US" sz="1400" dirty="0" smtClean="0">
                  <a:latin typeface="Arial" panose="020B0604020202020204" pitchFamily="34" charset="0"/>
                  <a:cs typeface="Arial" panose="020B0604020202020204" pitchFamily="34" charset="0"/>
                  <a:sym typeface="+mn-ea"/>
                </a:endParaRPr>
              </a:p>
              <a:p>
                <a:r>
                  <a:rPr lang="en-US" sz="1400" dirty="0" smtClean="0"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Total Error ranges between 0 to 1.</a:t>
                </a:r>
                <a:endParaRPr lang="en-US" dirty="0" smtClean="0">
                  <a:sym typeface="+mn-ea"/>
                </a:endParaRPr>
              </a:p>
              <a:p>
                <a:endParaRPr lang="en-US" dirty="0">
                  <a:sym typeface="+mn-ea"/>
                </a:endParaRPr>
              </a:p>
              <a:p>
                <a:r>
                  <a:rPr lang="en-US" b="1" dirty="0">
                    <a:ln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sym typeface="+mn-ea"/>
                  </a:rPr>
                  <a:t>Calculate Amount of Say (or) Performance Say</a:t>
                </a:r>
                <a:r>
                  <a:rPr lang="en-US" dirty="0">
                    <a:sym typeface="+mn-ea"/>
                  </a:rPr>
                  <a:t> </a:t>
                </a:r>
                <a:endParaRPr lang="en-US" dirty="0">
                  <a:sym typeface="+mn-ea"/>
                </a:endParaRPr>
              </a:p>
              <a:p>
                <a:pPr lvl="1" indent="457200"/>
                <a:r>
                  <a:rPr lang="en-US" dirty="0">
                    <a:sym typeface="+mn-ea"/>
                  </a:rPr>
                  <a:t>Amount of Say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  <a:sym typeface="+mn-ea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  <a:sym typeface="+mn-ea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  <a:sym typeface="+mn-ea"/>
                          </a:rPr>
                          <m:t>2</m:t>
                        </m:r>
                      </m:den>
                    </m:f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  <a:sym typeface="+mn-ea"/>
                      </a:rPr>
                      <m:t>log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+mn-ea"/>
                      </a:rPr>
                      <m:t>⁡(</m:t>
                    </m:r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  <a:sym typeface="+mn-ea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  <a:sym typeface="+mn-ea"/>
                          </a:rPr>
                          <m:t>1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sym typeface="+mn-ea"/>
                          </a:rPr>
                          <m:t>−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sym typeface="+mn-ea"/>
                          </a:rPr>
                          <m:t>𝑇𝑜𝑡𝑎𝑙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sym typeface="+mn-ea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sym typeface="+mn-ea"/>
                          </a:rPr>
                          <m:t>𝐸𝑟𝑟𝑜𝑟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  <a:sym typeface="+mn-ea"/>
                          </a:rPr>
                          <m:t>𝑇𝑜𝑡𝑎𝑙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sym typeface="+mn-ea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sym typeface="+mn-ea"/>
                          </a:rPr>
                          <m:t>𝐸𝑟𝑟𝑜𝑟</m:t>
                        </m:r>
                      </m:den>
                    </m:f>
                    <m:r>
                      <a:rPr lang="en-US" i="1" dirty="0" smtClean="0">
                        <a:latin typeface="Cambria Math" panose="02040503050406030204" pitchFamily="18" charset="0"/>
                        <a:sym typeface="+mn-ea"/>
                      </a:rPr>
                      <m:t>)</m:t>
                    </m:r>
                  </m:oMath>
                </a14:m>
                <a:endParaRPr lang="en-US" dirty="0">
                  <a:sym typeface="+mn-ea"/>
                </a:endParaRPr>
              </a:p>
              <a:p>
                <a:pPr marL="1828800" lvl="4" indent="457200"/>
                <a:r>
                  <a:rPr lang="en-US" dirty="0">
                    <a:sym typeface="+mn-ea"/>
                  </a:rPr>
                  <a:t>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  <a:sym typeface="+mn-ea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  <a:sym typeface="+mn-ea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  <a:sym typeface="+mn-ea"/>
                          </a:rPr>
                          <m:t>2</m:t>
                        </m:r>
                      </m:den>
                    </m:f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  <a:sym typeface="+mn-ea"/>
                      </a:rPr>
                      <m:t>log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+mn-ea"/>
                      </a:rPr>
                      <m:t>⁡(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+mn-ea"/>
                      </a:rPr>
                      <m:t>7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+mn-ea"/>
                      </a:rPr>
                      <m:t>)=</m:t>
                    </m:r>
                  </m:oMath>
                </a14:m>
                <a:r>
                  <a:rPr lang="en-US" dirty="0" smtClean="0">
                    <a:sym typeface="+mn-ea"/>
                  </a:rPr>
                  <a:t>0.97</a:t>
                </a:r>
                <a:endParaRPr lang="en-US" dirty="0">
                  <a:sym typeface="+mn-ea"/>
                </a:endParaRPr>
              </a:p>
              <a:p>
                <a:pPr marL="457200" lvl="1" indent="457200"/>
                <a:endParaRPr lang="en-US" dirty="0" smtClean="0">
                  <a:sym typeface="+mn-ea"/>
                </a:endParaRPr>
              </a:p>
            </p:txBody>
          </p:sp>
        </mc:Choice>
        <mc:Fallback>
          <p:sp>
            <p:nvSpPr>
              <p:cNvPr id="5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10" y="109855"/>
                <a:ext cx="10711180" cy="1038860"/>
              </a:xfrm>
              <a:prstGeom prst="rect">
                <a:avLst/>
              </a:prstGeom>
              <a:blipFill rotWithShape="1">
                <a:blip r:embed="rId1"/>
                <a:stretch>
                  <a:fillRect b="-105990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105410" y="2020387"/>
                <a:ext cx="6990537" cy="25857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ln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Update Weights</a:t>
                </a:r>
                <a:endParaRPr lang="en-US" b="1" dirty="0" smtClean="0">
                  <a:ln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  <a:p>
                <a:r>
                  <a:rPr lang="en-US" dirty="0"/>
                  <a:t>	</a:t>
                </a:r>
                <a:r>
                  <a:rPr lang="en-US" sz="1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For misclassified records</a:t>
                </a:r>
                <a:endParaRPr lang="en-US" sz="14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1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		</a:t>
                </a:r>
                <a:r>
                  <a:rPr lang="en-US" sz="1800" dirty="0"/>
                  <a:t>New Sample Weight  = Sample weight</a:t>
                </a:r>
                <a:r>
                  <a:rPr lang="en-US" sz="1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X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𝑎𝑚𝑜𝑢𝑛𝑡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𝑠𝑎𝑦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dirty="0" smtClean="0"/>
                  <a:t>						 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𝑎𝑚𝑜𝑢𝑛𝑡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𝑠𝑎𝑦</m:t>
                        </m:r>
                      </m:sup>
                    </m:sSup>
                  </m:oMath>
                </a14:m>
                <a:endParaRPr lang="en-IN" dirty="0" smtClean="0"/>
              </a:p>
              <a:p>
                <a:r>
                  <a:rPr lang="en-US" dirty="0"/>
                  <a:t>	</a:t>
                </a:r>
                <a:r>
                  <a:rPr lang="en-US" dirty="0" smtClean="0"/>
                  <a:t>					 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97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33</m:t>
                    </m:r>
                  </m:oMath>
                </a14:m>
                <a:endParaRPr lang="en-IN" dirty="0" smtClean="0"/>
              </a:p>
              <a:p>
                <a:r>
                  <a:rPr lang="en-US" dirty="0"/>
                  <a:t>	</a:t>
                </a:r>
                <a:r>
                  <a:rPr lang="en-US" sz="1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For Correct classified records</a:t>
                </a:r>
                <a:endParaRPr lang="en-US" sz="14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1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		</a:t>
                </a:r>
                <a:r>
                  <a:rPr lang="en-US" sz="1800" dirty="0"/>
                  <a:t>New Sample Weight  = Sample weight</a:t>
                </a:r>
                <a:r>
                  <a:rPr lang="en-US" sz="1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X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𝑎𝑚𝑜𝑢𝑛𝑡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𝑠𝑎𝑦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						</a:t>
                </a:r>
                <a:endParaRPr lang="en-IN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10" y="2020387"/>
                <a:ext cx="6990537" cy="2585720"/>
              </a:xfrm>
              <a:prstGeom prst="rect">
                <a:avLst/>
              </a:prstGeom>
              <a:blipFill rotWithShape="1">
                <a:blip r:embed="rId2"/>
                <a:stretch>
                  <a:fillRect t="-17" r="7" b="1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le 2"/>
          <p:cNvGraphicFramePr/>
          <p:nvPr>
            <p:custDataLst>
              <p:tags r:id="rId3"/>
            </p:custDataLst>
          </p:nvPr>
        </p:nvGraphicFramePr>
        <p:xfrm>
          <a:off x="1303655" y="4662170"/>
          <a:ext cx="5379720" cy="1948815"/>
        </p:xfrm>
        <a:graphic>
          <a:graphicData uri="http://schemas.openxmlformats.org/drawingml/2006/table">
            <a:tbl>
              <a:tblPr/>
              <a:tblGrid>
                <a:gridCol w="640715"/>
                <a:gridCol w="640715"/>
                <a:gridCol w="640080"/>
                <a:gridCol w="640715"/>
                <a:gridCol w="306705"/>
                <a:gridCol w="1017270"/>
                <a:gridCol w="288290"/>
                <a:gridCol w="1205230"/>
              </a:tblGrid>
              <a:tr h="216535">
                <a:tc>
                  <a:txBody>
                    <a:bodyPr/>
                    <a:p>
                      <a:pPr algn="ctr" fontAlgn="b"/>
                      <a:r>
                        <a:rPr sz="1100" b="1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F1</a:t>
                      </a:r>
                      <a:endParaRPr sz="1100" b="1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sz="1100" b="1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F2</a:t>
                      </a:r>
                      <a:endParaRPr sz="1100" b="1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sz="1100" b="1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F3</a:t>
                      </a:r>
                      <a:endParaRPr sz="1100" b="1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sz="1100" b="1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Output</a:t>
                      </a:r>
                      <a:endParaRPr sz="1100" b="1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b"/>
                      <a:r>
                        <a:rPr sz="1100" b="1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Sample Weight</a:t>
                      </a:r>
                      <a:endParaRPr sz="1100" b="1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b"/>
                      <a:r>
                        <a:rPr sz="1100" b="1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Updated Weights</a:t>
                      </a:r>
                      <a:endParaRPr sz="1100" b="1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</a:tr>
              <a:tr h="216535">
                <a:tc>
                  <a:txBody>
                    <a:bodyPr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12</a:t>
                      </a:r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3</a:t>
                      </a:r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23</a:t>
                      </a:r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Yes</a:t>
                      </a:r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b"/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1/8</a:t>
                      </a:r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b"/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0.05</a:t>
                      </a:r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6535">
                <a:tc>
                  <a:txBody>
                    <a:bodyPr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23</a:t>
                      </a:r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5</a:t>
                      </a:r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45</a:t>
                      </a:r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Yes</a:t>
                      </a:r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b"/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1/8</a:t>
                      </a:r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b"/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0.05</a:t>
                      </a:r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6535">
                <a:tc>
                  <a:txBody>
                    <a:bodyPr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34</a:t>
                      </a:r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3</a:t>
                      </a:r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43</a:t>
                      </a:r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No</a:t>
                      </a:r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b"/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1/8</a:t>
                      </a:r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b"/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0.05</a:t>
                      </a:r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6535">
                <a:tc>
                  <a:txBody>
                    <a:bodyPr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21</a:t>
                      </a:r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4</a:t>
                      </a:r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65</a:t>
                      </a:r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Yes</a:t>
                      </a:r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1/8</a:t>
                      </a:r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0.33</a:t>
                      </a:r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16535">
                <a:tc>
                  <a:txBody>
                    <a:bodyPr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45</a:t>
                      </a:r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5</a:t>
                      </a:r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34</a:t>
                      </a:r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No</a:t>
                      </a:r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b"/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1/8</a:t>
                      </a:r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b"/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0.05</a:t>
                      </a:r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6535">
                <a:tc>
                  <a:txBody>
                    <a:bodyPr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12</a:t>
                      </a:r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2</a:t>
                      </a:r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23</a:t>
                      </a:r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No</a:t>
                      </a:r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b"/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1/8</a:t>
                      </a:r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b"/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0.05</a:t>
                      </a:r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6535">
                <a:tc>
                  <a:txBody>
                    <a:bodyPr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34</a:t>
                      </a:r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5</a:t>
                      </a:r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43</a:t>
                      </a:r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Yes</a:t>
                      </a:r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b"/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1/8</a:t>
                      </a:r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b"/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0.05</a:t>
                      </a:r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6535">
                <a:tc>
                  <a:txBody>
                    <a:bodyPr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16</a:t>
                      </a:r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6</a:t>
                      </a:r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45</a:t>
                      </a:r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Yes</a:t>
                      </a:r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b"/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1/8</a:t>
                      </a:r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b"/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0.05</a:t>
                      </a:r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684530" y="6985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Normalize Weight</a:t>
            </a:r>
            <a:endParaRPr lang="en-US" b="1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5" name="Table 4"/>
          <p:cNvGraphicFramePr/>
          <p:nvPr/>
        </p:nvGraphicFramePr>
        <p:xfrm>
          <a:off x="875030" y="1924050"/>
          <a:ext cx="6273800" cy="1645920"/>
        </p:xfrm>
        <a:graphic>
          <a:graphicData uri="http://schemas.openxmlformats.org/drawingml/2006/table">
            <a:tbl>
              <a:tblPr/>
              <a:tblGrid>
                <a:gridCol w="609600"/>
                <a:gridCol w="581660"/>
                <a:gridCol w="637540"/>
                <a:gridCol w="609600"/>
                <a:gridCol w="254000"/>
                <a:gridCol w="939800"/>
                <a:gridCol w="215900"/>
                <a:gridCol w="1079500"/>
                <a:gridCol w="165100"/>
                <a:gridCol w="1181100"/>
              </a:tblGrid>
              <a:tr h="182880">
                <a:tc>
                  <a:txBody>
                    <a:bodyPr/>
                    <a:p>
                      <a:pPr algn="ctr" fontAlgn="b"/>
                      <a:r>
                        <a:rPr sz="1100" b="1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F1</a:t>
                      </a:r>
                      <a:endParaRPr sz="1100" b="1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sz="1100" b="1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F2</a:t>
                      </a:r>
                      <a:endParaRPr sz="1100" b="1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sz="1100" b="1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F3</a:t>
                      </a:r>
                      <a:endParaRPr sz="1100" b="1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sz="1100" b="1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Output</a:t>
                      </a:r>
                      <a:endParaRPr sz="1100" b="1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p>
                      <a:pPr algn="l" fontAlgn="b"/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b"/>
                      <a:r>
                        <a:rPr sz="1100" b="1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Sample Weight</a:t>
                      </a:r>
                      <a:endParaRPr sz="1100" b="1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p>
                      <a:pPr algn="l" fontAlgn="b"/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b"/>
                      <a:r>
                        <a:rPr sz="1100" b="1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Updated Weights</a:t>
                      </a:r>
                      <a:endParaRPr sz="1100" b="1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p>
                      <a:pPr algn="l" fontAlgn="b"/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b"/>
                      <a:r>
                        <a:rPr sz="1100" b="1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Normalized Weight</a:t>
                      </a:r>
                      <a:endParaRPr sz="1100" b="1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</a:tr>
              <a:tr h="182880">
                <a:tc>
                  <a:txBody>
                    <a:bodyPr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12</a:t>
                      </a:r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3</a:t>
                      </a:r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23</a:t>
                      </a:r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Yes</a:t>
                      </a:r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b"/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1/8</a:t>
                      </a:r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b"/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0.05</a:t>
                      </a:r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b"/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0.07</a:t>
                      </a:r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880">
                <a:tc>
                  <a:txBody>
                    <a:bodyPr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23</a:t>
                      </a:r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5</a:t>
                      </a:r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45</a:t>
                      </a:r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Yes</a:t>
                      </a:r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b"/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1/8</a:t>
                      </a:r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b"/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0.05</a:t>
                      </a:r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b"/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0.07</a:t>
                      </a:r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880">
                <a:tc>
                  <a:txBody>
                    <a:bodyPr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34</a:t>
                      </a:r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3</a:t>
                      </a:r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43</a:t>
                      </a:r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No</a:t>
                      </a:r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b"/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1/8</a:t>
                      </a:r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b"/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0.05</a:t>
                      </a:r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b"/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0.07</a:t>
                      </a:r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880">
                <a:tc>
                  <a:txBody>
                    <a:bodyPr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21</a:t>
                      </a:r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4</a:t>
                      </a:r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65</a:t>
                      </a:r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Yes</a:t>
                      </a:r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1/8</a:t>
                      </a:r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0.33</a:t>
                      </a:r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0.49</a:t>
                      </a:r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82880">
                <a:tc>
                  <a:txBody>
                    <a:bodyPr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45</a:t>
                      </a:r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5</a:t>
                      </a:r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34</a:t>
                      </a:r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No</a:t>
                      </a:r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b"/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1/8</a:t>
                      </a:r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b"/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0.05</a:t>
                      </a:r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b"/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0.07</a:t>
                      </a:r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880">
                <a:tc>
                  <a:txBody>
                    <a:bodyPr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12</a:t>
                      </a:r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2</a:t>
                      </a:r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23</a:t>
                      </a:r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No</a:t>
                      </a:r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b"/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1/8</a:t>
                      </a:r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b"/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0.05</a:t>
                      </a:r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b"/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0.07</a:t>
                      </a:r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880">
                <a:tc>
                  <a:txBody>
                    <a:bodyPr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34</a:t>
                      </a:r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5</a:t>
                      </a:r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43</a:t>
                      </a:r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Yes</a:t>
                      </a:r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b"/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1/8</a:t>
                      </a:r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b"/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0.05</a:t>
                      </a:r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b"/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0.07</a:t>
                      </a:r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880">
                <a:tc>
                  <a:txBody>
                    <a:bodyPr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16</a:t>
                      </a:r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6</a:t>
                      </a:r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45</a:t>
                      </a:r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Yes</a:t>
                      </a:r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b"/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1/8</a:t>
                      </a:r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b"/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0.05</a:t>
                      </a:r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b"/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0.07</a:t>
                      </a:r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 Box 5"/>
              <p:cNvSpPr txBox="1"/>
              <p:nvPr/>
            </p:nvSpPr>
            <p:spPr>
              <a:xfrm>
                <a:off x="970280" y="438150"/>
                <a:ext cx="7999095" cy="114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1400">
                    <a:latin typeface="Arial" panose="020B0604020202020204" pitchFamily="34" charset="0"/>
                    <a:cs typeface="Arial" panose="020B0604020202020204" pitchFamily="34" charset="0"/>
                  </a:rPr>
                  <a:t>The sum of updated weight is not equal to 1 so to bring that to 1 we have to do Normalization</a:t>
                </a:r>
                <a:endParaRPr lang="en-US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1400">
                    <a:latin typeface="Arial" panose="020B0604020202020204" pitchFamily="34" charset="0"/>
                    <a:cs typeface="Arial" panose="020B0604020202020204" pitchFamily="34" charset="0"/>
                  </a:rPr>
                  <a:t>Normalize Weight</a:t>
                </a:r>
                <a:r>
                  <a:rPr lang="en-US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updated</m:t>
                        </m:r>
                        <m:r>
                          <a:rPr lang="en-US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 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Weight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Sum</m:t>
                        </m:r>
                        <m:r>
                          <a:rPr lang="en-US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 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of</m:t>
                        </m:r>
                        <m:r>
                          <a:rPr lang="en-US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 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Updated</m:t>
                        </m:r>
                        <m:r>
                          <a:rPr lang="en-US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 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Weight</m:t>
                        </m:r>
                      </m:den>
                    </m:f>
                    <m:r>
                      <a:rPr lang="en-US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  </m:t>
                    </m:r>
                  </m:oMath>
                </a14:m>
                <a:endParaRPr lang="en-US"/>
              </a:p>
              <a:p>
                <a:pPr marL="1371600" lvl="6" indent="457200"/>
                <a:r>
                  <a:rPr lang="en-US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sym typeface="+mn-ea"/>
                          </a:rPr>
                          <m:t>0.05</m:t>
                        </m:r>
                      </m:num>
                      <m:den>
                        <m:r>
                          <a:rPr lang="en-US">
                            <a:sym typeface="+mn-ea"/>
                          </a:rPr>
                          <m:t>0.68</m:t>
                        </m:r>
                        <m:r>
                          <a:rPr lang="en-US"/>
                          <m:t> 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 = </m:t>
                    </m:r>
                    <m:r>
                      <a:rPr lang="en-US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07</m:t>
                    </m:r>
                  </m:oMath>
                </a14:m>
                <a:endParaRPr lang="en-US"/>
              </a:p>
            </p:txBody>
          </p:sp>
        </mc:Choice>
        <mc:Fallback>
          <p:sp>
            <p:nvSpPr>
              <p:cNvPr id="6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280" y="438150"/>
                <a:ext cx="7999095" cy="114427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/>
          <p:cNvGraphicFramePr/>
          <p:nvPr/>
        </p:nvGraphicFramePr>
        <p:xfrm>
          <a:off x="942975" y="5055870"/>
          <a:ext cx="8026400" cy="1645920"/>
        </p:xfrm>
        <a:graphic>
          <a:graphicData uri="http://schemas.openxmlformats.org/drawingml/2006/table">
            <a:tbl>
              <a:tblPr/>
              <a:tblGrid>
                <a:gridCol w="416560"/>
                <a:gridCol w="464820"/>
                <a:gridCol w="532765"/>
                <a:gridCol w="542290"/>
                <a:gridCol w="254000"/>
                <a:gridCol w="996950"/>
                <a:gridCol w="235585"/>
                <a:gridCol w="780415"/>
                <a:gridCol w="686435"/>
                <a:gridCol w="450215"/>
                <a:gridCol w="452120"/>
                <a:gridCol w="487045"/>
                <a:gridCol w="609600"/>
                <a:gridCol w="177800"/>
                <a:gridCol w="939800"/>
              </a:tblGrid>
              <a:tr h="182880">
                <a:tc>
                  <a:txBody>
                    <a:bodyPr/>
                    <a:p>
                      <a:pPr algn="ctr" fontAlgn="b"/>
                      <a:r>
                        <a:rPr sz="1100" b="1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F1</a:t>
                      </a:r>
                      <a:endParaRPr sz="1100" b="1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sz="1100" b="1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F2</a:t>
                      </a:r>
                      <a:endParaRPr sz="1100" b="1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sz="1100" b="1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F3</a:t>
                      </a:r>
                      <a:endParaRPr sz="1100" b="1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sz="1100" b="1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Output</a:t>
                      </a:r>
                      <a:endParaRPr sz="1100" b="1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p>
                      <a:pPr algn="l" fontAlgn="b"/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b"/>
                      <a:r>
                        <a:rPr sz="1100" b="1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Sample Weight</a:t>
                      </a:r>
                      <a:endParaRPr sz="1100" b="1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p>
                      <a:pPr algn="l" fontAlgn="b"/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b"/>
                      <a:r>
                        <a:rPr sz="1100" b="1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Buckets</a:t>
                      </a:r>
                      <a:endParaRPr sz="1100" b="1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p>
                      <a:pPr algn="l" fontAlgn="b"/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b"/>
                      <a:r>
                        <a:rPr sz="1100" b="1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F1</a:t>
                      </a:r>
                      <a:endParaRPr sz="1100" b="1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sz="1100" b="1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F2</a:t>
                      </a:r>
                      <a:endParaRPr sz="1100" b="1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sz="1100" b="1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F3</a:t>
                      </a:r>
                      <a:endParaRPr sz="1100" b="1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sz="1100" b="1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Output</a:t>
                      </a:r>
                      <a:endParaRPr sz="1100" b="1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p>
                      <a:pPr algn="l" fontAlgn="b"/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b"/>
                      <a:r>
                        <a:rPr sz="1100" b="1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Sample Weight</a:t>
                      </a:r>
                      <a:endParaRPr sz="1100" b="1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</a:tr>
              <a:tr h="182880">
                <a:tc>
                  <a:txBody>
                    <a:bodyPr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12</a:t>
                      </a:r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3</a:t>
                      </a:r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23</a:t>
                      </a:r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Yes</a:t>
                      </a:r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b"/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0.07</a:t>
                      </a:r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b"/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0 - 0.07</a:t>
                      </a:r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b"/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34</a:t>
                      </a:r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3</a:t>
                      </a:r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43</a:t>
                      </a:r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No</a:t>
                      </a:r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b"/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0.07</a:t>
                      </a:r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880">
                <a:tc>
                  <a:txBody>
                    <a:bodyPr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23</a:t>
                      </a:r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5</a:t>
                      </a:r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45</a:t>
                      </a:r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Yes</a:t>
                      </a:r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b"/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0.07</a:t>
                      </a:r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b"/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0.07 - 0.14</a:t>
                      </a:r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b"/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23</a:t>
                      </a:r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5</a:t>
                      </a:r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45</a:t>
                      </a:r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Yes</a:t>
                      </a:r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b"/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0.07</a:t>
                      </a:r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880">
                <a:tc>
                  <a:txBody>
                    <a:bodyPr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34</a:t>
                      </a:r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3</a:t>
                      </a:r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43</a:t>
                      </a:r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No</a:t>
                      </a:r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b"/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0.07</a:t>
                      </a:r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b"/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0.14 - 0.21</a:t>
                      </a:r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b"/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12</a:t>
                      </a:r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3</a:t>
                      </a:r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23</a:t>
                      </a:r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Yes</a:t>
                      </a:r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b"/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0.07</a:t>
                      </a:r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880">
                <a:tc>
                  <a:txBody>
                    <a:bodyPr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21</a:t>
                      </a:r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4</a:t>
                      </a:r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65</a:t>
                      </a:r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Yes</a:t>
                      </a:r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0.49</a:t>
                      </a:r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0.21 - 0.70</a:t>
                      </a:r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b"/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34</a:t>
                      </a:r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5</a:t>
                      </a:r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43</a:t>
                      </a:r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Yes</a:t>
                      </a:r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b"/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0.07</a:t>
                      </a:r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880">
                <a:tc>
                  <a:txBody>
                    <a:bodyPr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45</a:t>
                      </a:r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5</a:t>
                      </a:r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34</a:t>
                      </a:r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No</a:t>
                      </a:r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b"/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0.07</a:t>
                      </a:r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b"/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0.70 - 0.77</a:t>
                      </a:r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b"/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16</a:t>
                      </a:r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6</a:t>
                      </a:r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45</a:t>
                      </a:r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Yes</a:t>
                      </a:r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b"/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0.07</a:t>
                      </a:r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880">
                <a:tc>
                  <a:txBody>
                    <a:bodyPr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12</a:t>
                      </a:r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2</a:t>
                      </a:r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23</a:t>
                      </a:r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No</a:t>
                      </a:r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b"/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0.07</a:t>
                      </a:r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b"/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0.77 - 0.84</a:t>
                      </a:r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b"/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12</a:t>
                      </a:r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2</a:t>
                      </a:r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23</a:t>
                      </a:r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No</a:t>
                      </a:r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b"/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0.07</a:t>
                      </a:r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880">
                <a:tc>
                  <a:txBody>
                    <a:bodyPr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34</a:t>
                      </a:r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5</a:t>
                      </a:r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43</a:t>
                      </a:r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Yes</a:t>
                      </a:r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b"/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0.07</a:t>
                      </a:r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b"/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0.84 - 0.93</a:t>
                      </a:r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b"/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45</a:t>
                      </a:r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5</a:t>
                      </a:r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34</a:t>
                      </a:r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No</a:t>
                      </a:r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b"/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0.07</a:t>
                      </a:r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880">
                <a:tc>
                  <a:txBody>
                    <a:bodyPr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16</a:t>
                      </a:r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6</a:t>
                      </a:r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45</a:t>
                      </a:r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Yes</a:t>
                      </a:r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b"/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0.07</a:t>
                      </a:r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b"/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0.93 - 1</a:t>
                      </a:r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b"/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21</a:t>
                      </a:r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4</a:t>
                      </a:r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65</a:t>
                      </a:r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Yes</a:t>
                      </a:r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b"/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b"/>
                      <a:r>
                        <a:rPr sz="11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0.49</a:t>
                      </a:r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b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" name="Text Box 8"/>
          <p:cNvSpPr txBox="1"/>
          <p:nvPr/>
        </p:nvSpPr>
        <p:spPr>
          <a:xfrm>
            <a:off x="617220" y="3652520"/>
            <a:ext cx="8529320" cy="798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lvl="1"/>
            <a:r>
              <a:rPr lang="en-US" b="1" dirty="0" smtClean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New sample formation</a:t>
            </a:r>
            <a:endParaRPr lang="en-US" b="1" dirty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457200"/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To get new random samples it will reorder based on bucket values and frame new dataset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457200"/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After sample formation it starts from step 2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Straight Arrow Connector 10"/>
          <p:cNvCxnSpPr>
            <a:stCxn id="10" idx="1"/>
          </p:cNvCxnSpPr>
          <p:nvPr/>
        </p:nvCxnSpPr>
        <p:spPr>
          <a:xfrm flipV="1">
            <a:off x="5166360" y="5944235"/>
            <a:ext cx="659130" cy="57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423*153"/>
  <p:tag name="TABLE_ENDDRAG_RECT" val="102*367*423*153"/>
</p:tagLst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2256</Words>
  <Application>WPS Presentation</Application>
  <PresentationFormat>Widescreen</PresentationFormat>
  <Paragraphs>505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7" baseType="lpstr">
      <vt:lpstr>Arial</vt:lpstr>
      <vt:lpstr>SimSun</vt:lpstr>
      <vt:lpstr>Wingdings</vt:lpstr>
      <vt:lpstr>Wingdings 3</vt:lpstr>
      <vt:lpstr>Arial</vt:lpstr>
      <vt:lpstr>Calibri</vt:lpstr>
      <vt:lpstr>Cambria Math</vt:lpstr>
      <vt:lpstr>Trebuchet MS</vt:lpstr>
      <vt:lpstr>Microsoft YaHei</vt:lpstr>
      <vt:lpstr>Arial Unicode MS</vt:lpstr>
      <vt:lpstr>Facet</vt:lpstr>
      <vt:lpstr> Adaptive Boosting</vt:lpstr>
      <vt:lpstr>AdaBoost Regressor</vt:lpstr>
      <vt:lpstr>Flowchart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AdaBoostRegressor</dc:title>
  <dc:creator>Pradeep V</dc:creator>
  <cp:lastModifiedBy>Dinesh Scd</cp:lastModifiedBy>
  <cp:revision>12</cp:revision>
  <dcterms:created xsi:type="dcterms:W3CDTF">2025-02-12T03:05:00Z</dcterms:created>
  <dcterms:modified xsi:type="dcterms:W3CDTF">2025-02-15T14:17:45Z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3645C0856DE842AA90243A90BB41D96D_12</vt:lpwstr>
  </property>
  <property fmtid="{D5CDD505-2E9C-101B-9397-08002B2CF9AE}" pid="3" name="KSOProductBuildVer">
    <vt:lpwstr>1033-12.2.0.19805</vt:lpwstr>
  </property>
</Properties>
</file>