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1AEA"/>
    <a:srgbClr val="FC04FF"/>
    <a:srgbClr val="12B1D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22/02/2025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2054"/>
            <a:ext cx="7766936" cy="1646302"/>
          </a:xfrm>
        </p:spPr>
        <p:txBody>
          <a:bodyPr/>
          <a:lstStyle/>
          <a:p>
            <a:br>
              <a:rPr lang="en-IN" dirty="0"/>
            </a:br>
            <a:r>
              <a:rPr lang="en-IN" sz="6000" dirty="0"/>
              <a:t>Boosting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137" y="4881535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/>
              <a:t>Dinesh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AEA4-8628-F701-789D-9284C8F0E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9365B5-09CD-02C1-D5BF-866A416EF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66181"/>
              </p:ext>
            </p:extLst>
          </p:nvPr>
        </p:nvGraphicFramePr>
        <p:xfrm>
          <a:off x="1628436" y="877624"/>
          <a:ext cx="2817162" cy="1510128"/>
        </p:xfrm>
        <a:graphic>
          <a:graphicData uri="http://schemas.openxmlformats.org/drawingml/2006/table">
            <a:tbl>
              <a:tblPr/>
              <a:tblGrid>
                <a:gridCol w="688340">
                  <a:extLst>
                    <a:ext uri="{9D8B030D-6E8A-4147-A177-3AD203B41FA5}">
                      <a16:colId xmlns:a16="http://schemas.microsoft.com/office/drawing/2014/main" val="1180166595"/>
                    </a:ext>
                  </a:extLst>
                </a:gridCol>
                <a:gridCol w="483553">
                  <a:extLst>
                    <a:ext uri="{9D8B030D-6E8A-4147-A177-3AD203B41FA5}">
                      <a16:colId xmlns:a16="http://schemas.microsoft.com/office/drawing/2014/main" val="539845317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909623410"/>
                    </a:ext>
                  </a:extLst>
                </a:gridCol>
                <a:gridCol w="673512">
                  <a:extLst>
                    <a:ext uri="{9D8B030D-6E8A-4147-A177-3AD203B41FA5}">
                      <a16:colId xmlns:a16="http://schemas.microsoft.com/office/drawing/2014/main" val="517507421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val="3121321640"/>
                    </a:ext>
                  </a:extLst>
                </a:gridCol>
              </a:tblGrid>
              <a:tr h="1887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Experience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Residual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31241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(40-51) =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557037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8035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117648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497136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608292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423469"/>
                  </a:ext>
                </a:extLst>
              </a:tr>
              <a:tr h="18876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225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AA28F9-F9B5-ED1F-1638-4F9DD6F06783}"/>
              </a:ext>
            </a:extLst>
          </p:cNvPr>
          <p:cNvSpPr/>
          <p:nvPr/>
        </p:nvSpPr>
        <p:spPr>
          <a:xfrm>
            <a:off x="7277874" y="3068645"/>
            <a:ext cx="895739" cy="25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-11,-9,1,9,11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78412D-92D1-F059-6B47-99C065BF090A}"/>
              </a:ext>
            </a:extLst>
          </p:cNvPr>
          <p:cNvCxnSpPr>
            <a:cxnSpLocks/>
          </p:cNvCxnSpPr>
          <p:nvPr/>
        </p:nvCxnSpPr>
        <p:spPr>
          <a:xfrm flipH="1">
            <a:off x="7203232" y="3344068"/>
            <a:ext cx="522514" cy="55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5F34B-A6AA-21A5-19CA-0F5460A085E0}"/>
              </a:ext>
            </a:extLst>
          </p:cNvPr>
          <p:cNvCxnSpPr>
            <a:cxnSpLocks/>
          </p:cNvCxnSpPr>
          <p:nvPr/>
        </p:nvCxnSpPr>
        <p:spPr>
          <a:xfrm>
            <a:off x="7725746" y="3344068"/>
            <a:ext cx="522513" cy="55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B70CAD-F305-9402-C119-C6782E71AD55}"/>
              </a:ext>
            </a:extLst>
          </p:cNvPr>
          <p:cNvSpPr txBox="1"/>
          <p:nvPr/>
        </p:nvSpPr>
        <p:spPr>
          <a:xfrm>
            <a:off x="7115167" y="3500875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&lt;=2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B4EC1-1EA5-8840-3243-2AD080E30B7C}"/>
              </a:ext>
            </a:extLst>
          </p:cNvPr>
          <p:cNvSpPr txBox="1"/>
          <p:nvPr/>
        </p:nvSpPr>
        <p:spPr>
          <a:xfrm>
            <a:off x="7928941" y="350087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&gt;2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F05C6-4E2E-5416-0F4A-27E3C436D7BA}"/>
              </a:ext>
            </a:extLst>
          </p:cNvPr>
          <p:cNvSpPr/>
          <p:nvPr/>
        </p:nvSpPr>
        <p:spPr>
          <a:xfrm>
            <a:off x="6755363" y="3917277"/>
            <a:ext cx="895739" cy="25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-11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46421-AF83-BC60-33E4-73371FD1FD2B}"/>
              </a:ext>
            </a:extLst>
          </p:cNvPr>
          <p:cNvSpPr/>
          <p:nvPr/>
        </p:nvSpPr>
        <p:spPr>
          <a:xfrm>
            <a:off x="7928941" y="3909242"/>
            <a:ext cx="895739" cy="25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-9,1,9,11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36F98-7D8D-8B3B-E681-5EDE217DC763}"/>
              </a:ext>
            </a:extLst>
          </p:cNvPr>
          <p:cNvSpPr txBox="1"/>
          <p:nvPr/>
        </p:nvSpPr>
        <p:spPr>
          <a:xfrm>
            <a:off x="494521" y="438541"/>
            <a:ext cx="427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Residual</a:t>
            </a:r>
            <a:r>
              <a:rPr lang="en-US" dirty="0"/>
              <a:t> = Output - Average of Output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127D0-2BF0-CC3C-F01D-DA5BF5188CC1}"/>
              </a:ext>
            </a:extLst>
          </p:cNvPr>
          <p:cNvSpPr txBox="1"/>
          <p:nvPr/>
        </p:nvSpPr>
        <p:spPr>
          <a:xfrm>
            <a:off x="7233462" y="282283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[Experience]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BAFD0A-30AA-40FB-F36C-C6EE4B59D1E6}"/>
                  </a:ext>
                </a:extLst>
              </p:cNvPr>
              <p:cNvSpPr txBox="1"/>
              <p:nvPr/>
            </p:nvSpPr>
            <p:spPr>
              <a:xfrm>
                <a:off x="494521" y="2822836"/>
                <a:ext cx="4870164" cy="1867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Similarity Weight</a:t>
                </a:r>
                <a:endParaRPr lang="en-IN" dirty="0"/>
              </a:p>
              <a:p>
                <a:r>
                  <a:rPr lang="en-IN" dirty="0"/>
                  <a:t>Similarity Weight (SW)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𝑅𝑒𝑠𝑖𝑑𝑢𝑎𝑙</m:t>
                                    </m:r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𝑅𝑒𝑠𝑖𝑑𝑢𝑎𝑙𝑠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 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N" sz="1800" dirty="0">
                                <a:latin typeface="Cambria Math" panose="02040503050406030204" pitchFamily="18" charset="0"/>
                              </a:rPr>
                              <m:t>(−9+1+9+11)</m:t>
                            </m:r>
                          </m:e>
                          <m:sup>
                            <m: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1800" i="0" dirty="0">
                            <a:latin typeface="Cambria Math" panose="02040503050406030204" pitchFamily="18" charset="0"/>
                          </a:rPr>
                          <m:t>4+1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144</m:t>
                        </m:r>
                      </m:num>
                      <m:den>
                        <m:r>
                          <a:rPr lang="en-IN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28.5</m:t>
                    </m:r>
                  </m:oMath>
                </a14:m>
                <a:endParaRPr lang="en-IN" dirty="0">
                  <a:latin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BAFD0A-30AA-40FB-F36C-C6EE4B59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1" y="2822836"/>
                <a:ext cx="4870164" cy="1867947"/>
              </a:xfrm>
              <a:prstGeom prst="rect">
                <a:avLst/>
              </a:prstGeom>
              <a:blipFill>
                <a:blip r:embed="rId2"/>
                <a:stretch>
                  <a:fillRect l="-1377" t="-2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B91EF-46CB-2067-E970-9BD8B4804731}"/>
                  </a:ext>
                </a:extLst>
              </p:cNvPr>
              <p:cNvSpPr txBox="1"/>
              <p:nvPr/>
            </p:nvSpPr>
            <p:spPr>
              <a:xfrm>
                <a:off x="7258628" y="4108553"/>
                <a:ext cx="9342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Consider</m:t>
                    </m:r>
                    <m:r>
                      <a:rPr lang="en-IN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</m:t>
                    </m:r>
                  </m:oMath>
                </a14:m>
                <a:r>
                  <a:rPr lang="en-IN" sz="900" dirty="0"/>
                  <a:t> = 1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B91EF-46CB-2067-E970-9BD8B480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28" y="4108553"/>
                <a:ext cx="934230" cy="23083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111F7B8-21B1-5BF8-E149-33040596E559}"/>
              </a:ext>
            </a:extLst>
          </p:cNvPr>
          <p:cNvSpPr txBox="1"/>
          <p:nvPr/>
        </p:nvSpPr>
        <p:spPr>
          <a:xfrm>
            <a:off x="6692287" y="4182577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SW = 65.5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67C78-D4E4-D563-8CBC-7C367488DF93}"/>
              </a:ext>
            </a:extLst>
          </p:cNvPr>
          <p:cNvSpPr txBox="1"/>
          <p:nvPr/>
        </p:nvSpPr>
        <p:spPr>
          <a:xfrm>
            <a:off x="8077360" y="417891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SW = 28.5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506E1-D903-D522-8BA8-A0D2464999C5}"/>
              </a:ext>
            </a:extLst>
          </p:cNvPr>
          <p:cNvSpPr txBox="1"/>
          <p:nvPr/>
        </p:nvSpPr>
        <p:spPr>
          <a:xfrm>
            <a:off x="8218025" y="3095178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SW = 0.16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EA7A1-7692-A2C3-15F8-15A5DAE85935}"/>
              </a:ext>
            </a:extLst>
          </p:cNvPr>
          <p:cNvSpPr txBox="1"/>
          <p:nvPr/>
        </p:nvSpPr>
        <p:spPr>
          <a:xfrm>
            <a:off x="494521" y="4248704"/>
            <a:ext cx="64892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</a:t>
            </a:r>
            <a:r>
              <a:rPr lang="en-US" dirty="0"/>
              <a:t> 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Gain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= </a:t>
            </a:r>
            <a:r>
              <a:rPr lang="en-IN" dirty="0">
                <a:sym typeface="Symbol" panose="05050102010706020507" pitchFamily="18" charset="2"/>
              </a:rPr>
              <a:t> leaf SW – Root SW  = 65.5 + 28.5 – 0.16 = 93.84</a:t>
            </a:r>
          </a:p>
          <a:p>
            <a:endParaRPr lang="en-IN" dirty="0">
              <a:sym typeface="Symbol" panose="05050102010706020507" pitchFamily="18" charset="2"/>
            </a:endParaRPr>
          </a:p>
          <a:p>
            <a:r>
              <a:rPr lang="en-IN" dirty="0">
                <a:sym typeface="Symbol" panose="05050102010706020507" pitchFamily="18" charset="2"/>
              </a:rPr>
              <a:t>Identify the Gain for each row and select the max Gain tree.</a:t>
            </a:r>
          </a:p>
          <a:p>
            <a:r>
              <a:rPr lang="en-IN" dirty="0">
                <a:sym typeface="Symbol" panose="05050102010706020507" pitchFamily="18" charset="2"/>
              </a:rPr>
              <a:t>After Identifying that go with next feature </a:t>
            </a:r>
            <a:r>
              <a:rPr lang="en-IN" dirty="0" err="1">
                <a:sym typeface="Symbol" panose="05050102010706020507" pitchFamily="18" charset="2"/>
              </a:rPr>
              <a:t>e.g</a:t>
            </a:r>
            <a:r>
              <a:rPr lang="en-IN" dirty="0">
                <a:sym typeface="Symbol" panose="05050102010706020507" pitchFamily="18" charset="2"/>
              </a:rPr>
              <a:t> Gap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52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9F2F1-5367-4598-4FF5-A363A085F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288A49-9503-F3AD-BD11-CF9BDB8AC852}"/>
              </a:ext>
            </a:extLst>
          </p:cNvPr>
          <p:cNvCxnSpPr>
            <a:cxnSpLocks/>
          </p:cNvCxnSpPr>
          <p:nvPr/>
        </p:nvCxnSpPr>
        <p:spPr>
          <a:xfrm>
            <a:off x="3543392" y="892939"/>
            <a:ext cx="522513" cy="55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89B9BF-C66C-DB6B-FB2A-5129C3682F07}"/>
              </a:ext>
            </a:extLst>
          </p:cNvPr>
          <p:cNvSpPr txBox="1"/>
          <p:nvPr/>
        </p:nvSpPr>
        <p:spPr>
          <a:xfrm>
            <a:off x="2932813" y="1049746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&lt;=2.5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3A21C-916C-4251-12CB-FCAF5EE363E8}"/>
              </a:ext>
            </a:extLst>
          </p:cNvPr>
          <p:cNvSpPr txBox="1"/>
          <p:nvPr/>
        </p:nvSpPr>
        <p:spPr>
          <a:xfrm>
            <a:off x="3746587" y="1049746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&gt;2.5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DAE925-3C3C-C9DE-51F9-F921535F1733}"/>
              </a:ext>
            </a:extLst>
          </p:cNvPr>
          <p:cNvSpPr/>
          <p:nvPr/>
        </p:nvSpPr>
        <p:spPr>
          <a:xfrm>
            <a:off x="2573009" y="1466148"/>
            <a:ext cx="895739" cy="25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-11,-9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A964C7-1BBC-AEEF-8A14-7EB7FC9210F9}"/>
              </a:ext>
            </a:extLst>
          </p:cNvPr>
          <p:cNvSpPr/>
          <p:nvPr/>
        </p:nvSpPr>
        <p:spPr>
          <a:xfrm>
            <a:off x="3746587" y="1458113"/>
            <a:ext cx="895739" cy="25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1,9,11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1AE323-8BD5-D82B-E6A1-C403E990FF20}"/>
              </a:ext>
            </a:extLst>
          </p:cNvPr>
          <p:cNvSpPr txBox="1"/>
          <p:nvPr/>
        </p:nvSpPr>
        <p:spPr>
          <a:xfrm>
            <a:off x="3051108" y="37170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[Experience]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5689E8-9F51-3E9B-7164-233603A915AD}"/>
              </a:ext>
            </a:extLst>
          </p:cNvPr>
          <p:cNvCxnSpPr>
            <a:cxnSpLocks/>
          </p:cNvCxnSpPr>
          <p:nvPr/>
        </p:nvCxnSpPr>
        <p:spPr>
          <a:xfrm flipH="1">
            <a:off x="3016047" y="887601"/>
            <a:ext cx="522514" cy="55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DFFF4-E0F7-4176-0F7E-7431E4C2C50F}"/>
              </a:ext>
            </a:extLst>
          </p:cNvPr>
          <p:cNvSpPr/>
          <p:nvPr/>
        </p:nvSpPr>
        <p:spPr>
          <a:xfrm>
            <a:off x="3091537" y="613826"/>
            <a:ext cx="895739" cy="25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-11,-9,1,9,11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FC18F3-4ED0-8AAA-3F37-A8AF972680D6}"/>
              </a:ext>
            </a:extLst>
          </p:cNvPr>
          <p:cNvCxnSpPr>
            <a:cxnSpLocks/>
          </p:cNvCxnSpPr>
          <p:nvPr/>
        </p:nvCxnSpPr>
        <p:spPr>
          <a:xfrm>
            <a:off x="4184550" y="1741441"/>
            <a:ext cx="522513" cy="55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F7A7EE-01E1-41CD-F5E4-C34048A3A808}"/>
              </a:ext>
            </a:extLst>
          </p:cNvPr>
          <p:cNvCxnSpPr>
            <a:cxnSpLocks/>
          </p:cNvCxnSpPr>
          <p:nvPr/>
        </p:nvCxnSpPr>
        <p:spPr>
          <a:xfrm flipH="1">
            <a:off x="3657205" y="1736103"/>
            <a:ext cx="522514" cy="55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EF31383-E632-CC37-C978-FC1DBE42D782}"/>
              </a:ext>
            </a:extLst>
          </p:cNvPr>
          <p:cNvSpPr txBox="1"/>
          <p:nvPr/>
        </p:nvSpPr>
        <p:spPr>
          <a:xfrm>
            <a:off x="3603759" y="1937270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F4E096-939A-BBDC-5FC5-77520FF563D3}"/>
              </a:ext>
            </a:extLst>
          </p:cNvPr>
          <p:cNvSpPr txBox="1"/>
          <p:nvPr/>
        </p:nvSpPr>
        <p:spPr>
          <a:xfrm>
            <a:off x="4441324" y="1980111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No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BA6052-7A49-2360-FD70-F4FCFD26B9D1}"/>
              </a:ext>
            </a:extLst>
          </p:cNvPr>
          <p:cNvSpPr/>
          <p:nvPr/>
        </p:nvSpPr>
        <p:spPr>
          <a:xfrm>
            <a:off x="3170166" y="2292221"/>
            <a:ext cx="895739" cy="25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11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48FF7E-D7B8-0EE2-B032-A977E2BE2B56}"/>
              </a:ext>
            </a:extLst>
          </p:cNvPr>
          <p:cNvSpPr/>
          <p:nvPr/>
        </p:nvSpPr>
        <p:spPr>
          <a:xfrm>
            <a:off x="4351433" y="2330466"/>
            <a:ext cx="895739" cy="25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1,9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3B789D-7D10-CAA5-AA33-CDEC6AEF932D}"/>
              </a:ext>
            </a:extLst>
          </p:cNvPr>
          <p:cNvSpPr txBox="1"/>
          <p:nvPr/>
        </p:nvSpPr>
        <p:spPr>
          <a:xfrm>
            <a:off x="2578802" y="1661035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Avg. = -10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931091-C9D3-696D-3388-FDEE539C2F7F}"/>
              </a:ext>
            </a:extLst>
          </p:cNvPr>
          <p:cNvSpPr txBox="1"/>
          <p:nvPr/>
        </p:nvSpPr>
        <p:spPr>
          <a:xfrm>
            <a:off x="3216026" y="2493857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Avg. = 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530F77-1505-6C76-EDDE-A93629DF8B1D}"/>
              </a:ext>
            </a:extLst>
          </p:cNvPr>
          <p:cNvSpPr txBox="1"/>
          <p:nvPr/>
        </p:nvSpPr>
        <p:spPr>
          <a:xfrm>
            <a:off x="4411028" y="2539947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Avg. =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282C44-9985-79DC-CDE5-42416638813E}"/>
              </a:ext>
            </a:extLst>
          </p:cNvPr>
          <p:cNvSpPr txBox="1"/>
          <p:nvPr/>
        </p:nvSpPr>
        <p:spPr>
          <a:xfrm>
            <a:off x="552507" y="3131160"/>
            <a:ext cx="84778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r>
              <a:rPr lang="en-US" dirty="0"/>
              <a:t> 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calculation</a:t>
            </a:r>
          </a:p>
          <a:p>
            <a:r>
              <a:rPr lang="en-IN" dirty="0"/>
              <a:t> = Avg. of Base o/p + [Learning Parameter (</a:t>
            </a:r>
            <a:r>
              <a:rPr lang="en-IN" dirty="0">
                <a:sym typeface="Symbol" panose="05050102010706020507" pitchFamily="18" charset="2"/>
              </a:rPr>
              <a:t>1)</a:t>
            </a:r>
            <a:r>
              <a:rPr lang="en-IN" dirty="0"/>
              <a:t> × </a:t>
            </a:r>
            <a:r>
              <a:rPr lang="en-IN" dirty="0">
                <a:sym typeface="Symbol" panose="05050102010706020507" pitchFamily="18" charset="2"/>
              </a:rPr>
              <a:t>T1]+ [2</a:t>
            </a:r>
            <a:r>
              <a:rPr lang="en-IN" dirty="0"/>
              <a:t> × </a:t>
            </a:r>
            <a:r>
              <a:rPr lang="en-IN" dirty="0">
                <a:sym typeface="Symbol" panose="05050102010706020507" pitchFamily="18" charset="2"/>
              </a:rPr>
              <a:t>T2] + [3</a:t>
            </a:r>
            <a:r>
              <a:rPr lang="en-IN" dirty="0"/>
              <a:t> × </a:t>
            </a:r>
            <a:r>
              <a:rPr lang="en-IN" dirty="0">
                <a:sym typeface="Symbol" panose="05050102010706020507" pitchFamily="18" charset="2"/>
              </a:rPr>
              <a:t>T3] + …</a:t>
            </a:r>
          </a:p>
          <a:p>
            <a:r>
              <a:rPr lang="en-IN" sz="900" i="1" dirty="0">
                <a:sym typeface="Symbol" panose="05050102010706020507" pitchFamily="18" charset="2"/>
              </a:rPr>
              <a:t>      Consider Learning Parameter is 0.5</a:t>
            </a:r>
            <a:endParaRPr lang="en-IN" sz="900" i="1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F8B153C-7DD6-1425-A37D-81C8494C6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12989"/>
              </p:ext>
            </p:extLst>
          </p:nvPr>
        </p:nvGraphicFramePr>
        <p:xfrm>
          <a:off x="1285592" y="4660332"/>
          <a:ext cx="4366311" cy="1463040"/>
        </p:xfrm>
        <a:graphic>
          <a:graphicData uri="http://schemas.openxmlformats.org/drawingml/2006/table">
            <a:tbl>
              <a:tblPr/>
              <a:tblGrid>
                <a:gridCol w="715938">
                  <a:extLst>
                    <a:ext uri="{9D8B030D-6E8A-4147-A177-3AD203B41FA5}">
                      <a16:colId xmlns:a16="http://schemas.microsoft.com/office/drawing/2014/main" val="2874208092"/>
                    </a:ext>
                  </a:extLst>
                </a:gridCol>
                <a:gridCol w="648397">
                  <a:extLst>
                    <a:ext uri="{9D8B030D-6E8A-4147-A177-3AD203B41FA5}">
                      <a16:colId xmlns:a16="http://schemas.microsoft.com/office/drawing/2014/main" val="14710237"/>
                    </a:ext>
                  </a:extLst>
                </a:gridCol>
                <a:gridCol w="706645">
                  <a:extLst>
                    <a:ext uri="{9D8B030D-6E8A-4147-A177-3AD203B41FA5}">
                      <a16:colId xmlns:a16="http://schemas.microsoft.com/office/drawing/2014/main" val="2192125056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88908792"/>
                    </a:ext>
                  </a:extLst>
                </a:gridCol>
                <a:gridCol w="604063">
                  <a:extLst>
                    <a:ext uri="{9D8B030D-6E8A-4147-A177-3AD203B41FA5}">
                      <a16:colId xmlns:a16="http://schemas.microsoft.com/office/drawing/2014/main" val="21771806"/>
                    </a:ext>
                  </a:extLst>
                </a:gridCol>
                <a:gridCol w="123283">
                  <a:extLst>
                    <a:ext uri="{9D8B030D-6E8A-4147-A177-3AD203B41FA5}">
                      <a16:colId xmlns:a16="http://schemas.microsoft.com/office/drawing/2014/main" val="2548072289"/>
                    </a:ext>
                  </a:extLst>
                </a:gridCol>
                <a:gridCol w="933503">
                  <a:extLst>
                    <a:ext uri="{9D8B030D-6E8A-4147-A177-3AD203B41FA5}">
                      <a16:colId xmlns:a16="http://schemas.microsoft.com/office/drawing/2014/main" val="27437773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Experience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Salary (O/P)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Residual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 Output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54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(40-51.2) =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69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78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26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6201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815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9762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589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06C9E6-5CA7-144B-D921-47F3EF22493D}"/>
              </a:ext>
            </a:extLst>
          </p:cNvPr>
          <p:cNvSpPr txBox="1"/>
          <p:nvPr/>
        </p:nvSpPr>
        <p:spPr>
          <a:xfrm>
            <a:off x="552507" y="397061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 51 + (0.5 × -10) = 51 – 5 = 46</a:t>
            </a:r>
          </a:p>
        </p:txBody>
      </p:sp>
    </p:spTree>
    <p:extLst>
      <p:ext uri="{BB962C8B-B14F-4D97-AF65-F5344CB8AC3E}">
        <p14:creationId xmlns:p14="http://schemas.microsoft.com/office/powerpoint/2010/main" val="149814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EBA4C-FCAC-6B7F-E0DC-4334B4D1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1DCF-AACE-CE9F-8CCF-B81EF4F8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12054"/>
            <a:ext cx="7766936" cy="1646302"/>
          </a:xfrm>
        </p:spPr>
        <p:txBody>
          <a:bodyPr/>
          <a:lstStyle/>
          <a:p>
            <a:br>
              <a:rPr lang="en-IN" dirty="0"/>
            </a:br>
            <a:r>
              <a:rPr lang="en-IN" sz="6000" dirty="0"/>
              <a:t>LG Boosting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8A82CB-BA28-BFFB-7CED-2F1A1FD6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289" y="3258356"/>
            <a:ext cx="6330647" cy="967618"/>
          </a:xfrm>
        </p:spPr>
        <p:txBody>
          <a:bodyPr/>
          <a:lstStyle/>
          <a:p>
            <a:r>
              <a:rPr lang="en-IN" b="0" i="0" dirty="0">
                <a:solidFill>
                  <a:srgbClr val="474747"/>
                </a:solidFill>
                <a:effectLst/>
                <a:latin typeface="Google Sans"/>
              </a:rPr>
              <a:t>Light Gradient Boosting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8A88C-2A3C-527C-2977-06E6281768F9}"/>
              </a:ext>
            </a:extLst>
          </p:cNvPr>
          <p:cNvSpPr txBox="1"/>
          <p:nvPr/>
        </p:nvSpPr>
        <p:spPr>
          <a:xfrm>
            <a:off x="6384987" y="6503438"/>
            <a:ext cx="2763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Ref : https://www.youtube.com/watch?v=w-_vmVfpssg</a:t>
            </a:r>
          </a:p>
        </p:txBody>
      </p:sp>
    </p:spTree>
    <p:extLst>
      <p:ext uri="{BB962C8B-B14F-4D97-AF65-F5344CB8AC3E}">
        <p14:creationId xmlns:p14="http://schemas.microsoft.com/office/powerpoint/2010/main" val="294902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8997-DE02-DE86-BE71-5A091B78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LightGBM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 is a gradient boosting framework that uses tree-based learning algorithms. </a:t>
            </a:r>
            <a:br>
              <a:rPr lang="en-US" sz="18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</a:b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It is designed to be distributed and efficient with the following advantages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52DB-75A6-9C80-0533-5B6E1F13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Faster training speed and higher efficiency.</a:t>
            </a:r>
          </a:p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Lower memory usage.</a:t>
            </a:r>
          </a:p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Better accuracy.</a:t>
            </a:r>
          </a:p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Support of parallel, distributed, and GPU learning.</a:t>
            </a:r>
          </a:p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Capable of handling large-scale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28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BC6A-EE2F-44C3-6C3C-A88D93D2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LG Boosting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F3E38-17B2-934E-4470-AB55E02B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8" y="2546417"/>
            <a:ext cx="8153643" cy="28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8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D071-1FDE-4FD1-2C9E-F8389DC4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8" y="554569"/>
            <a:ext cx="8596668" cy="3880773"/>
          </a:xfrm>
        </p:spPr>
        <p:txBody>
          <a:bodyPr/>
          <a:lstStyle/>
          <a:p>
            <a:r>
              <a:rPr lang="en-IN" dirty="0"/>
              <a:t>1. Converts the data into </a:t>
            </a:r>
            <a:r>
              <a:rPr lang="en-IN" b="1" dirty="0"/>
              <a:t>Histogram</a:t>
            </a:r>
            <a:r>
              <a:rPr lang="en-IN" dirty="0"/>
              <a:t> data, </a:t>
            </a:r>
            <a:r>
              <a:rPr lang="en-IN" dirty="0" err="1"/>
              <a:t>i.e</a:t>
            </a:r>
            <a:r>
              <a:rPr lang="en-IN" dirty="0"/>
              <a:t> split the data and brings it under few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Exclusive Feature Bundling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51887-89F1-9A05-53C6-D9387485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83188"/>
              </p:ext>
            </p:extLst>
          </p:nvPr>
        </p:nvGraphicFramePr>
        <p:xfrm>
          <a:off x="3644900" y="1443512"/>
          <a:ext cx="2451100" cy="11373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569183852"/>
                    </a:ext>
                  </a:extLst>
                </a:gridCol>
                <a:gridCol w="1266289">
                  <a:extLst>
                    <a:ext uri="{9D8B030D-6E8A-4147-A177-3AD203B41FA5}">
                      <a16:colId xmlns:a16="http://schemas.microsoft.com/office/drawing/2014/main" val="1213124299"/>
                    </a:ext>
                  </a:extLst>
                </a:gridCol>
                <a:gridCol w="575211">
                  <a:extLst>
                    <a:ext uri="{9D8B030D-6E8A-4147-A177-3AD203B41FA5}">
                      <a16:colId xmlns:a16="http://schemas.microsoft.com/office/drawing/2014/main" val="30039398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50,55,59,60,64,69,70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83660"/>
                  </a:ext>
                </a:extLst>
              </a:tr>
              <a:tr h="77157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2186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50 - 60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60 - 70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87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A66B41-93DF-44F3-8E00-D8751EFE9654}"/>
              </a:ext>
            </a:extLst>
          </p:cNvPr>
          <p:cNvCxnSpPr>
            <a:cxnSpLocks/>
          </p:cNvCxnSpPr>
          <p:nvPr/>
        </p:nvCxnSpPr>
        <p:spPr>
          <a:xfrm flipH="1">
            <a:off x="4058816" y="1643620"/>
            <a:ext cx="737120" cy="73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430D03-881B-A538-F4A1-3F64A6D55FA5}"/>
              </a:ext>
            </a:extLst>
          </p:cNvPr>
          <p:cNvCxnSpPr>
            <a:cxnSpLocks/>
          </p:cNvCxnSpPr>
          <p:nvPr/>
        </p:nvCxnSpPr>
        <p:spPr>
          <a:xfrm>
            <a:off x="4904792" y="1642904"/>
            <a:ext cx="674914" cy="7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DD5D7B-355C-DEE9-39C9-57D03A875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98300"/>
              </p:ext>
            </p:extLst>
          </p:nvPr>
        </p:nvGraphicFramePr>
        <p:xfrm>
          <a:off x="3274716" y="4277154"/>
          <a:ext cx="3042440" cy="1593768"/>
        </p:xfrm>
        <a:graphic>
          <a:graphicData uri="http://schemas.openxmlformats.org/drawingml/2006/table">
            <a:tbl>
              <a:tblPr/>
              <a:tblGrid>
                <a:gridCol w="760610">
                  <a:extLst>
                    <a:ext uri="{9D8B030D-6E8A-4147-A177-3AD203B41FA5}">
                      <a16:colId xmlns:a16="http://schemas.microsoft.com/office/drawing/2014/main" val="3981729885"/>
                    </a:ext>
                  </a:extLst>
                </a:gridCol>
                <a:gridCol w="760610">
                  <a:extLst>
                    <a:ext uri="{9D8B030D-6E8A-4147-A177-3AD203B41FA5}">
                      <a16:colId xmlns:a16="http://schemas.microsoft.com/office/drawing/2014/main" val="794776971"/>
                    </a:ext>
                  </a:extLst>
                </a:gridCol>
                <a:gridCol w="760610">
                  <a:extLst>
                    <a:ext uri="{9D8B030D-6E8A-4147-A177-3AD203B41FA5}">
                      <a16:colId xmlns:a16="http://schemas.microsoft.com/office/drawing/2014/main" val="3699673822"/>
                    </a:ext>
                  </a:extLst>
                </a:gridCol>
                <a:gridCol w="760610">
                  <a:extLst>
                    <a:ext uri="{9D8B030D-6E8A-4147-A177-3AD203B41FA5}">
                      <a16:colId xmlns:a16="http://schemas.microsoft.com/office/drawing/2014/main" val="2985193945"/>
                    </a:ext>
                  </a:extLst>
                </a:gridCol>
              </a:tblGrid>
              <a:tr h="265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204130"/>
                  </a:ext>
                </a:extLst>
              </a:tr>
              <a:tr h="265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777086"/>
                  </a:ext>
                </a:extLst>
              </a:tr>
              <a:tr h="265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42381"/>
                  </a:ext>
                </a:extLst>
              </a:tr>
              <a:tr h="265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721691"/>
                  </a:ext>
                </a:extLst>
              </a:tr>
              <a:tr h="265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081042"/>
                  </a:ext>
                </a:extLst>
              </a:tr>
              <a:tr h="265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59362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091378-80B4-75C6-21A7-DD7C7DA2E2C9}"/>
              </a:ext>
            </a:extLst>
          </p:cNvPr>
          <p:cNvSpPr/>
          <p:nvPr/>
        </p:nvSpPr>
        <p:spPr>
          <a:xfrm>
            <a:off x="3872204" y="5258302"/>
            <a:ext cx="373225" cy="116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1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88FF-29AA-56CF-6086-6F03C58B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Gradient-based One Side Sampling</a:t>
            </a:r>
            <a:r>
              <a:rPr lang="en-IN" dirty="0"/>
              <a:t>(GOSS)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7715-4876-24C0-5DEE-B09D1EB0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used for sampling the dataset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points with greater gradients are given more weight when computing gain by GOSS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maintain accuracy, data points with smaller gradients are arbitrarily deleted while some are kept.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Given the same sampling rate as random sampling, this approach is often superior.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66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>
            <a:normAutofit fontScale="90000"/>
          </a:bodyPr>
          <a:lstStyle/>
          <a:p>
            <a:r>
              <a:rPr lang="en-IN" dirty="0"/>
              <a:t>AdaBoost (or) </a:t>
            </a:r>
            <a:r>
              <a:rPr lang="en-IN" sz="3600" dirty="0"/>
              <a:t>Adaptive Boosting</a:t>
            </a:r>
            <a:r>
              <a:rPr lang="en-IN" dirty="0"/>
              <a:t> 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064"/>
            <a:ext cx="8596668" cy="4649786"/>
          </a:xfrm>
        </p:spPr>
        <p:txBody>
          <a:bodyPr>
            <a:normAutofit/>
          </a:bodyPr>
          <a:lstStyle/>
          <a:p>
            <a:r>
              <a:rPr lang="en-IN" dirty="0"/>
              <a:t>It </a:t>
            </a:r>
            <a:r>
              <a:rPr lang="en-US" dirty="0"/>
              <a:t>is a powerful ensemble learning technique.</a:t>
            </a:r>
          </a:p>
          <a:p>
            <a:r>
              <a:rPr lang="en-US" dirty="0"/>
              <a:t>It combines multiple weak classifiers to create a strong classifier</a:t>
            </a:r>
          </a:p>
          <a:p>
            <a:r>
              <a:rPr lang="en-US" dirty="0"/>
              <a:t>It has 8 steps as below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Sample weight creation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Stump creation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Stump selection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Calculate total error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Calculate amount of say or Performance say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Update weight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Normalize the weights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New sample formation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22514"/>
          </a:xfrm>
        </p:spPr>
        <p:txBody>
          <a:bodyPr>
            <a:normAutofit fontScale="90000"/>
          </a:bodyPr>
          <a:lstStyle/>
          <a:p>
            <a:r>
              <a:rPr lang="en-IN" dirty="0"/>
              <a:t>Flowchart</a:t>
            </a:r>
          </a:p>
        </p:txBody>
      </p:sp>
      <p:sp>
        <p:nvSpPr>
          <p:cNvPr id="5" name="Oval 4"/>
          <p:cNvSpPr/>
          <p:nvPr/>
        </p:nvSpPr>
        <p:spPr>
          <a:xfrm>
            <a:off x="4000229" y="518651"/>
            <a:ext cx="948844" cy="40545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170" y="1227257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Initialize Sample Weight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2170" y="1885473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Base Classifier Selection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6581" y="2487920"/>
            <a:ext cx="2542904" cy="408596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Calculating Base Classifier Weights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6581" y="3193715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Sample Weights Update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69874" y="5153871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Obtain the Final Model</a:t>
            </a:r>
          </a:p>
        </p:txBody>
      </p:sp>
      <p:sp>
        <p:nvSpPr>
          <p:cNvPr id="14" name="Diamond 13"/>
          <p:cNvSpPr/>
          <p:nvPr/>
        </p:nvSpPr>
        <p:spPr>
          <a:xfrm>
            <a:off x="3174772" y="3804352"/>
            <a:ext cx="2618808" cy="1086109"/>
          </a:xfrm>
          <a:prstGeom prst="diamond">
            <a:avLst/>
          </a:prstGeom>
          <a:solidFill>
            <a:srgbClr val="AF1AEA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Reaching the iteration threshold</a:t>
            </a:r>
          </a:p>
        </p:txBody>
      </p:sp>
      <p:sp>
        <p:nvSpPr>
          <p:cNvPr id="15" name="Oval 14"/>
          <p:cNvSpPr/>
          <p:nvPr/>
        </p:nvSpPr>
        <p:spPr>
          <a:xfrm>
            <a:off x="4013611" y="5798647"/>
            <a:ext cx="948844" cy="40545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89791" y="936155"/>
            <a:ext cx="5589" cy="303155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4493622" y="1586181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3622" y="2188628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88033" y="2894423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74651" y="3505060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74651" y="4854579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93622" y="5499005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H="1" flipV="1">
            <a:off x="5730910" y="2692218"/>
            <a:ext cx="34095" cy="1655189"/>
          </a:xfrm>
          <a:prstGeom prst="bentConnector3">
            <a:avLst>
              <a:gd name="adj1" fmla="val -1676199"/>
            </a:avLst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7586" y="4837500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2778" y="39999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875/1*Bdd-yVJc3Xe7wBl-S96t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0"/>
            <a:ext cx="833437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0685" y="3709035"/>
            <a:ext cx="665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Root node with leaf node in only one depth is know as STUMPS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92150" y="4373880"/>
            <a:ext cx="8967470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Calculate the Entropy for each stump and select the stump which has minimum Entropy value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105410" y="109855"/>
                <a:ext cx="10711180" cy="103886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r>
                  <a:rPr lang="en-US" b="1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Calculate the Total Error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by adding the sample weight of misclassified records. 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Total Error ranges between 0 to 1.</a:t>
                </a:r>
                <a:endParaRPr lang="en-US" dirty="0">
                  <a:sym typeface="+mn-ea"/>
                </a:endParaRPr>
              </a:p>
              <a:p>
                <a:endParaRPr lang="en-US" dirty="0">
                  <a:sym typeface="+mn-ea"/>
                </a:endParaRPr>
              </a:p>
              <a:p>
                <a:r>
                  <a:rPr lang="en-US" b="1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Calculate Amount of Say (or) Performance Say</a:t>
                </a:r>
                <a:r>
                  <a:rPr lang="en-US" dirty="0">
                    <a:sym typeface="+mn-ea"/>
                  </a:rPr>
                  <a:t> </a:t>
                </a:r>
              </a:p>
              <a:p>
                <a:pPr lvl="1" indent="457200"/>
                <a:r>
                  <a:rPr lang="en-US" dirty="0">
                    <a:sym typeface="+mn-ea"/>
                  </a:rPr>
                  <a:t>Amount of Say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⁡(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𝑇𝑜𝑡𝑎𝑙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𝐸𝑟𝑟𝑜𝑟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𝑇𝑜𝑡𝑎𝑙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𝐸𝑟𝑟𝑜𝑟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lang="en-US" dirty="0">
                  <a:sym typeface="+mn-ea"/>
                </a:endParaRPr>
              </a:p>
              <a:p>
                <a:pPr marL="1828800" lvl="4" indent="457200"/>
                <a:r>
                  <a:rPr lang="en-US" dirty="0">
                    <a:sym typeface="+mn-ea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⁡(7)=</m:t>
                    </m:r>
                  </m:oMath>
                </a14:m>
                <a:r>
                  <a:rPr lang="en-US" dirty="0">
                    <a:sym typeface="+mn-ea"/>
                  </a:rPr>
                  <a:t>0.97</a:t>
                </a:r>
              </a:p>
              <a:p>
                <a:pPr marL="457200" lvl="1" indent="457200"/>
                <a:endParaRPr lang="en-US" dirty="0">
                  <a:sym typeface="+mn-ea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" y="109855"/>
                <a:ext cx="10711180" cy="1038860"/>
              </a:xfrm>
              <a:prstGeom prst="rect">
                <a:avLst/>
              </a:prstGeom>
              <a:blipFill rotWithShape="1">
                <a:blip r:embed="rId3"/>
                <a:stretch>
                  <a:fillRect b="-10599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5410" y="2020387"/>
                <a:ext cx="6990537" cy="2585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Update Weights</a:t>
                </a:r>
              </a:p>
              <a:p>
                <a:r>
                  <a:rPr lang="en-US" dirty="0"/>
                  <a:t>	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misclassified records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800" dirty="0"/>
                  <a:t>New Sample Weight  = Sample weight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𝑠𝑎𝑦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					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𝑠𝑎𝑦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						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0.97 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IN" dirty="0"/>
              </a:p>
              <a:p>
                <a:r>
                  <a:rPr lang="en-US" dirty="0"/>
                  <a:t>	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Correct classified records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800" dirty="0"/>
                  <a:t>New Sample Weight  = Sample weight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𝑠𝑎𝑦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					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" y="2020387"/>
                <a:ext cx="6990537" cy="2585720"/>
              </a:xfrm>
              <a:prstGeom prst="rect">
                <a:avLst/>
              </a:prstGeom>
              <a:blipFill rotWithShape="1">
                <a:blip r:embed="rId4"/>
                <a:stretch>
                  <a:fillRect t="-17" r="7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303655" y="4662170"/>
          <a:ext cx="5379720" cy="1948815"/>
        </p:xfrm>
        <a:graphic>
          <a:graphicData uri="http://schemas.openxmlformats.org/drawingml/2006/table">
            <a:tbl>
              <a:tblPr/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Output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Sample Weight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Updated Weights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0.33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84530" y="69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Normalize Weight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75030" y="1924050"/>
          <a:ext cx="6273800" cy="16459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Output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Sample Weight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Updated Weights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Normalized Weight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0.33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0.49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/>
              <p:cNvSpPr txBox="1"/>
              <p:nvPr/>
            </p:nvSpPr>
            <p:spPr>
              <a:xfrm>
                <a:off x="970280" y="438150"/>
                <a:ext cx="7999095" cy="114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The sum of updated weight is not equal to 1 so to bring that to 1 we have to do Normalization</a:t>
                </a:r>
              </a:p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Normalize Weight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updated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Weight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Sum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Updated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Weight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 </m:t>
                    </m:r>
                  </m:oMath>
                </a14:m>
                <a:endParaRPr lang="en-US"/>
              </a:p>
              <a:p>
                <a:pPr marL="1371600" lvl="6" indent="457200"/>
                <a:r>
                  <a:rPr lang="en-US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sym typeface="+mn-ea"/>
                          </a:rPr>
                          <m:t>0.05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sym typeface="+mn-ea"/>
                          </a:rPr>
                          <m:t>0.68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= 0.07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438150"/>
                <a:ext cx="7999095" cy="1144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/>
          <p:nvPr/>
        </p:nvGraphicFramePr>
        <p:xfrm>
          <a:off x="942975" y="5055870"/>
          <a:ext cx="8026400" cy="1645920"/>
        </p:xfrm>
        <a:graphic>
          <a:graphicData uri="http://schemas.openxmlformats.org/drawingml/2006/table">
            <a:tbl>
              <a:tblPr/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Output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Sample Weight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Buckets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Output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Sample Weight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0 - 0.07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0.07 - 0.14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0.14 - 0.21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0.49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0.21 - 0.70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0.70 - 0.77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0.77 - 0.84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0.84 - 0.93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0.93 - 1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65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0.49</a:t>
                      </a:r>
                    </a:p>
                  </a:txBody>
                  <a:tcPr marL="7937" marR="7937" marT="7937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17220" y="3652520"/>
            <a:ext cx="852932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 sample formation</a:t>
            </a:r>
            <a:endParaRPr lang="en-US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45720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get new random samples it will reorder based on bucket values and frame new dataset</a:t>
            </a:r>
          </a:p>
          <a:p>
            <a:pPr indent="45720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After sample formation it starts from step 2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V="1">
            <a:off x="5166360" y="5944235"/>
            <a:ext cx="65913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328C-BF78-9F35-9266-E3C44B2B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F11F-119A-541D-2DDC-D9F08295A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12054"/>
            <a:ext cx="7766936" cy="1646302"/>
          </a:xfrm>
        </p:spPr>
        <p:txBody>
          <a:bodyPr/>
          <a:lstStyle/>
          <a:p>
            <a:br>
              <a:rPr lang="en-IN" dirty="0"/>
            </a:br>
            <a:r>
              <a:rPr lang="en-IN" sz="6000" dirty="0"/>
              <a:t>XG Boosting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791D51-CC07-5E19-7391-0A53765FE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289" y="3258356"/>
            <a:ext cx="6330647" cy="967618"/>
          </a:xfrm>
        </p:spPr>
        <p:txBody>
          <a:bodyPr/>
          <a:lstStyle/>
          <a:p>
            <a:r>
              <a:rPr lang="en-IN" b="0" i="0" dirty="0">
                <a:solidFill>
                  <a:srgbClr val="474747"/>
                </a:solidFill>
                <a:effectLst/>
                <a:latin typeface="Google Sans"/>
              </a:rPr>
              <a:t>Extreme Gradient Boosting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50EBA-E842-EA5A-CC39-C8FE2E56BE6B}"/>
              </a:ext>
            </a:extLst>
          </p:cNvPr>
          <p:cNvSpPr txBox="1"/>
          <p:nvPr/>
        </p:nvSpPr>
        <p:spPr>
          <a:xfrm>
            <a:off x="6384987" y="6503438"/>
            <a:ext cx="2763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Ref : https://www.youtube.com/watch?v=w-_vmVfpssg</a:t>
            </a:r>
          </a:p>
        </p:txBody>
      </p:sp>
    </p:spTree>
    <p:extLst>
      <p:ext uri="{BB962C8B-B14F-4D97-AF65-F5344CB8AC3E}">
        <p14:creationId xmlns:p14="http://schemas.microsoft.com/office/powerpoint/2010/main" val="322415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4EC7-1526-2ECC-7001-54406F58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3A0A-C892-7DB3-757E-991D8BB7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44C8-C300-5FE9-B044-8A43A806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064"/>
            <a:ext cx="8596668" cy="4649786"/>
          </a:xfrm>
        </p:spPr>
        <p:txBody>
          <a:bodyPr>
            <a:normAutofit/>
          </a:bodyPr>
          <a:lstStyle/>
          <a:p>
            <a:r>
              <a:rPr lang="en-IN" dirty="0"/>
              <a:t>It </a:t>
            </a:r>
            <a:r>
              <a:rPr lang="en-US" dirty="0"/>
              <a:t>is a powerful supervised machine learning algorithm.</a:t>
            </a:r>
          </a:p>
          <a:p>
            <a:r>
              <a:rPr lang="en-US" dirty="0"/>
              <a:t>It is designed to optimize performance and computational speed</a:t>
            </a:r>
          </a:p>
          <a:p>
            <a:r>
              <a:rPr lang="en-US" dirty="0"/>
              <a:t>It has 5 steps as below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Residual calculation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Similarity Weight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Information Gain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Output calculation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Calculate next Residual based on new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26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9FEF-18D7-954D-55D3-540BD6BC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DEC5-1E95-EAF4-495F-25CCE000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22514"/>
          </a:xfrm>
        </p:spPr>
        <p:txBody>
          <a:bodyPr>
            <a:normAutofit fontScale="90000"/>
          </a:bodyPr>
          <a:lstStyle/>
          <a:p>
            <a:r>
              <a:rPr lang="en-IN" dirty="0"/>
              <a:t>Flowchart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2A72-8C7E-F713-D3D0-D29C69E48F99}"/>
              </a:ext>
            </a:extLst>
          </p:cNvPr>
          <p:cNvSpPr/>
          <p:nvPr/>
        </p:nvSpPr>
        <p:spPr>
          <a:xfrm>
            <a:off x="4000229" y="518651"/>
            <a:ext cx="948844" cy="40545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E80C9-8D93-BF7E-7882-7E5539A2EAF3}"/>
              </a:ext>
            </a:extLst>
          </p:cNvPr>
          <p:cNvSpPr/>
          <p:nvPr/>
        </p:nvSpPr>
        <p:spPr>
          <a:xfrm>
            <a:off x="3222170" y="1227257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Residual Calculation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B9599-1103-C0BE-DA70-70DB025DA1E2}"/>
              </a:ext>
            </a:extLst>
          </p:cNvPr>
          <p:cNvSpPr/>
          <p:nvPr/>
        </p:nvSpPr>
        <p:spPr>
          <a:xfrm>
            <a:off x="3222170" y="1885473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  <a:r>
              <a:rPr lang="en-US" sz="12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sz="120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573F5-405F-5163-DF23-0908677CD47C}"/>
              </a:ext>
            </a:extLst>
          </p:cNvPr>
          <p:cNvSpPr/>
          <p:nvPr/>
        </p:nvSpPr>
        <p:spPr>
          <a:xfrm>
            <a:off x="3216581" y="2487920"/>
            <a:ext cx="2542904" cy="408596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12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32C9F-0AA1-2408-4123-87DC9DEDC7E4}"/>
              </a:ext>
            </a:extLst>
          </p:cNvPr>
          <p:cNvSpPr/>
          <p:nvPr/>
        </p:nvSpPr>
        <p:spPr>
          <a:xfrm>
            <a:off x="3216581" y="3193715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2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A1AAC-0541-B91E-99AD-F07309F9123E}"/>
              </a:ext>
            </a:extLst>
          </p:cNvPr>
          <p:cNvSpPr/>
          <p:nvPr/>
        </p:nvSpPr>
        <p:spPr>
          <a:xfrm>
            <a:off x="3269874" y="5153871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Obtain the Final Model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3828160-FE36-8F27-E69B-6FB3C582A151}"/>
              </a:ext>
            </a:extLst>
          </p:cNvPr>
          <p:cNvSpPr/>
          <p:nvPr/>
        </p:nvSpPr>
        <p:spPr>
          <a:xfrm>
            <a:off x="3174772" y="3804352"/>
            <a:ext cx="2618808" cy="1086109"/>
          </a:xfrm>
          <a:prstGeom prst="diamond">
            <a:avLst/>
          </a:prstGeom>
          <a:solidFill>
            <a:srgbClr val="AF1AEA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Reaching the iteration threshold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FD525-69FE-F835-2C63-56881BF96C28}"/>
              </a:ext>
            </a:extLst>
          </p:cNvPr>
          <p:cNvSpPr/>
          <p:nvPr/>
        </p:nvSpPr>
        <p:spPr>
          <a:xfrm>
            <a:off x="4013611" y="5798647"/>
            <a:ext cx="948844" cy="40545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F015C1-8FC1-B360-B537-420A9BAB47D8}"/>
              </a:ext>
            </a:extLst>
          </p:cNvPr>
          <p:cNvCxnSpPr/>
          <p:nvPr/>
        </p:nvCxnSpPr>
        <p:spPr>
          <a:xfrm>
            <a:off x="4489791" y="936155"/>
            <a:ext cx="5589" cy="303155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DD87FB-CB01-B507-4359-3A0DDFBCC52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493622" y="1586181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80CD7E-E4DB-D8AF-8FC0-3ED5B9D5E480}"/>
              </a:ext>
            </a:extLst>
          </p:cNvPr>
          <p:cNvCxnSpPr/>
          <p:nvPr/>
        </p:nvCxnSpPr>
        <p:spPr>
          <a:xfrm>
            <a:off x="4493622" y="2188628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3919E-CA5D-BD4F-E6C3-EB94E429315E}"/>
              </a:ext>
            </a:extLst>
          </p:cNvPr>
          <p:cNvCxnSpPr/>
          <p:nvPr/>
        </p:nvCxnSpPr>
        <p:spPr>
          <a:xfrm>
            <a:off x="4488033" y="2894423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2BAE09-80B9-7213-0BDE-87AC3172752A}"/>
              </a:ext>
            </a:extLst>
          </p:cNvPr>
          <p:cNvCxnSpPr/>
          <p:nvPr/>
        </p:nvCxnSpPr>
        <p:spPr>
          <a:xfrm>
            <a:off x="4474651" y="3505060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1B11C-C920-AB14-436B-EEC8422D9048}"/>
              </a:ext>
            </a:extLst>
          </p:cNvPr>
          <p:cNvCxnSpPr/>
          <p:nvPr/>
        </p:nvCxnSpPr>
        <p:spPr>
          <a:xfrm>
            <a:off x="4474651" y="4854579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8E0A84-A68F-D2B9-3F97-E9DDCB9BE0A7}"/>
              </a:ext>
            </a:extLst>
          </p:cNvPr>
          <p:cNvCxnSpPr/>
          <p:nvPr/>
        </p:nvCxnSpPr>
        <p:spPr>
          <a:xfrm>
            <a:off x="4493622" y="5499005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8A6D1E-21B0-F5A4-B818-4EA4746757DA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 flipH="1" flipV="1">
            <a:off x="4294695" y="2877028"/>
            <a:ext cx="2940688" cy="70"/>
          </a:xfrm>
          <a:prstGeom prst="bentConnector4">
            <a:avLst>
              <a:gd name="adj1" fmla="val 34"/>
              <a:gd name="adj2" fmla="val 326671429"/>
            </a:avLst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937D4D-0FCF-2C31-10BB-B20F076FCE48}"/>
              </a:ext>
            </a:extLst>
          </p:cNvPr>
          <p:cNvSpPr txBox="1"/>
          <p:nvPr/>
        </p:nvSpPr>
        <p:spPr>
          <a:xfrm>
            <a:off x="4437586" y="4837500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2594C-B3D1-6E8F-9590-C1AC67C7B414}"/>
              </a:ext>
            </a:extLst>
          </p:cNvPr>
          <p:cNvSpPr txBox="1"/>
          <p:nvPr/>
        </p:nvSpPr>
        <p:spPr>
          <a:xfrm>
            <a:off x="5939636" y="26535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34601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3*153"/>
  <p:tag name="TABLE_ENDDRAG_RECT" val="102*367*423*153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533</TotalTime>
  <Words>1061</Words>
  <Application>Microsoft Office PowerPoint</Application>
  <PresentationFormat>Widescreen</PresentationFormat>
  <Paragraphs>435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 Narrow</vt:lpstr>
      <vt:lpstr>Arial</vt:lpstr>
      <vt:lpstr>Calibri</vt:lpstr>
      <vt:lpstr>Cambria Math</vt:lpstr>
      <vt:lpstr>Google Sans</vt:lpstr>
      <vt:lpstr>Lato</vt:lpstr>
      <vt:lpstr>Nunito</vt:lpstr>
      <vt:lpstr>Symbol</vt:lpstr>
      <vt:lpstr>Trebuchet MS</vt:lpstr>
      <vt:lpstr>Wingdings 3</vt:lpstr>
      <vt:lpstr>Facet</vt:lpstr>
      <vt:lpstr> Boosting Algorithm</vt:lpstr>
      <vt:lpstr>AdaBoost (or) Adaptive Boosting Regressor</vt:lpstr>
      <vt:lpstr>Flowchart</vt:lpstr>
      <vt:lpstr>PowerPoint Presentation</vt:lpstr>
      <vt:lpstr>PowerPoint Presentation</vt:lpstr>
      <vt:lpstr>PowerPoint Presentation</vt:lpstr>
      <vt:lpstr> XG Boosting</vt:lpstr>
      <vt:lpstr>XgBoost Regressor</vt:lpstr>
      <vt:lpstr>Flowchart</vt:lpstr>
      <vt:lpstr>PowerPoint Presentation</vt:lpstr>
      <vt:lpstr>PowerPoint Presentation</vt:lpstr>
      <vt:lpstr> LG Boosting</vt:lpstr>
      <vt:lpstr>LightGBM is a gradient boosting framework that uses tree-based learning algorithms.  It is designed to be distributed and efficient with the following advantages</vt:lpstr>
      <vt:lpstr>LG Boosting Growth</vt:lpstr>
      <vt:lpstr>PowerPoint Presentation</vt:lpstr>
      <vt:lpstr>Gradient-based One Side Sampling(GOSS)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AdaBoostRegressor</dc:title>
  <dc:creator>Pradeep V</dc:creator>
  <cp:lastModifiedBy>Pradeep V</cp:lastModifiedBy>
  <cp:revision>17</cp:revision>
  <dcterms:created xsi:type="dcterms:W3CDTF">2025-02-12T03:05:00Z</dcterms:created>
  <dcterms:modified xsi:type="dcterms:W3CDTF">2025-02-22T13:10:23Z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3645C0856DE842AA90243A90BB41D96D_12</vt:lpwstr>
  </property>
  <property fmtid="{D5CDD505-2E9C-101B-9397-08002B2CF9AE}" pid="3" name="KSOProductBuildVer">
    <vt:lpwstr>1033-12.2.0.19805</vt:lpwstr>
  </property>
</Properties>
</file>