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7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f0f25397fedf202/Documents/NM%20PROJECT/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PROJECT.xlsx]POSITION FEEDBACK STATUS!PivotTable1</c:name>
    <c:fmtId val="1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POSITION FEEDBACK STATUS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2"/>
          <c:order val="2"/>
          <c:tx>
            <c:strRef>
              <c:f>'POSITION FEEDBACK STATUS'!$D$3:$D$4</c:f>
              <c:strCache>
                <c:ptCount val="1"/>
                <c:pt idx="0">
                  <c:v>NETURAL</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'POSITION FEEDBACK STATUS'!$A$5:$A$11</c:f>
              <c:strCache>
                <c:ptCount val="6"/>
                <c:pt idx="0">
                  <c:v>Analyst</c:v>
                </c:pt>
                <c:pt idx="1">
                  <c:v>Intern</c:v>
                </c:pt>
                <c:pt idx="2">
                  <c:v>Junior Developer</c:v>
                </c:pt>
                <c:pt idx="3">
                  <c:v>Manager</c:v>
                </c:pt>
                <c:pt idx="4">
                  <c:v>Senior Developer</c:v>
                </c:pt>
                <c:pt idx="5">
                  <c:v>Team Lead</c:v>
                </c:pt>
              </c:strCache>
            </c:strRef>
          </c:cat>
          <c:val>
            <c:numRef>
              <c:f>'POSITION FEEDBACK STATUS'!$D$5:$D$11</c:f>
              <c:numCache>
                <c:formatCode>General</c:formatCode>
                <c:ptCount val="6"/>
                <c:pt idx="0">
                  <c:v>164</c:v>
                </c:pt>
                <c:pt idx="2">
                  <c:v>105</c:v>
                </c:pt>
                <c:pt idx="3">
                  <c:v>19</c:v>
                </c:pt>
                <c:pt idx="4">
                  <c:v>209</c:v>
                </c:pt>
                <c:pt idx="5">
                  <c:v>202</c:v>
                </c:pt>
              </c:numCache>
            </c:numRef>
          </c:val>
          <c:extLst>
            <c:ext xmlns:c16="http://schemas.microsoft.com/office/drawing/2014/chart" uri="{C3380CC4-5D6E-409C-BE32-E72D297353CC}">
              <c16:uniqueId val="{00000006-2DA3-43B5-84F4-6133D216B639}"/>
            </c:ext>
          </c:extLst>
        </c:ser>
        <c:dLbls>
          <c:showLegendKey val="0"/>
          <c:showVal val="0"/>
          <c:showCatName val="0"/>
          <c:showSerName val="0"/>
          <c:showPercent val="0"/>
          <c:showBubbleSize val="0"/>
        </c:dLbls>
        <c:axId val="1065115888"/>
        <c:axId val="1065100048"/>
      </c:areaChart>
      <c:barChart>
        <c:barDir val="col"/>
        <c:grouping val="stacked"/>
        <c:varyColors val="0"/>
        <c:ser>
          <c:idx val="0"/>
          <c:order val="0"/>
          <c:tx>
            <c:strRef>
              <c:f>'POSITION FEEDBACK STATUS'!$B$3:$B$4</c:f>
              <c:strCache>
                <c:ptCount val="1"/>
                <c:pt idx="0">
                  <c:v>AGREE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'POSITION FEEDBACK STATUS'!$A$5:$A$11</c:f>
              <c:strCache>
                <c:ptCount val="6"/>
                <c:pt idx="0">
                  <c:v>Analyst</c:v>
                </c:pt>
                <c:pt idx="1">
                  <c:v>Intern</c:v>
                </c:pt>
                <c:pt idx="2">
                  <c:v>Junior Developer</c:v>
                </c:pt>
                <c:pt idx="3">
                  <c:v>Manager</c:v>
                </c:pt>
                <c:pt idx="4">
                  <c:v>Senior Developer</c:v>
                </c:pt>
                <c:pt idx="5">
                  <c:v>Team Lead</c:v>
                </c:pt>
              </c:strCache>
            </c:strRef>
          </c:cat>
          <c:val>
            <c:numRef>
              <c:f>'POSITION FEEDBACK STATUS'!$B$5:$B$11</c:f>
              <c:numCache>
                <c:formatCode>General</c:formatCode>
                <c:ptCount val="6"/>
                <c:pt idx="3">
                  <c:v>340</c:v>
                </c:pt>
                <c:pt idx="4">
                  <c:v>81</c:v>
                </c:pt>
                <c:pt idx="5">
                  <c:v>108</c:v>
                </c:pt>
              </c:numCache>
            </c:numRef>
          </c:val>
          <c:extLst>
            <c:ext xmlns:c16="http://schemas.microsoft.com/office/drawing/2014/chart" uri="{C3380CC4-5D6E-409C-BE32-E72D297353CC}">
              <c16:uniqueId val="{00000000-2DA3-43B5-84F4-6133D216B639}"/>
            </c:ext>
          </c:extLst>
        </c:ser>
        <c:dLbls>
          <c:showLegendKey val="0"/>
          <c:showVal val="0"/>
          <c:showCatName val="0"/>
          <c:showSerName val="0"/>
          <c:showPercent val="0"/>
          <c:showBubbleSize val="0"/>
        </c:dLbls>
        <c:gapWidth val="247"/>
        <c:overlap val="100"/>
        <c:axId val="1065115888"/>
        <c:axId val="1065100048"/>
      </c:barChart>
      <c:lineChart>
        <c:grouping val="stacked"/>
        <c:varyColors val="0"/>
        <c:ser>
          <c:idx val="1"/>
          <c:order val="1"/>
          <c:tx>
            <c:strRef>
              <c:f>'POSITION FEEDBACK STATUS'!$C$3:$C$4</c:f>
              <c:strCache>
                <c:ptCount val="1"/>
                <c:pt idx="0">
                  <c:v>DISAGREE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'POSITION FEEDBACK STATUS'!$A$5:$A$11</c:f>
              <c:strCache>
                <c:ptCount val="6"/>
                <c:pt idx="0">
                  <c:v>Analyst</c:v>
                </c:pt>
                <c:pt idx="1">
                  <c:v>Intern</c:v>
                </c:pt>
                <c:pt idx="2">
                  <c:v>Junior Developer</c:v>
                </c:pt>
                <c:pt idx="3">
                  <c:v>Manager</c:v>
                </c:pt>
                <c:pt idx="4">
                  <c:v>Senior Developer</c:v>
                </c:pt>
                <c:pt idx="5">
                  <c:v>Team Lead</c:v>
                </c:pt>
              </c:strCache>
            </c:strRef>
          </c:cat>
          <c:val>
            <c:numRef>
              <c:f>'POSITION FEEDBACK STATUS'!$C$5:$C$11</c:f>
              <c:numCache>
                <c:formatCode>General</c:formatCode>
                <c:ptCount val="6"/>
                <c:pt idx="0">
                  <c:v>41</c:v>
                </c:pt>
                <c:pt idx="1">
                  <c:v>68</c:v>
                </c:pt>
                <c:pt idx="2">
                  <c:v>74</c:v>
                </c:pt>
              </c:numCache>
            </c:numRef>
          </c:val>
          <c:smooth val="0"/>
          <c:extLst>
            <c:ext xmlns:c16="http://schemas.microsoft.com/office/drawing/2014/chart" uri="{C3380CC4-5D6E-409C-BE32-E72D297353CC}">
              <c16:uniqueId val="{00000005-2DA3-43B5-84F4-6133D216B639}"/>
            </c:ext>
          </c:extLst>
        </c:ser>
        <c:dLbls>
          <c:showLegendKey val="0"/>
          <c:showVal val="0"/>
          <c:showCatName val="0"/>
          <c:showSerName val="0"/>
          <c:showPercent val="0"/>
          <c:showBubbleSize val="0"/>
        </c:dLbls>
        <c:marker val="1"/>
        <c:smooth val="0"/>
        <c:axId val="1065115888"/>
        <c:axId val="1065100048"/>
      </c:lineChart>
      <c:catAx>
        <c:axId val="106511588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POSITION</a:t>
                </a:r>
              </a:p>
            </c:rich>
          </c:tx>
          <c:layout>
            <c:manualLayout>
              <c:xMode val="edge"/>
              <c:yMode val="edge"/>
              <c:x val="0.33275699912510937"/>
              <c:y val="0.89460848643919511"/>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65100048"/>
        <c:crosses val="autoZero"/>
        <c:auto val="1"/>
        <c:lblAlgn val="ctr"/>
        <c:lblOffset val="100"/>
        <c:noMultiLvlLbl val="0"/>
      </c:catAx>
      <c:valAx>
        <c:axId val="10651000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FEEDBACK  SCORE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65115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3314150"/>
            <a:ext cx="10820400" cy="1938992"/>
          </a:xfrm>
          <a:prstGeom prst="rect">
            <a:avLst/>
          </a:prstGeom>
          <a:noFill/>
        </p:spPr>
        <p:txBody>
          <a:bodyPr wrap="square" rtlCol="0">
            <a:spAutoFit/>
          </a:bodyPr>
          <a:lstStyle/>
          <a:p>
            <a:r>
              <a:rPr lang="en-US" sz="2400" b="1" dirty="0"/>
              <a:t>STUDENT NAME: DINESH D</a:t>
            </a:r>
          </a:p>
          <a:p>
            <a:r>
              <a:rPr lang="en-US" sz="2400" b="1" dirty="0"/>
              <a:t>REGISTER NO: 122200916, F885AC3DDA410A2BC5F4BE6E3492C673</a:t>
            </a:r>
          </a:p>
          <a:p>
            <a:r>
              <a:rPr lang="en-US" sz="2400" b="1" dirty="0"/>
              <a:t>DEPARTMENT: BACHELOR OF COMMERCE (CORPORATE SECRETARYSHIP)</a:t>
            </a:r>
          </a:p>
          <a:p>
            <a:r>
              <a:rPr lang="en-US" sz="2400" b="1" dirty="0"/>
              <a:t>COLLEGE: K.C.S.KASI NADAR COLLEGE OF ARTS &amp; SCIENCE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2" name="Table 11">
            <a:extLst>
              <a:ext uri="{FF2B5EF4-FFF2-40B4-BE49-F238E27FC236}">
                <a16:creationId xmlns:a16="http://schemas.microsoft.com/office/drawing/2014/main" id="{2040B73E-82ED-60BB-1FC7-3FDD26ED50BA}"/>
              </a:ext>
            </a:extLst>
          </p:cNvPr>
          <p:cNvGraphicFramePr>
            <a:graphicFrameLocks noGrp="1"/>
          </p:cNvGraphicFramePr>
          <p:nvPr>
            <p:extLst>
              <p:ext uri="{D42A27DB-BD31-4B8C-83A1-F6EECF244321}">
                <p14:modId xmlns:p14="http://schemas.microsoft.com/office/powerpoint/2010/main" val="2735796408"/>
              </p:ext>
            </p:extLst>
          </p:nvPr>
        </p:nvGraphicFramePr>
        <p:xfrm>
          <a:off x="609600" y="1447800"/>
          <a:ext cx="4635500" cy="1645920"/>
        </p:xfrm>
        <a:graphic>
          <a:graphicData uri="http://schemas.openxmlformats.org/drawingml/2006/table">
            <a:tbl>
              <a:tblPr>
                <a:tableStyleId>{5C22544A-7EE6-4342-B048-85BDC9FD1C3A}</a:tableStyleId>
              </a:tblPr>
              <a:tblGrid>
                <a:gridCol w="1587500">
                  <a:extLst>
                    <a:ext uri="{9D8B030D-6E8A-4147-A177-3AD203B41FA5}">
                      <a16:colId xmlns:a16="http://schemas.microsoft.com/office/drawing/2014/main" val="2542079344"/>
                    </a:ext>
                  </a:extLst>
                </a:gridCol>
                <a:gridCol w="1066800">
                  <a:extLst>
                    <a:ext uri="{9D8B030D-6E8A-4147-A177-3AD203B41FA5}">
                      <a16:colId xmlns:a16="http://schemas.microsoft.com/office/drawing/2014/main" val="3607975810"/>
                    </a:ext>
                  </a:extLst>
                </a:gridCol>
                <a:gridCol w="635000">
                  <a:extLst>
                    <a:ext uri="{9D8B030D-6E8A-4147-A177-3AD203B41FA5}">
                      <a16:colId xmlns:a16="http://schemas.microsoft.com/office/drawing/2014/main" val="1670826116"/>
                    </a:ext>
                  </a:extLst>
                </a:gridCol>
                <a:gridCol w="609600">
                  <a:extLst>
                    <a:ext uri="{9D8B030D-6E8A-4147-A177-3AD203B41FA5}">
                      <a16:colId xmlns:a16="http://schemas.microsoft.com/office/drawing/2014/main" val="3942124227"/>
                    </a:ext>
                  </a:extLst>
                </a:gridCol>
                <a:gridCol w="736600">
                  <a:extLst>
                    <a:ext uri="{9D8B030D-6E8A-4147-A177-3AD203B41FA5}">
                      <a16:colId xmlns:a16="http://schemas.microsoft.com/office/drawing/2014/main" val="1826332148"/>
                    </a:ext>
                  </a:extLst>
                </a:gridCol>
              </a:tblGrid>
              <a:tr h="182880">
                <a:tc>
                  <a:txBody>
                    <a:bodyPr/>
                    <a:lstStyle/>
                    <a:p>
                      <a:pPr algn="l" fontAlgn="b"/>
                      <a:r>
                        <a:rPr lang="en-IN" sz="1100" u="none" strike="noStrike">
                          <a:effectLst/>
                          <a:highlight>
                            <a:srgbClr val="D9E1F2"/>
                          </a:highlight>
                        </a:rPr>
                        <a:t>SUM OF FEEDBACK SCORE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Column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283998664"/>
                  </a:ext>
                </a:extLst>
              </a:tr>
              <a:tr h="182880">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AGREE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DISAGREE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NETURAL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494878450"/>
                  </a:ext>
                </a:extLst>
              </a:tr>
              <a:tr h="182880">
                <a:tc>
                  <a:txBody>
                    <a:bodyPr/>
                    <a:lstStyle/>
                    <a:p>
                      <a:pPr algn="l" fontAlgn="b"/>
                      <a:r>
                        <a:rPr lang="en-IN" sz="1100" u="none" strike="noStrike">
                          <a:effectLst/>
                        </a:rPr>
                        <a:t>Analyst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7344267"/>
                  </a:ext>
                </a:extLst>
              </a:tr>
              <a:tr h="182880">
                <a:tc>
                  <a:txBody>
                    <a:bodyPr/>
                    <a:lstStyle/>
                    <a:p>
                      <a:pPr algn="l" fontAlgn="b"/>
                      <a:r>
                        <a:rPr lang="en-IN" sz="1100" u="none" strike="noStrike">
                          <a:effectLst/>
                        </a:rPr>
                        <a:t>Intern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9898494"/>
                  </a:ext>
                </a:extLst>
              </a:tr>
              <a:tr h="182880">
                <a:tc>
                  <a:txBody>
                    <a:bodyPr/>
                    <a:lstStyle/>
                    <a:p>
                      <a:pPr algn="l" fontAlgn="b"/>
                      <a:r>
                        <a:rPr lang="en-IN" sz="1100" u="none" strike="noStrike">
                          <a:effectLst/>
                        </a:rPr>
                        <a:t>Junior Developer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6482827"/>
                  </a:ext>
                </a:extLst>
              </a:tr>
              <a:tr h="182880">
                <a:tc>
                  <a:txBody>
                    <a:bodyPr/>
                    <a:lstStyle/>
                    <a:p>
                      <a:pPr algn="l" fontAlgn="b"/>
                      <a:r>
                        <a:rPr lang="en-IN" sz="1100" u="none" strike="noStrike">
                          <a:effectLst/>
                        </a:rPr>
                        <a:t>Manager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3221698"/>
                  </a:ext>
                </a:extLst>
              </a:tr>
              <a:tr h="182880">
                <a:tc>
                  <a:txBody>
                    <a:bodyPr/>
                    <a:lstStyle/>
                    <a:p>
                      <a:pPr algn="l" fontAlgn="b"/>
                      <a:r>
                        <a:rPr lang="en-IN" sz="1100" u="none" strike="noStrike">
                          <a:effectLst/>
                        </a:rPr>
                        <a:t>Senior Developer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5425925"/>
                  </a:ext>
                </a:extLst>
              </a:tr>
              <a:tr h="182880">
                <a:tc>
                  <a:txBody>
                    <a:bodyPr/>
                    <a:lstStyle/>
                    <a:p>
                      <a:pPr algn="l" fontAlgn="b"/>
                      <a:r>
                        <a:rPr lang="en-IN" sz="1100" u="none" strike="noStrike">
                          <a:effectLst/>
                        </a:rPr>
                        <a:t>Team Lead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5423267"/>
                  </a:ext>
                </a:extLst>
              </a:tr>
              <a:tr h="182880">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529</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183</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699</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1411</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303005147"/>
                  </a:ext>
                </a:extLst>
              </a:tr>
            </a:tbl>
          </a:graphicData>
        </a:graphic>
      </p:graphicFrame>
      <p:graphicFrame>
        <p:nvGraphicFramePr>
          <p:cNvPr id="13" name="Chart 12">
            <a:extLst>
              <a:ext uri="{FF2B5EF4-FFF2-40B4-BE49-F238E27FC236}">
                <a16:creationId xmlns:a16="http://schemas.microsoft.com/office/drawing/2014/main" id="{76EE3AD1-AB42-3E31-F0F5-2FD93E2143D7}"/>
              </a:ext>
            </a:extLst>
          </p:cNvPr>
          <p:cNvGraphicFramePr>
            <a:graphicFrameLocks/>
          </p:cNvGraphicFramePr>
          <p:nvPr>
            <p:extLst>
              <p:ext uri="{D42A27DB-BD31-4B8C-83A1-F6EECF244321}">
                <p14:modId xmlns:p14="http://schemas.microsoft.com/office/powerpoint/2010/main" val="3504782766"/>
              </p:ext>
            </p:extLst>
          </p:nvPr>
        </p:nvGraphicFramePr>
        <p:xfrm>
          <a:off x="3581400" y="35052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34AC17D4-65FB-A235-B78B-40C59FFA9B67}"/>
              </a:ext>
            </a:extLst>
          </p:cNvPr>
          <p:cNvSpPr txBox="1"/>
          <p:nvPr/>
        </p:nvSpPr>
        <p:spPr>
          <a:xfrm>
            <a:off x="755332" y="1600200"/>
            <a:ext cx="8312468" cy="1938992"/>
          </a:xfrm>
          <a:prstGeom prst="rect">
            <a:avLst/>
          </a:prstGeom>
          <a:noFill/>
        </p:spPr>
        <p:txBody>
          <a:bodyPr wrap="square" rtlCol="0">
            <a:spAutoFit/>
          </a:bodyPr>
          <a:lstStyle/>
          <a:p>
            <a:pPr algn="just"/>
            <a:r>
              <a:rPr lang="en-US" sz="2000" b="1" dirty="0"/>
              <a:t>The data indicates that the Sales department is leading in both project completion and feedback score, reflecting high productivity and positive outcomes, while the HR department has the lowest figures, suggesting potential areas for improvement. Overall, the organization shows strong performance, but there may be a need to allocate resources or support to departments like HR to enhance their contributions.</a:t>
            </a:r>
            <a:endParaRPr lang="en-IN" sz="20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Position Feedback Status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cs typeface="Times New Roman" panose="02020603050405020304" pitchFamily="18" charset="0"/>
              </a:rPr>
              <a:t>Problem Statement</a:t>
            </a:r>
          </a:p>
          <a:p>
            <a:pPr algn="l">
              <a:buFont typeface="+mj-lt"/>
              <a:buAutoNum type="arabicPeriod"/>
            </a:pPr>
            <a:r>
              <a:rPr lang="en-US" sz="2800" b="1" i="0" dirty="0">
                <a:solidFill>
                  <a:srgbClr val="0D0D0D"/>
                </a:solidFill>
                <a:effectLst/>
                <a:cs typeface="Times New Roman" panose="02020603050405020304" pitchFamily="18" charset="0"/>
              </a:rPr>
              <a:t>Project Overview</a:t>
            </a:r>
          </a:p>
          <a:p>
            <a:pPr algn="l">
              <a:buFont typeface="+mj-lt"/>
              <a:buAutoNum type="arabicPeriod"/>
            </a:pPr>
            <a:r>
              <a:rPr lang="en-US" sz="2800" b="1" i="0" dirty="0">
                <a:solidFill>
                  <a:srgbClr val="0D0D0D"/>
                </a:solidFill>
                <a:effectLst/>
                <a:cs typeface="Times New Roman" panose="02020603050405020304" pitchFamily="18" charset="0"/>
              </a:rPr>
              <a:t>End Users</a:t>
            </a:r>
          </a:p>
          <a:p>
            <a:pPr algn="l">
              <a:buFont typeface="+mj-lt"/>
              <a:buAutoNum type="arabicPeriod"/>
            </a:pPr>
            <a:r>
              <a:rPr lang="en-US" sz="2800" b="1" i="0" dirty="0">
                <a:solidFill>
                  <a:srgbClr val="0D0D0D"/>
                </a:solidFill>
                <a:effectLst/>
                <a:cs typeface="Times New Roman" panose="02020603050405020304" pitchFamily="18" charset="0"/>
              </a:rPr>
              <a:t>Our Solution and Proposition</a:t>
            </a:r>
          </a:p>
          <a:p>
            <a:pPr algn="l">
              <a:buFont typeface="+mj-lt"/>
              <a:buAutoNum type="arabicPeriod"/>
            </a:pPr>
            <a:r>
              <a:rPr lang="en-US" sz="2800" b="1" dirty="0">
                <a:solidFill>
                  <a:srgbClr val="0D0D0D"/>
                </a:solidFill>
                <a:cs typeface="Times New Roman" panose="02020603050405020304" pitchFamily="18" charset="0"/>
              </a:rPr>
              <a:t>Dataset Description</a:t>
            </a:r>
            <a:endParaRPr lang="en-US" sz="2800" b="1" i="0" dirty="0">
              <a:solidFill>
                <a:srgbClr val="0D0D0D"/>
              </a:solidFill>
              <a:effectLst/>
              <a:cs typeface="Times New Roman" panose="02020603050405020304" pitchFamily="18" charset="0"/>
            </a:endParaRPr>
          </a:p>
          <a:p>
            <a:pPr algn="l">
              <a:buFont typeface="+mj-lt"/>
              <a:buAutoNum type="arabicPeriod"/>
            </a:pPr>
            <a:r>
              <a:rPr lang="en-US" sz="2800" b="1" i="0" dirty="0">
                <a:solidFill>
                  <a:srgbClr val="0D0D0D"/>
                </a:solidFill>
                <a:effectLst/>
                <a:cs typeface="Times New Roman" panose="02020603050405020304" pitchFamily="18" charset="0"/>
              </a:rPr>
              <a:t>Modelling Approach</a:t>
            </a:r>
          </a:p>
          <a:p>
            <a:pPr algn="l">
              <a:buFont typeface="+mj-lt"/>
              <a:buAutoNum type="arabicPeriod"/>
            </a:pPr>
            <a:r>
              <a:rPr lang="en-US" sz="2800" b="1" i="0" dirty="0">
                <a:solidFill>
                  <a:srgbClr val="0D0D0D"/>
                </a:solidFill>
                <a:effectLst/>
                <a:cs typeface="Times New Roman" panose="02020603050405020304" pitchFamily="18" charset="0"/>
              </a:rPr>
              <a:t>Results and </a:t>
            </a:r>
            <a:r>
              <a:rPr lang="en-US" sz="2800" b="1" dirty="0">
                <a:solidFill>
                  <a:srgbClr val="0D0D0D"/>
                </a:solidFill>
                <a:cs typeface="Times New Roman" panose="02020603050405020304" pitchFamily="18" charset="0"/>
              </a:rPr>
              <a:t>Discussion</a:t>
            </a:r>
            <a:endParaRPr lang="en-US" sz="2800" b="1" i="0" dirty="0">
              <a:solidFill>
                <a:srgbClr val="0D0D0D"/>
              </a:solidFill>
              <a:effectLst/>
              <a:cs typeface="Times New Roman" panose="02020603050405020304" pitchFamily="18" charset="0"/>
            </a:endParaRPr>
          </a:p>
          <a:p>
            <a:pPr algn="l">
              <a:buFont typeface="+mj-lt"/>
              <a:buAutoNum type="arabicPeriod"/>
            </a:pPr>
            <a:r>
              <a:rPr lang="en-US" sz="2800" b="1" i="0" dirty="0">
                <a:solidFill>
                  <a:srgbClr val="0D0D0D"/>
                </a:solidFill>
                <a:effectLs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304078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CF149BD-0517-21EA-9714-81FBC37B39AB}"/>
              </a:ext>
            </a:extLst>
          </p:cNvPr>
          <p:cNvSpPr txBox="1"/>
          <p:nvPr/>
        </p:nvSpPr>
        <p:spPr>
          <a:xfrm>
            <a:off x="822166" y="1253235"/>
            <a:ext cx="6188234" cy="3416320"/>
          </a:xfrm>
          <a:prstGeom prst="rect">
            <a:avLst/>
          </a:prstGeom>
          <a:noFill/>
        </p:spPr>
        <p:txBody>
          <a:bodyPr wrap="square" rtlCol="0">
            <a:spAutoFit/>
          </a:bodyPr>
          <a:lstStyle/>
          <a:p>
            <a:pPr algn="just"/>
            <a:r>
              <a:rPr lang="en-US" b="1" dirty="0"/>
              <a:t>
</a:t>
            </a:r>
            <a:r>
              <a:rPr lang="en-US" sz="2000" b="1" dirty="0"/>
              <a:t>
In employee data sets, which may include information on demographics, job roles, performance metrics, compensation, benefits, attendance, and employee engagement, are often scattered across multiple systems and formats. This fragmentation can result in inconsistent data, limited visibility into key HR metrics, and inefficiencies in tracking and analyzing employee-related trends and patterns.</a:t>
            </a:r>
          </a:p>
          <a:p>
            <a:pPr algn="l"/>
            <a:endParaRPr 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B69-7C5B-0CB9-9081-68FCA7C3F157}"/>
              </a:ext>
            </a:extLst>
          </p:cNvPr>
          <p:cNvSpPr>
            <a:spLocks noGrp="1"/>
          </p:cNvSpPr>
          <p:nvPr>
            <p:ph type="title"/>
          </p:nvPr>
        </p:nvSpPr>
        <p:spPr/>
        <p:txBody>
          <a:bodyPr/>
          <a:lstStyle/>
          <a:p>
            <a:r>
              <a:rPr lang="en-US" dirty="0"/>
              <a:t>PROJECT OVERVIEW </a:t>
            </a:r>
          </a:p>
        </p:txBody>
      </p:sp>
      <p:sp>
        <p:nvSpPr>
          <p:cNvPr id="3" name="TextBox 2">
            <a:extLst>
              <a:ext uri="{FF2B5EF4-FFF2-40B4-BE49-F238E27FC236}">
                <a16:creationId xmlns:a16="http://schemas.microsoft.com/office/drawing/2014/main" id="{2524BCCE-94DF-526A-5487-3DBA56018BBE}"/>
              </a:ext>
            </a:extLst>
          </p:cNvPr>
          <p:cNvSpPr txBox="1"/>
          <p:nvPr/>
        </p:nvSpPr>
        <p:spPr>
          <a:xfrm>
            <a:off x="1050130" y="1737717"/>
            <a:ext cx="6736557" cy="1938992"/>
          </a:xfrm>
          <a:prstGeom prst="rect">
            <a:avLst/>
          </a:prstGeom>
          <a:noFill/>
        </p:spPr>
        <p:txBody>
          <a:bodyPr wrap="square" rtlCol="0">
            <a:spAutoFit/>
          </a:bodyPr>
          <a:lstStyle/>
          <a:p>
            <a:pPr algn="just"/>
            <a:r>
              <a:rPr lang="en-US" sz="2000" b="1" dirty="0"/>
              <a:t>The image shows an Excel spreadsheet titled “Employee Data Analytics” with data on employee feedback, broken down by position (Analyst, Junior, Manager, Senior, Team Lead). It includes a bar chart visualizing the feedback status for each position, categorized as “Agree,” “Disagree,” and “Neutral.” The spreadsheet also features a formula bar at the bottom.</a:t>
            </a:r>
          </a:p>
        </p:txBody>
      </p:sp>
    </p:spTree>
    <p:extLst>
      <p:ext uri="{BB962C8B-B14F-4D97-AF65-F5344CB8AC3E}">
        <p14:creationId xmlns:p14="http://schemas.microsoft.com/office/powerpoint/2010/main" val="415958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13A30C2-EF9E-FC81-5794-3B8AA908FA1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67C2AE8A-14FA-822C-1369-B932A4422286}"/>
              </a:ext>
            </a:extLst>
          </p:cNvPr>
          <p:cNvSpPr txBox="1"/>
          <p:nvPr/>
        </p:nvSpPr>
        <p:spPr>
          <a:xfrm>
            <a:off x="723900" y="1695450"/>
            <a:ext cx="8117384" cy="3139321"/>
          </a:xfrm>
          <a:prstGeom prst="rect">
            <a:avLst/>
          </a:prstGeom>
          <a:noFill/>
        </p:spPr>
        <p:txBody>
          <a:bodyPr wrap="square" rtlCol="0">
            <a:spAutoFit/>
          </a:bodyPr>
          <a:lstStyle/>
          <a:p>
            <a:pPr algn="just"/>
            <a:r>
              <a:rPr lang="en-US" dirty="0"/>
              <a:t>
</a:t>
            </a:r>
            <a:r>
              <a:rPr lang="en-US" sz="2000" b="1" dirty="0"/>
              <a:t>
To effectively analyze employee data is crucial for strategic workforce management and achieving business objectives. Employee data, which may include information on demographics, job roles, performance, compensation, benefits, training, and engagement, is often scattered across multiple systems. This fragmentation can lead to inefficiencies in accessing, analyzing, and utilizing data, making it difficult for HR professionals to gain a holistic view of the workforce and derive actionable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0B47D3E-AFB0-D73A-997F-9672FBC1C858}"/>
              </a:ext>
            </a:extLst>
          </p:cNvPr>
          <p:cNvSpPr txBox="1"/>
          <p:nvPr/>
        </p:nvSpPr>
        <p:spPr>
          <a:xfrm>
            <a:off x="2971800" y="2019300"/>
            <a:ext cx="6381750" cy="2862322"/>
          </a:xfrm>
          <a:prstGeom prst="rect">
            <a:avLst/>
          </a:prstGeom>
          <a:noFill/>
        </p:spPr>
        <p:txBody>
          <a:bodyPr wrap="square" rtlCol="0">
            <a:spAutoFit/>
          </a:bodyPr>
          <a:lstStyle/>
          <a:p>
            <a:pPr lvl="0"/>
            <a:r>
              <a:rPr lang="en-US" sz="1800" b="1" dirty="0"/>
              <a:t>ALIGNMENT: </a:t>
            </a:r>
            <a:r>
              <a:rPr lang="en-US" sz="1800" b="0" dirty="0"/>
              <a:t>To enhance the visual presentation of data.</a:t>
            </a:r>
          </a:p>
          <a:p>
            <a:r>
              <a:rPr lang="en-US" sz="1800" b="1" dirty="0"/>
              <a:t>FILTERING:</a:t>
            </a:r>
            <a:r>
              <a:rPr lang="en-US" sz="1800" b="0" dirty="0"/>
              <a:t> Select any cell  within the range.</a:t>
            </a:r>
            <a:endParaRPr lang="en-IN" sz="1800" b="1" dirty="0"/>
          </a:p>
          <a:p>
            <a:r>
              <a:rPr lang="en-US" sz="1800" b="1" dirty="0"/>
              <a:t>REMOVE DUPLICATES: </a:t>
            </a:r>
            <a:r>
              <a:rPr lang="en-US" sz="1800" b="0" dirty="0"/>
              <a:t>Permanently deleting duplicate values.</a:t>
            </a:r>
            <a:endParaRPr lang="en-IN" sz="1800" b="1" dirty="0"/>
          </a:p>
          <a:p>
            <a:r>
              <a:rPr lang="en-US" sz="1800" b="1" dirty="0"/>
              <a:t>CONDITIONAL FORMATTING: </a:t>
            </a:r>
            <a:r>
              <a:rPr lang="en-US" sz="1800" b="0" dirty="0"/>
              <a:t>Makes</a:t>
            </a:r>
            <a:r>
              <a:rPr lang="en-US" sz="1800" b="1" dirty="0"/>
              <a:t> </a:t>
            </a:r>
            <a:r>
              <a:rPr lang="en-US" sz="1800" b="0" dirty="0"/>
              <a:t>it</a:t>
            </a:r>
            <a:r>
              <a:rPr lang="en-US" sz="1800" b="1" dirty="0"/>
              <a:t> </a:t>
            </a:r>
            <a:r>
              <a:rPr lang="en-US" sz="1800" b="0" dirty="0"/>
              <a:t>easy</a:t>
            </a:r>
            <a:r>
              <a:rPr lang="en-US" sz="1800" b="1" dirty="0"/>
              <a:t> </a:t>
            </a:r>
            <a:r>
              <a:rPr lang="en-US" sz="1800" b="0" dirty="0"/>
              <a:t>to</a:t>
            </a:r>
            <a:r>
              <a:rPr lang="en-US" sz="1800" b="1" dirty="0"/>
              <a:t> </a:t>
            </a:r>
            <a:r>
              <a:rPr lang="en-US" sz="1800" b="0" dirty="0"/>
              <a:t>highlight</a:t>
            </a:r>
            <a:r>
              <a:rPr lang="en-US" sz="1800" b="1" dirty="0"/>
              <a:t> </a:t>
            </a:r>
            <a:r>
              <a:rPr lang="en-US" sz="1800" b="0" dirty="0"/>
              <a:t>certain</a:t>
            </a:r>
            <a:r>
              <a:rPr lang="en-US" sz="1800" b="1" dirty="0"/>
              <a:t> </a:t>
            </a:r>
            <a:r>
              <a:rPr lang="en-US" sz="1800" b="0" dirty="0"/>
              <a:t>values</a:t>
            </a:r>
            <a:r>
              <a:rPr lang="en-US" sz="1800" b="1" dirty="0"/>
              <a:t>.</a:t>
            </a:r>
            <a:endParaRPr lang="en-IN" sz="1800" b="0" dirty="0"/>
          </a:p>
          <a:p>
            <a:r>
              <a:rPr lang="en-IN" sz="1800" b="1" dirty="0"/>
              <a:t>BOLD TEXT:</a:t>
            </a:r>
            <a:r>
              <a:rPr lang="en-IN" sz="1800" b="0" dirty="0"/>
              <a:t> This will turn all the text in all selected cells bold</a:t>
            </a:r>
            <a:endParaRPr lang="en-IN" sz="1800" b="1" dirty="0"/>
          </a:p>
          <a:p>
            <a:r>
              <a:rPr lang="en-US" b="1" dirty="0"/>
              <a:t>PIVOT TABLE : </a:t>
            </a:r>
            <a:r>
              <a:rPr lang="en-US" b="0" dirty="0"/>
              <a:t>To summarize, analyze, explore and present summary data.</a:t>
            </a:r>
            <a:endParaRPr lang="en-IN" b="1" dirty="0"/>
          </a:p>
          <a:p>
            <a:r>
              <a:rPr lang="en-US" sz="1800" b="1" dirty="0"/>
              <a:t>GRAPH: </a:t>
            </a:r>
            <a:r>
              <a:rPr lang="en-US" sz="1800" b="0" dirty="0"/>
              <a:t>Represent data in a worksheet.</a:t>
            </a:r>
            <a:endParaRPr lang="en-IN" sz="1800" b="1" dirty="0"/>
          </a:p>
          <a:p>
            <a:pPr lvl="0"/>
            <a:endParaRPr lang="en-IN" sz="18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EAAAA6F-E646-2BF6-1CCA-CE753D5D7474}"/>
              </a:ext>
            </a:extLst>
          </p:cNvPr>
          <p:cNvSpPr txBox="1"/>
          <p:nvPr/>
        </p:nvSpPr>
        <p:spPr>
          <a:xfrm>
            <a:off x="755332" y="1612701"/>
            <a:ext cx="5861447" cy="400110"/>
          </a:xfrm>
          <a:prstGeom prst="rect">
            <a:avLst/>
          </a:prstGeom>
          <a:noFill/>
        </p:spPr>
        <p:txBody>
          <a:bodyPr wrap="square" rtlCol="0">
            <a:spAutoFit/>
          </a:bodyPr>
          <a:lstStyle/>
          <a:p>
            <a:pPr algn="l"/>
            <a:endParaRPr lang="en-US" sz="2000" b="1" dirty="0"/>
          </a:p>
        </p:txBody>
      </p:sp>
      <p:sp>
        <p:nvSpPr>
          <p:cNvPr id="4" name="TextBox 3">
            <a:extLst>
              <a:ext uri="{FF2B5EF4-FFF2-40B4-BE49-F238E27FC236}">
                <a16:creationId xmlns:a16="http://schemas.microsoft.com/office/drawing/2014/main" id="{45366443-219F-D557-B92E-F4EEA24CEC8C}"/>
              </a:ext>
            </a:extLst>
          </p:cNvPr>
          <p:cNvSpPr txBox="1"/>
          <p:nvPr/>
        </p:nvSpPr>
        <p:spPr>
          <a:xfrm>
            <a:off x="755332" y="1143634"/>
            <a:ext cx="10049590" cy="4708981"/>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t>NAME: Employee’s full name</a:t>
            </a:r>
          </a:p>
          <a:p>
            <a:pPr marL="285750" indent="-285750">
              <a:buFont typeface="Wingdings" panose="05000000000000000000" pitchFamily="2" charset="2"/>
              <a:buChar char="v"/>
            </a:pPr>
            <a:r>
              <a:rPr lang="en-IN" sz="2000" b="1" dirty="0"/>
              <a:t>AGE: Employee’s age </a:t>
            </a:r>
          </a:p>
          <a:p>
            <a:pPr marL="285750" indent="-285750">
              <a:buFont typeface="Wingdings" panose="05000000000000000000" pitchFamily="2" charset="2"/>
              <a:buChar char="v"/>
            </a:pPr>
            <a:r>
              <a:rPr lang="en-IN" sz="2000" b="1" dirty="0"/>
              <a:t>GENDER: Employee’s gender (Male/Female)</a:t>
            </a:r>
          </a:p>
          <a:p>
            <a:pPr marL="285750" indent="-285750">
              <a:buFont typeface="Wingdings" panose="05000000000000000000" pitchFamily="2" charset="2"/>
              <a:buChar char="v"/>
            </a:pPr>
            <a:r>
              <a:rPr lang="en-IN" sz="2000" b="1" dirty="0"/>
              <a:t>PROJECTS COMPLETED: Number of projects completed by the employee</a:t>
            </a:r>
          </a:p>
          <a:p>
            <a:pPr marL="285750" indent="-285750">
              <a:buFont typeface="Wingdings" panose="05000000000000000000" pitchFamily="2" charset="2"/>
              <a:buChar char="v"/>
            </a:pPr>
            <a:r>
              <a:rPr lang="en-IN" sz="2000" b="1" dirty="0"/>
              <a:t>PRODUCTIVITY: A measure of the employee’s productivity</a:t>
            </a:r>
          </a:p>
          <a:p>
            <a:pPr marL="285750" indent="-285750">
              <a:buFont typeface="Wingdings" panose="05000000000000000000" pitchFamily="2" charset="2"/>
              <a:buChar char="v"/>
            </a:pPr>
            <a:r>
              <a:rPr lang="en-IN" sz="2000" b="1" dirty="0"/>
              <a:t>SATISFACTION RATE: A measure of the employee’s satisfaction level</a:t>
            </a:r>
          </a:p>
          <a:p>
            <a:pPr marL="285750" indent="-285750">
              <a:buFont typeface="Wingdings" panose="05000000000000000000" pitchFamily="2" charset="2"/>
              <a:buChar char="v"/>
            </a:pPr>
            <a:r>
              <a:rPr lang="en-IN" sz="2000" b="1" dirty="0"/>
              <a:t>FEEDBACK SCORE: A score representing feedback received for employee.</a:t>
            </a:r>
          </a:p>
          <a:p>
            <a:pPr marL="285750" indent="-285750">
              <a:buFont typeface="Wingdings" panose="05000000000000000000" pitchFamily="2" charset="2"/>
              <a:buChar char="v"/>
            </a:pPr>
            <a:r>
              <a:rPr lang="en-IN" sz="2000" b="1" dirty="0"/>
              <a:t>DEPARTMENT: The department the employee belongs to (e.g., Finance, Sales, Marketing, HR, IT)</a:t>
            </a:r>
          </a:p>
          <a:p>
            <a:pPr marL="285750" indent="-285750">
              <a:buFont typeface="Wingdings" panose="05000000000000000000" pitchFamily="2" charset="2"/>
              <a:buChar char="v"/>
            </a:pPr>
            <a:r>
              <a:rPr lang="en-IN" sz="2000" b="1" dirty="0"/>
              <a:t>POSITION: The employee’s job title (e.g., Analyst, Manager, Intern, Team leader, Senior developer)</a:t>
            </a:r>
          </a:p>
          <a:p>
            <a:pPr marL="285750" indent="-285750">
              <a:buFont typeface="Wingdings" panose="05000000000000000000" pitchFamily="2" charset="2"/>
              <a:buChar char="v"/>
            </a:pPr>
            <a:r>
              <a:rPr lang="en-IN" sz="2000" b="1" dirty="0"/>
              <a:t>JOINING DATE: The date employee joined the company</a:t>
            </a:r>
          </a:p>
          <a:p>
            <a:pPr marL="285750" indent="-285750">
              <a:buFont typeface="Wingdings" panose="05000000000000000000" pitchFamily="2" charset="2"/>
              <a:buChar char="v"/>
            </a:pPr>
            <a:r>
              <a:rPr lang="en-IN" sz="2000" b="1" dirty="0"/>
              <a:t>SALARY: The employee’s salary</a:t>
            </a:r>
          </a:p>
          <a:p>
            <a:pPr marL="285750" indent="-285750">
              <a:buFont typeface="Wingdings" panose="05000000000000000000" pitchFamily="2" charset="2"/>
              <a:buChar char="v"/>
            </a:pPr>
            <a:r>
              <a:rPr lang="en-IN" sz="2000" b="1" dirty="0"/>
              <a:t>STATUS: Employee status (Agree, Neutral, Disagree)</a:t>
            </a:r>
          </a:p>
          <a:p>
            <a:pPr algn="l"/>
            <a:endParaRPr lang="en-US" sz="20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830890D-2242-E451-1E08-15A4C01936AD}"/>
              </a:ext>
            </a:extLst>
          </p:cNvPr>
          <p:cNvSpPr txBox="1"/>
          <p:nvPr/>
        </p:nvSpPr>
        <p:spPr>
          <a:xfrm>
            <a:off x="704008" y="1295400"/>
            <a:ext cx="9354392" cy="5632311"/>
          </a:xfrm>
          <a:prstGeom prst="rect">
            <a:avLst/>
          </a:prstGeom>
          <a:noFill/>
        </p:spPr>
        <p:txBody>
          <a:bodyPr wrap="square" rtlCol="0">
            <a:spAutoFit/>
          </a:bodyPr>
          <a:lstStyle/>
          <a:p>
            <a:pPr marL="285750" indent="-285750">
              <a:buFont typeface="Wingdings" panose="05000000000000000000" pitchFamily="2" charset="2"/>
              <a:buChar char="q"/>
            </a:pPr>
            <a:r>
              <a:rPr lang="en-US" sz="1800" b="1" dirty="0"/>
              <a:t>Data Extraction: The dataset was downloaded from the Kaggle website and extracted from its zip format.   </a:t>
            </a:r>
          </a:p>
          <a:p>
            <a:pPr marL="285750" indent="-285750">
              <a:buFont typeface="Wingdings" panose="05000000000000000000" pitchFamily="2" charset="2"/>
              <a:buChar char="q"/>
            </a:pPr>
            <a:r>
              <a:rPr lang="en-US" sz="1800" b="1" dirty="0"/>
              <a:t>Removing Incomplete Records: You removed any incomplete records to ensure data accuracy.</a:t>
            </a:r>
          </a:p>
          <a:p>
            <a:pPr marL="285750" indent="-285750">
              <a:buFont typeface="Wingdings" panose="05000000000000000000" pitchFamily="2" charset="2"/>
              <a:buChar char="q"/>
            </a:pPr>
            <a:r>
              <a:rPr lang="en-US" sz="1800" b="1" dirty="0"/>
              <a:t>Removing Duplicates: You identified and removed duplicate records to ensure the uniqueness of the data entries.</a:t>
            </a:r>
          </a:p>
          <a:p>
            <a:pPr marL="285750" indent="-285750">
              <a:buFont typeface="Wingdings" panose="05000000000000000000" pitchFamily="2" charset="2"/>
              <a:buChar char="q"/>
            </a:pPr>
            <a:r>
              <a:rPr lang="en-US" sz="1800" b="1" dirty="0"/>
              <a:t>Filtering:  applied filters to the dataset to display only the data that meets your specified criteria.</a:t>
            </a:r>
          </a:p>
          <a:p>
            <a:pPr marL="285750" indent="-285750">
              <a:buFont typeface="Wingdings" panose="05000000000000000000" pitchFamily="2" charset="2"/>
              <a:buChar char="q"/>
            </a:pPr>
            <a:r>
              <a:rPr lang="en-US" sz="1800" b="1" dirty="0"/>
              <a:t> Conditional Formatting: Conditional formatting was applied to highlight important values, particularly to make key employee performance scores stand out.</a:t>
            </a:r>
          </a:p>
          <a:p>
            <a:pPr marL="285750" indent="-285750">
              <a:buFont typeface="Wingdings" panose="05000000000000000000" pitchFamily="2" charset="2"/>
              <a:buChar char="q"/>
            </a:pPr>
            <a:r>
              <a:rPr lang="en-US" sz="1800" b="1" dirty="0"/>
              <a:t> Slicer: You used a slicer to filter data dynamically, providing a more interactive way to explore the dataset</a:t>
            </a:r>
          </a:p>
          <a:p>
            <a:pPr marL="342900" indent="-342900">
              <a:buFont typeface="Wingdings" panose="05000000000000000000" pitchFamily="2" charset="2"/>
              <a:buChar char="q"/>
            </a:pPr>
            <a:r>
              <a:rPr lang="en-US" sz="1800" b="1" dirty="0"/>
              <a:t>Pivot Table:  A Pivot Table was used to Summarize large amounts of data efficiently.</a:t>
            </a:r>
          </a:p>
          <a:p>
            <a:pPr marL="342900" indent="-342900">
              <a:buFont typeface="Wingdings" panose="05000000000000000000" pitchFamily="2" charset="2"/>
              <a:buChar char="q"/>
            </a:pPr>
            <a:r>
              <a:rPr lang="en-US" sz="1800" b="1" dirty="0"/>
              <a:t> Pivot Chart: An area graph was created using a Pivot Chart to          </a:t>
            </a:r>
          </a:p>
          <a:p>
            <a:r>
              <a:rPr lang="en-US" sz="1800" b="1" dirty="0"/>
              <a:t>       visually Summarize and represent the data.</a:t>
            </a:r>
          </a:p>
          <a:p>
            <a:pPr marL="285750" indent="-285750">
              <a:buFont typeface="Wingdings" panose="05000000000000000000" pitchFamily="2" charset="2"/>
              <a:buChar char="q"/>
            </a:pPr>
            <a:r>
              <a:rPr lang="en-US" sz="1800" b="1" dirty="0"/>
              <a:t> Conditional Formatting: Conditional formatting was applied to highlight important values, particularly to make key employee performance scores stand out.</a:t>
            </a:r>
          </a:p>
          <a:p>
            <a:pPr marL="285750" indent="-285750">
              <a:buFont typeface="Wingdings" panose="05000000000000000000" pitchFamily="2" charset="2"/>
              <a:buChar char="q"/>
            </a:pPr>
            <a:r>
              <a:rPr lang="en-US" sz="1800" b="1" dirty="0"/>
              <a:t>  Slicer: You used a slicer to filter data dynamically, providing a more interactive way to explore the dataset</a:t>
            </a:r>
          </a:p>
          <a:p>
            <a:r>
              <a:rPr lang="en-IN" sz="1800" b="1" dirty="0"/>
              <a:t>  </a:t>
            </a:r>
          </a:p>
          <a:p>
            <a:pPr marL="285750" indent="-285750">
              <a:buFont typeface="Wingdings" panose="05000000000000000000" pitchFamily="2" charset="2"/>
              <a:buChar char="q"/>
            </a:pPr>
            <a:endParaRPr lang="en-US" sz="1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837</Words>
  <Application>Microsoft Office PowerPoint</Application>
  <PresentationFormat>Widescreen</PresentationFormat>
  <Paragraphs>109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 </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karishma solai</cp:lastModifiedBy>
  <cp:revision>26</cp:revision>
  <dcterms:created xsi:type="dcterms:W3CDTF">2024-03-29T15:07:22Z</dcterms:created>
  <dcterms:modified xsi:type="dcterms:W3CDTF">2024-08-27T06:01:27Z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