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146847082" r:id="rId11"/>
    <p:sldId id="267" r:id="rId12"/>
    <p:sldId id="2146847061" r:id="rId13"/>
    <p:sldId id="2146847065" r:id="rId14"/>
    <p:sldId id="2146847069"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2" autoAdjust="0"/>
  </p:normalViewPr>
  <p:slideViewPr>
    <p:cSldViewPr snapToGrid="0">
      <p:cViewPr varScale="1">
        <p:scale>
          <a:sx n="77" d="100"/>
          <a:sy n="77" d="100"/>
        </p:scale>
        <p:origin x="883"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058352"/>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Students Performance in Exams</a:t>
            </a:r>
          </a:p>
        </p:txBody>
      </p:sp>
      <p:sp>
        <p:nvSpPr>
          <p:cNvPr id="4" name="TextBox 3"/>
          <p:cNvSpPr txBox="1"/>
          <p:nvPr/>
        </p:nvSpPr>
        <p:spPr>
          <a:xfrm>
            <a:off x="1517374" y="3906871"/>
            <a:ext cx="894857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Name               : S </a:t>
            </a:r>
            <a:r>
              <a:rPr lang="en-US" sz="2000" b="1" dirty="0" err="1">
                <a:solidFill>
                  <a:schemeClr val="accent1">
                    <a:lumMod val="75000"/>
                  </a:schemeClr>
                </a:solidFill>
                <a:latin typeface="Arial"/>
                <a:cs typeface="Arial"/>
              </a:rPr>
              <a:t>Dineshkumar</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name : Jayaraj annapackiam CSI college of engineering </a:t>
            </a:r>
          </a:p>
          <a:p>
            <a:pPr marL="457200" indent="-457200" algn="just">
              <a:buAutoNum type="arabicPeriod"/>
            </a:pPr>
            <a:r>
              <a:rPr lang="en-US" sz="2000" b="1" dirty="0">
                <a:solidFill>
                  <a:schemeClr val="accent1">
                    <a:lumMod val="75000"/>
                  </a:schemeClr>
                </a:solidFill>
                <a:latin typeface="Arial"/>
                <a:cs typeface="Arial"/>
              </a:rPr>
              <a:t>Department     :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C107C2-6361-8171-4363-D3522F56832B}"/>
              </a:ext>
            </a:extLst>
          </p:cNvPr>
          <p:cNvPicPr>
            <a:picLocks noGrp="1" noChangeAspect="1"/>
          </p:cNvPicPr>
          <p:nvPr>
            <p:ph idx="1"/>
          </p:nvPr>
        </p:nvPicPr>
        <p:blipFill>
          <a:blip r:embed="rId2"/>
          <a:stretch>
            <a:fillRect/>
          </a:stretch>
        </p:blipFill>
        <p:spPr>
          <a:xfrm>
            <a:off x="832913" y="1003575"/>
            <a:ext cx="4769443" cy="2554633"/>
          </a:xfrm>
        </p:spPr>
      </p:pic>
      <p:pic>
        <p:nvPicPr>
          <p:cNvPr id="7" name="Picture 6">
            <a:extLst>
              <a:ext uri="{FF2B5EF4-FFF2-40B4-BE49-F238E27FC236}">
                <a16:creationId xmlns:a16="http://schemas.microsoft.com/office/drawing/2014/main" id="{FAA6231D-F00A-F312-847A-0FC19765435D}"/>
              </a:ext>
            </a:extLst>
          </p:cNvPr>
          <p:cNvPicPr>
            <a:picLocks noChangeAspect="1"/>
          </p:cNvPicPr>
          <p:nvPr/>
        </p:nvPicPr>
        <p:blipFill>
          <a:blip r:embed="rId3"/>
          <a:stretch>
            <a:fillRect/>
          </a:stretch>
        </p:blipFill>
        <p:spPr>
          <a:xfrm>
            <a:off x="6589644" y="1003576"/>
            <a:ext cx="4769443" cy="2554633"/>
          </a:xfrm>
          <a:prstGeom prst="rect">
            <a:avLst/>
          </a:prstGeom>
        </p:spPr>
      </p:pic>
      <p:pic>
        <p:nvPicPr>
          <p:cNvPr id="10" name="Picture 9">
            <a:extLst>
              <a:ext uri="{FF2B5EF4-FFF2-40B4-BE49-F238E27FC236}">
                <a16:creationId xmlns:a16="http://schemas.microsoft.com/office/drawing/2014/main" id="{584E930F-486A-FBCC-C2AD-27F80A6A9E1E}"/>
              </a:ext>
            </a:extLst>
          </p:cNvPr>
          <p:cNvPicPr>
            <a:picLocks noChangeAspect="1"/>
          </p:cNvPicPr>
          <p:nvPr/>
        </p:nvPicPr>
        <p:blipFill>
          <a:blip r:embed="rId4"/>
          <a:stretch>
            <a:fillRect/>
          </a:stretch>
        </p:blipFill>
        <p:spPr>
          <a:xfrm>
            <a:off x="832913" y="3821430"/>
            <a:ext cx="4769443" cy="2554633"/>
          </a:xfrm>
          <a:prstGeom prst="rect">
            <a:avLst/>
          </a:prstGeom>
        </p:spPr>
      </p:pic>
      <p:pic>
        <p:nvPicPr>
          <p:cNvPr id="14" name="Picture 13">
            <a:extLst>
              <a:ext uri="{FF2B5EF4-FFF2-40B4-BE49-F238E27FC236}">
                <a16:creationId xmlns:a16="http://schemas.microsoft.com/office/drawing/2014/main" id="{DAF6B687-589D-5852-6EB0-396120DEDBD8}"/>
              </a:ext>
            </a:extLst>
          </p:cNvPr>
          <p:cNvPicPr>
            <a:picLocks noChangeAspect="1"/>
          </p:cNvPicPr>
          <p:nvPr/>
        </p:nvPicPr>
        <p:blipFill>
          <a:blip r:embed="rId5"/>
          <a:stretch>
            <a:fillRect/>
          </a:stretch>
        </p:blipFill>
        <p:spPr>
          <a:xfrm>
            <a:off x="6589644" y="3821430"/>
            <a:ext cx="4769443" cy="25546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2412B6-EA55-277B-AC17-81F0ADBFBBA7}"/>
              </a:ext>
            </a:extLst>
          </p:cNvPr>
          <p:cNvPicPr>
            <a:picLocks noChangeAspect="1"/>
          </p:cNvPicPr>
          <p:nvPr/>
        </p:nvPicPr>
        <p:blipFill>
          <a:blip r:embed="rId2"/>
          <a:stretch>
            <a:fillRect/>
          </a:stretch>
        </p:blipFill>
        <p:spPr>
          <a:xfrm>
            <a:off x="318052" y="859569"/>
            <a:ext cx="5227983" cy="2800239"/>
          </a:xfrm>
          <a:prstGeom prst="rect">
            <a:avLst/>
          </a:prstGeom>
        </p:spPr>
      </p:pic>
      <p:pic>
        <p:nvPicPr>
          <p:cNvPr id="7" name="Picture 6">
            <a:extLst>
              <a:ext uri="{FF2B5EF4-FFF2-40B4-BE49-F238E27FC236}">
                <a16:creationId xmlns:a16="http://schemas.microsoft.com/office/drawing/2014/main" id="{5FEDC098-B570-6F62-39FA-71F811E7B814}"/>
              </a:ext>
            </a:extLst>
          </p:cNvPr>
          <p:cNvPicPr>
            <a:picLocks noChangeAspect="1"/>
          </p:cNvPicPr>
          <p:nvPr/>
        </p:nvPicPr>
        <p:blipFill>
          <a:blip r:embed="rId3"/>
          <a:stretch>
            <a:fillRect/>
          </a:stretch>
        </p:blipFill>
        <p:spPr>
          <a:xfrm>
            <a:off x="6718852" y="859569"/>
            <a:ext cx="5227983" cy="2800238"/>
          </a:xfrm>
          <a:prstGeom prst="rect">
            <a:avLst/>
          </a:prstGeom>
        </p:spPr>
      </p:pic>
      <p:pic>
        <p:nvPicPr>
          <p:cNvPr id="9" name="Picture 8">
            <a:extLst>
              <a:ext uri="{FF2B5EF4-FFF2-40B4-BE49-F238E27FC236}">
                <a16:creationId xmlns:a16="http://schemas.microsoft.com/office/drawing/2014/main" id="{086EBC97-359C-517A-6D0F-4728E851146F}"/>
              </a:ext>
            </a:extLst>
          </p:cNvPr>
          <p:cNvPicPr>
            <a:picLocks noChangeAspect="1"/>
          </p:cNvPicPr>
          <p:nvPr/>
        </p:nvPicPr>
        <p:blipFill>
          <a:blip r:embed="rId4"/>
          <a:stretch>
            <a:fillRect/>
          </a:stretch>
        </p:blipFill>
        <p:spPr>
          <a:xfrm>
            <a:off x="3717235" y="3920821"/>
            <a:ext cx="5009322" cy="26831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61476"/>
            <a:ext cx="11029616" cy="530296"/>
          </a:xfrm>
        </p:spPr>
        <p:txBody>
          <a:bodyPr>
            <a:noAutofit/>
          </a:bodyPr>
          <a:lstStyle/>
          <a:p>
            <a:r>
              <a:rPr lang="en-US" sz="3200" b="1" dirty="0">
                <a:solidFill>
                  <a:schemeClr val="accent1"/>
                </a:solidFill>
                <a:latin typeface="Arial"/>
                <a:ea typeface="+mj-lt"/>
                <a:cs typeface="Arial"/>
              </a:rPr>
              <a:t>Conclusion</a:t>
            </a:r>
            <a:endParaRPr lang="en-US" sz="3200" dirty="0"/>
          </a:p>
        </p:txBody>
      </p:sp>
      <p:sp>
        <p:nvSpPr>
          <p:cNvPr id="4" name="TextBox 3"/>
          <p:cNvSpPr txBox="1"/>
          <p:nvPr/>
        </p:nvSpPr>
        <p:spPr>
          <a:xfrm>
            <a:off x="799514" y="1315018"/>
            <a:ext cx="10592972" cy="484799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In conclusion, enhancing students' performance in exams is a multifaceted </a:t>
            </a:r>
            <a:r>
              <a:rPr lang="en-US" sz="1600" dirty="0" err="1">
                <a:latin typeface="Arial" panose="020B0604020202020204" pitchFamily="34" charset="0"/>
                <a:cs typeface="Arial" panose="020B0604020202020204" pitchFamily="34" charset="0"/>
              </a:rPr>
              <a:t>ende</a:t>
            </a:r>
            <a:r>
              <a:rPr lang="en-US" sz="1600" dirty="0">
                <a:latin typeface="Arial" panose="020B0604020202020204" pitchFamily="34" charset="0"/>
                <a:cs typeface="Arial" panose="020B0604020202020204" pitchFamily="34" charset="0"/>
              </a:rPr>
              <a:t> approach encompassing various factors within the educational system.</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Through targeted interventions, and collaborative efforts, educational institutions can </a:t>
            </a:r>
            <a:r>
              <a:rPr lang="en-US" sz="1600" dirty="0" err="1">
                <a:latin typeface="Arial" panose="020B0604020202020204" pitchFamily="34" charset="0"/>
                <a:cs typeface="Arial" panose="020B0604020202020204" pitchFamily="34" charset="0"/>
              </a:rPr>
              <a:t>fos</a:t>
            </a:r>
            <a:r>
              <a:rPr lang="en-US" sz="1600" dirty="0">
                <a:latin typeface="Arial" panose="020B0604020202020204" pitchFamily="34" charset="0"/>
                <a:cs typeface="Arial" panose="020B0604020202020204" pitchFamily="34" charset="0"/>
              </a:rPr>
              <a:t> conducive to academic success for all students. </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Key aspects of improving students' performance in exams include personalized pedagogy, effective assessment practices, comprehensive support services, and development for educators. </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By addressing these components systematically and empower students to excel academically and achieve their full potential. Moreover, deploying systems and strategies for improving students' exam </a:t>
            </a:r>
            <a:r>
              <a:rPr lang="en-US" sz="1600" dirty="0" err="1">
                <a:latin typeface="Arial" panose="020B0604020202020204" pitchFamily="34" charset="0"/>
                <a:cs typeface="Arial" panose="020B0604020202020204" pitchFamily="34" charset="0"/>
              </a:rPr>
              <a:t>perfo</a:t>
            </a:r>
            <a:r>
              <a:rPr lang="en-US" sz="1600" dirty="0">
                <a:latin typeface="Arial" panose="020B0604020202020204" pitchFamily="34" charset="0"/>
                <a:cs typeface="Arial" panose="020B0604020202020204" pitchFamily="34" charset="0"/>
              </a:rPr>
              <a:t> engagement, infrastructure setup, training, data integration, intervention </a:t>
            </a:r>
            <a:r>
              <a:rPr lang="en-US" sz="1600" dirty="0" err="1">
                <a:latin typeface="Arial" panose="020B0604020202020204" pitchFamily="34" charset="0"/>
                <a:cs typeface="Arial" panose="020B0604020202020204" pitchFamily="34" charset="0"/>
              </a:rPr>
              <a:t>implemfeedback</a:t>
            </a:r>
            <a:r>
              <a:rPr lang="en-US" sz="1600" dirty="0">
                <a:latin typeface="Arial" panose="020B0604020202020204" pitchFamily="34" charset="0"/>
                <a:cs typeface="Arial" panose="020B0604020202020204" pitchFamily="34" charset="0"/>
              </a:rPr>
              <a:t> mechanisms. </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By following a structured deployment plan and fostering improvement, educational institutions can create sustainable pathways to </a:t>
            </a:r>
            <a:r>
              <a:rPr lang="en-US" sz="1600" dirty="0" err="1">
                <a:latin typeface="Arial" panose="020B0604020202020204" pitchFamily="34" charset="0"/>
                <a:cs typeface="Arial" panose="020B0604020202020204" pitchFamily="34" charset="0"/>
              </a:rPr>
              <a:t>succes</a:t>
            </a:r>
            <a:r>
              <a:rPr lang="en-US" sz="1600" dirty="0">
                <a:latin typeface="Arial" panose="020B0604020202020204" pitchFamily="34" charset="0"/>
                <a:cs typeface="Arial" panose="020B0604020202020204" pitchFamily="34" charset="0"/>
              </a:rPr>
              <a:t> Ultimately, by prioritizing data-informed decision-making, collaboration, and tr cultivate an environment where every student receives the support they need to succeed in exams. Through collective efforts and a commitment to excellence, </a:t>
            </a:r>
            <a:r>
              <a:rPr lang="en-US" sz="1600" dirty="0" err="1">
                <a:latin typeface="Arial" panose="020B0604020202020204" pitchFamily="34" charset="0"/>
                <a:cs typeface="Arial" panose="020B0604020202020204" pitchFamily="34" charset="0"/>
              </a:rPr>
              <a:t>wfuture</a:t>
            </a:r>
            <a:r>
              <a:rPr lang="en-US" sz="1600" dirty="0">
                <a:latin typeface="Arial" panose="020B0604020202020204" pitchFamily="34" charset="0"/>
                <a:cs typeface="Arial" panose="020B0604020202020204" pitchFamily="34" charset="0"/>
              </a:rPr>
              <a:t> for the next generation of learners.</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308945" y="721257"/>
            <a:ext cx="11436457" cy="4673324"/>
          </a:xfrm>
        </p:spPr>
        <p:txBody>
          <a:bodyPr/>
          <a:lstStyle/>
          <a:p>
            <a:pPr marL="0" indent="0" algn="just">
              <a:buNone/>
            </a:pPr>
            <a:endParaRPr lang="en-US" sz="2000" b="1" dirty="0"/>
          </a:p>
          <a:p>
            <a:pPr marL="305435" indent="-305435" algn="just"/>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577367"/>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400" b="1" dirty="0">
                <a:solidFill>
                  <a:schemeClr val="accent1"/>
                </a:solidFill>
                <a:latin typeface="Arial"/>
                <a:cs typeface="Arial"/>
              </a:rPr>
              <a:t>Future scope</a:t>
            </a:r>
          </a:p>
        </p:txBody>
      </p:sp>
      <p:sp>
        <p:nvSpPr>
          <p:cNvPr id="6" name="TextBox 5"/>
          <p:cNvSpPr txBox="1"/>
          <p:nvPr/>
        </p:nvSpPr>
        <p:spPr>
          <a:xfrm>
            <a:off x="660061" y="1169665"/>
            <a:ext cx="11085341" cy="5509200"/>
          </a:xfrm>
          <a:prstGeom prst="rect">
            <a:avLst/>
          </a:prstGeom>
          <a:noFill/>
        </p:spPr>
        <p:txBody>
          <a:bodyPr wrap="square" rtlCol="0">
            <a:spAutoFit/>
          </a:bodyPr>
          <a:lstStyle/>
          <a:p>
            <a:pPr>
              <a:buFont typeface="Wingdings" pitchFamily="2" charset="2"/>
              <a:buChar char="Ø"/>
            </a:pPr>
            <a:r>
              <a:rPr lang="en-US" sz="1600" b="1" dirty="0">
                <a:latin typeface="Arial" panose="020B0604020202020204" pitchFamily="34" charset="0"/>
                <a:cs typeface="Arial" panose="020B0604020202020204" pitchFamily="34" charset="0"/>
              </a:rPr>
              <a:t>Personalized Learning Technologies</a:t>
            </a:r>
            <a:r>
              <a:rPr lang="en-US" sz="1600" dirty="0">
                <a:latin typeface="Arial" panose="020B0604020202020204" pitchFamily="34" charset="0"/>
                <a:cs typeface="Arial" panose="020B0604020202020204" pitchFamily="34" charset="0"/>
              </a:rPr>
              <a:t>: Advancements in technology, including artificial intelligence and machine learning, will enable the development of personalized learning platforms tailored to individual student needs. These platforms can dynamically adapt instruction, provide targeted feedback, and offer customized learning pathways to optimize exam performance.</a:t>
            </a:r>
          </a:p>
          <a:p>
            <a:pPr>
              <a:buFont typeface="Wingdings" pitchFamily="2" charset="2"/>
              <a:buChar char="Ø"/>
            </a:pPr>
            <a:r>
              <a:rPr lang="en-US" sz="1600" b="1" dirty="0">
                <a:latin typeface="Arial" panose="020B0604020202020204" pitchFamily="34" charset="0"/>
                <a:cs typeface="Arial" panose="020B0604020202020204" pitchFamily="34" charset="0"/>
              </a:rPr>
              <a:t>Data Analytics and Predictive Modeling</a:t>
            </a:r>
            <a:r>
              <a:rPr lang="en-US" sz="1600" dirty="0">
                <a:latin typeface="Arial" panose="020B0604020202020204" pitchFamily="34" charset="0"/>
                <a:cs typeface="Arial" panose="020B0604020202020204" pitchFamily="34" charset="0"/>
              </a:rPr>
              <a:t>: Continued advancements in data analytics and predictive modeling techniques will enhance our ability to identify early indicators of academic risk and proactively intervene to support students before they experience academic challenges. Predictive analytics can help educators anticipate students' needs and provide timely interventions to improve exam outcomes.</a:t>
            </a:r>
          </a:p>
          <a:p>
            <a:pPr>
              <a:buFont typeface="Wingdings" pitchFamily="2" charset="2"/>
              <a:buChar char="Ø"/>
            </a:pPr>
            <a:r>
              <a:rPr lang="en-US" sz="1600" b="1" dirty="0">
                <a:latin typeface="Arial" panose="020B0604020202020204" pitchFamily="34" charset="0"/>
                <a:cs typeface="Arial" panose="020B0604020202020204" pitchFamily="34" charset="0"/>
              </a:rPr>
              <a:t>Virtual and Augmented Reality Learning Environments</a:t>
            </a:r>
            <a:r>
              <a:rPr lang="en-US" sz="1600" dirty="0">
                <a:latin typeface="Arial" panose="020B0604020202020204" pitchFamily="34" charset="0"/>
                <a:cs typeface="Arial" panose="020B0604020202020204" pitchFamily="34" charset="0"/>
              </a:rPr>
              <a:t>: Virtual and augmented reality technologies will revolutionize the way students engage with educational content, providing immersive learning experiences that enhance understanding and retention. These technologies can simulate real-world scenarios, facilitate hands-on learning, and provide interactive feedback to improve exam performance.</a:t>
            </a:r>
          </a:p>
          <a:p>
            <a:pPr>
              <a:buFont typeface="Wingdings" pitchFamily="2" charset="2"/>
              <a:buChar char="Ø"/>
            </a:pPr>
            <a:r>
              <a:rPr lang="en-US" sz="1600" b="1" dirty="0">
                <a:latin typeface="Arial" panose="020B0604020202020204" pitchFamily="34" charset="0"/>
                <a:cs typeface="Arial" panose="020B0604020202020204" pitchFamily="34" charset="0"/>
              </a:rPr>
              <a:t>Gamification and Game-Based Learning</a:t>
            </a:r>
            <a:r>
              <a:rPr lang="en-US" sz="1600" dirty="0">
                <a:latin typeface="Arial" panose="020B0604020202020204" pitchFamily="34" charset="0"/>
                <a:cs typeface="Arial" panose="020B0604020202020204" pitchFamily="34" charset="0"/>
              </a:rPr>
              <a:t>: Gamification principles and game-based learning strategies will continue to gain prominence as effective tools for motivating students, increasing engagement, and fostering deeper learning. Gamified educational platforms can incentivize exam preparation, encourage mastery of subject matter, and promote collaborative problem-solving skills.</a:t>
            </a:r>
          </a:p>
          <a:p>
            <a:pPr>
              <a:buFont typeface="Wingdings" pitchFamily="2" charset="2"/>
              <a:buChar char="Ø"/>
            </a:pPr>
            <a:r>
              <a:rPr lang="en-US" sz="1600" b="1" dirty="0">
                <a:latin typeface="Arial" panose="020B0604020202020204" pitchFamily="34" charset="0"/>
                <a:cs typeface="Arial" panose="020B0604020202020204" pitchFamily="34" charset="0"/>
              </a:rPr>
              <a:t>Social and Emotional Learning (SEL) Integration</a:t>
            </a:r>
            <a:r>
              <a:rPr lang="en-US" sz="1600" dirty="0">
                <a:latin typeface="Arial" panose="020B0604020202020204" pitchFamily="34" charset="0"/>
                <a:cs typeface="Arial" panose="020B0604020202020204" pitchFamily="34" charset="0"/>
              </a:rPr>
              <a:t>: There will be a growing emphasis on integrating social and emotional learning (SEL) into academic curriculum to support students' holistic development and wellbeing. SEL programs can help students develop resilience, self-regulation, and interpersonal skills, which are critical for academic success and exam performance.</a:t>
            </a:r>
          </a:p>
          <a:p>
            <a:pPr>
              <a:buFont typeface="Wingdings" pitchFamily="2" charset="2"/>
              <a:buChar char="Ø"/>
            </a:pPr>
            <a:r>
              <a:rPr lang="en-US" sz="1600" b="1" dirty="0">
                <a:latin typeface="Arial" panose="020B0604020202020204" pitchFamily="34" charset="0"/>
                <a:cs typeface="Arial" panose="020B0604020202020204" pitchFamily="34" charset="0"/>
              </a:rPr>
              <a:t>Equity and Inclusion Initiatives</a:t>
            </a:r>
            <a:r>
              <a:rPr lang="en-US" sz="1600" dirty="0">
                <a:latin typeface="Arial" panose="020B0604020202020204" pitchFamily="34" charset="0"/>
                <a:cs typeface="Arial" panose="020B0604020202020204" pitchFamily="34" charset="0"/>
              </a:rPr>
              <a:t>: Efforts to promote equity and inclusion in education will remain a central focus, with initiatives aimed at addressing disparities in exam performance among students from diverse backgrounds. </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p:cNvSpPr txBox="1"/>
          <p:nvPr/>
        </p:nvSpPr>
        <p:spPr>
          <a:xfrm>
            <a:off x="581192" y="1650354"/>
            <a:ext cx="11197883" cy="4278094"/>
          </a:xfrm>
          <a:prstGeom prst="rect">
            <a:avLst/>
          </a:prstGeom>
          <a:noFill/>
        </p:spPr>
        <p:txBody>
          <a:bodyPr wrap="square" rtlCol="0">
            <a:spAutoFit/>
          </a:bodyPr>
          <a:lstStyle/>
          <a:p>
            <a:pPr>
              <a:buFont typeface="Wingdings" pitchFamily="2" charset="2"/>
              <a:buChar char="q"/>
            </a:pPr>
            <a:r>
              <a:rPr lang="en-US" sz="1600" dirty="0">
                <a:latin typeface="Arial" panose="020B0604020202020204" pitchFamily="34" charset="0"/>
                <a:cs typeface="Arial" panose="020B0604020202020204" pitchFamily="34" charset="0"/>
              </a:rPr>
              <a:t>Hattie, J., &amp; Timperley, H. (2007). The power of feedback. Review of Educational Research, 77(1), 81-112. </a:t>
            </a:r>
          </a:p>
          <a:p>
            <a:pPr>
              <a:buFont typeface="Wingdings" pitchFamily="2" charset="2"/>
              <a:buChar char="q"/>
            </a:pPr>
            <a:r>
              <a:rPr lang="en-US" sz="1600" dirty="0">
                <a:latin typeface="Arial" panose="020B0604020202020204" pitchFamily="34" charset="0"/>
                <a:cs typeface="Arial" panose="020B0604020202020204" pitchFamily="34" charset="0"/>
              </a:rPr>
              <a:t>Zimmerman, B. J. (2008). Investigating self-regulation and motivation: Historical background, methodological developments, and future prospects. American Educational Research Journal, 45(1), 166-183.</a:t>
            </a:r>
          </a:p>
          <a:p>
            <a:pPr>
              <a:buFont typeface="Wingdings" pitchFamily="2" charset="2"/>
              <a:buChar char="q"/>
            </a:pPr>
            <a:r>
              <a:rPr lang="en-US" sz="1600" dirty="0">
                <a:latin typeface="Arial" panose="020B0604020202020204" pitchFamily="34" charset="0"/>
                <a:cs typeface="Arial" panose="020B0604020202020204" pitchFamily="34" charset="0"/>
              </a:rPr>
              <a:t>OECD. (2019). PISA 2018 Results (Volume I): What Students Know and Can Do. Paris: OECD Publishing.</a:t>
            </a:r>
          </a:p>
          <a:p>
            <a:pPr>
              <a:buFont typeface="Wingdings" pitchFamily="2" charset="2"/>
              <a:buChar char="q"/>
            </a:pPr>
            <a:r>
              <a:rPr lang="en-US" sz="1600" dirty="0">
                <a:latin typeface="Arial" panose="020B0604020202020204" pitchFamily="34" charset="0"/>
                <a:cs typeface="Arial" panose="020B0604020202020204" pitchFamily="34" charset="0"/>
              </a:rPr>
              <a:t>National Research Council. (2001). Knowing what students know: The science and design of educational assessment. National Academies </a:t>
            </a:r>
            <a:r>
              <a:rPr lang="en-US" sz="1600" dirty="0" err="1">
                <a:latin typeface="Arial" panose="020B0604020202020204" pitchFamily="34" charset="0"/>
                <a:cs typeface="Arial" panose="020B0604020202020204" pitchFamily="34" charset="0"/>
              </a:rPr>
              <a:t>Press.Black</a:t>
            </a:r>
            <a:r>
              <a:rPr lang="en-US" sz="1600" dirty="0">
                <a:latin typeface="Arial" panose="020B0604020202020204" pitchFamily="34" charset="0"/>
                <a:cs typeface="Arial" panose="020B0604020202020204" pitchFamily="34" charset="0"/>
              </a:rPr>
              <a:t>, P., &amp; </a:t>
            </a:r>
            <a:r>
              <a:rPr lang="en-US" sz="1600" dirty="0" err="1">
                <a:latin typeface="Arial" panose="020B0604020202020204" pitchFamily="34" charset="0"/>
                <a:cs typeface="Arial" panose="020B0604020202020204" pitchFamily="34" charset="0"/>
              </a:rPr>
              <a:t>Wiliam</a:t>
            </a:r>
            <a:r>
              <a:rPr lang="en-US" sz="1600" dirty="0">
                <a:latin typeface="Arial" panose="020B0604020202020204" pitchFamily="34" charset="0"/>
                <a:cs typeface="Arial" panose="020B0604020202020204" pitchFamily="34" charset="0"/>
              </a:rPr>
              <a:t>, D. (1998). Inside the black box: Raising standards through classroom assessment. Phi Delta </a:t>
            </a:r>
            <a:r>
              <a:rPr lang="en-US" sz="1600" dirty="0" err="1">
                <a:latin typeface="Arial" panose="020B0604020202020204" pitchFamily="34" charset="0"/>
                <a:cs typeface="Arial" panose="020B0604020202020204" pitchFamily="34" charset="0"/>
              </a:rPr>
              <a:t>Kappan</a:t>
            </a:r>
            <a:r>
              <a:rPr lang="en-US" sz="1600" dirty="0">
                <a:latin typeface="Arial" panose="020B0604020202020204" pitchFamily="34" charset="0"/>
                <a:cs typeface="Arial" panose="020B0604020202020204" pitchFamily="34" charset="0"/>
              </a:rPr>
              <a:t>, 80(2), 139-148.</a:t>
            </a:r>
          </a:p>
          <a:p>
            <a:pPr>
              <a:buFont typeface="Wingdings" pitchFamily="2" charset="2"/>
              <a:buChar char="q"/>
            </a:pPr>
            <a:r>
              <a:rPr lang="en-US" sz="1600" dirty="0" err="1">
                <a:latin typeface="Arial" panose="020B0604020202020204" pitchFamily="34" charset="0"/>
                <a:cs typeface="Arial" panose="020B0604020202020204" pitchFamily="34" charset="0"/>
              </a:rPr>
              <a:t>Crede</a:t>
            </a:r>
            <a:r>
              <a:rPr lang="en-US" sz="1600" dirty="0">
                <a:latin typeface="Arial" panose="020B0604020202020204" pitchFamily="34" charset="0"/>
                <a:cs typeface="Arial" panose="020B0604020202020204" pitchFamily="34" charset="0"/>
              </a:rPr>
              <a:t>, M., &amp; </a:t>
            </a:r>
            <a:r>
              <a:rPr lang="en-US" sz="1600" dirty="0" err="1">
                <a:latin typeface="Arial" panose="020B0604020202020204" pitchFamily="34" charset="0"/>
                <a:cs typeface="Arial" panose="020B0604020202020204" pitchFamily="34" charset="0"/>
              </a:rPr>
              <a:t>Kuncel</a:t>
            </a:r>
            <a:r>
              <a:rPr lang="en-US" sz="1600" dirty="0">
                <a:latin typeface="Arial" panose="020B0604020202020204" pitchFamily="34" charset="0"/>
                <a:cs typeface="Arial" panose="020B0604020202020204" pitchFamily="34" charset="0"/>
              </a:rPr>
              <a:t>, N. R. (2008). Study habits, skills, and attitudes: The third pillar supporting collegiate academic performance. Perspectives on Psychological Science, 3(6), 425-453.</a:t>
            </a:r>
          </a:p>
          <a:p>
            <a:pPr>
              <a:buFont typeface="Wingdings" pitchFamily="2" charset="2"/>
              <a:buChar char="q"/>
            </a:pPr>
            <a:r>
              <a:rPr lang="en-US" sz="1600" dirty="0">
                <a:latin typeface="Arial" panose="020B0604020202020204" pitchFamily="34" charset="0"/>
                <a:cs typeface="Arial" panose="020B0604020202020204" pitchFamily="34" charset="0"/>
              </a:rPr>
              <a:t>Marsh, H. W., &amp; Hau, K. T. (2004). Explaining paradoxical relations between academic self‐concepts and achievements: Cross‐cultural generalizability of the internal/external frame of reference predictions across 26 countries. Journal of Educational Psychology, 96(1), 56-67.</a:t>
            </a:r>
          </a:p>
          <a:p>
            <a:pPr>
              <a:buFont typeface="Wingdings" pitchFamily="2" charset="2"/>
              <a:buChar char="q"/>
            </a:pPr>
            <a:r>
              <a:rPr lang="en-US" sz="1600" dirty="0">
                <a:latin typeface="Arial" panose="020B0604020202020204" pitchFamily="34" charset="0"/>
                <a:cs typeface="Arial" panose="020B0604020202020204" pitchFamily="34" charset="0"/>
              </a:rPr>
              <a:t>Duckworth, A. L., &amp; Seligman, M. E. (2006). Self-discipline gives girls the edge: Gender in self-discipline, grades, and achievement test scores. Journal of Educational Psychology, 98(1), 198-208.</a:t>
            </a:r>
          </a:p>
          <a:p>
            <a:pPr>
              <a:buFont typeface="Wingdings" pitchFamily="2" charset="2"/>
              <a:buChar char="q"/>
            </a:pPr>
            <a:r>
              <a:rPr lang="en-US" sz="1600" dirty="0">
                <a:latin typeface="Arial" panose="020B0604020202020204" pitchFamily="34" charset="0"/>
                <a:cs typeface="Arial" panose="020B0604020202020204" pitchFamily="34" charset="0"/>
              </a:rPr>
              <a:t>Steele, C. M. (1997). A threat in the air: How stereotypes shape intellectual identity and performance. American Psychologist, 52(6), 613-629.</a:t>
            </a:r>
          </a:p>
          <a:p>
            <a:pPr>
              <a:buFont typeface="Wingdings" pitchFamily="2" charset="2"/>
              <a:buChar char="q"/>
            </a:pPr>
            <a:r>
              <a:rPr lang="en-US" sz="1600" dirty="0">
                <a:latin typeface="Arial" panose="020B0604020202020204" pitchFamily="34" charset="0"/>
                <a:cs typeface="Arial" panose="020B0604020202020204" pitchFamily="34" charset="0"/>
              </a:rPr>
              <a:t>Dweck, C. S. (2006). Mindset: The new psychology of success. Random House.</a:t>
            </a: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7" name="TextBox 6"/>
          <p:cNvSpPr txBox="1"/>
          <p:nvPr/>
        </p:nvSpPr>
        <p:spPr>
          <a:xfrm>
            <a:off x="581192" y="1232452"/>
            <a:ext cx="11296357" cy="558717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1600" b="1" dirty="0">
                <a:latin typeface="Arial" panose="020B0604020202020204" pitchFamily="34" charset="0"/>
                <a:cs typeface="Arial" panose="020B0604020202020204" pitchFamily="34" charset="0"/>
              </a:rPr>
              <a:t>Individual Differences</a:t>
            </a:r>
            <a:r>
              <a:rPr lang="en-US" sz="1600" dirty="0">
                <a:latin typeface="Arial" panose="020B0604020202020204" pitchFamily="34" charset="0"/>
                <a:cs typeface="Arial" panose="020B0604020202020204" pitchFamily="34" charset="0"/>
              </a:rPr>
              <a:t>: Students exhibit diverse learning styles, cognitive abilities, and socio-economic backgrounds, which can influence their performance in exams. Understanding and accommodating these differences are essential for promoting equitable academic outcomes.</a:t>
            </a:r>
          </a:p>
          <a:p>
            <a:pPr marL="342900" indent="-342900" algn="just">
              <a:lnSpc>
                <a:spcPct val="150000"/>
              </a:lnSpc>
              <a:buFont typeface="Wingdings" panose="05000000000000000000" pitchFamily="2" charset="2"/>
              <a:buChar char="Ø"/>
            </a:pPr>
            <a:r>
              <a:rPr lang="en-US" sz="1600" b="1" dirty="0">
                <a:latin typeface="Arial" panose="020B0604020202020204" pitchFamily="34" charset="0"/>
                <a:cs typeface="Arial" panose="020B0604020202020204" pitchFamily="34" charset="0"/>
              </a:rPr>
              <a:t>Teaching Methods and Curriculum Design</a:t>
            </a:r>
            <a:r>
              <a:rPr lang="en-US" sz="1600" dirty="0">
                <a:latin typeface="Arial" panose="020B0604020202020204" pitchFamily="34" charset="0"/>
                <a:cs typeface="Arial" panose="020B0604020202020204" pitchFamily="34" charset="0"/>
              </a:rPr>
              <a:t>: The effectiveness of teaching methods and curriculum design profoundly impacts students' exam performance. Pedagogical approaches that fail to engage students or align with their learning needs may hinder academic achievement.</a:t>
            </a:r>
          </a:p>
          <a:p>
            <a:pPr marL="342900" indent="-342900" algn="just">
              <a:lnSpc>
                <a:spcPct val="150000"/>
              </a:lnSpc>
              <a:buFont typeface="Wingdings" panose="05000000000000000000" pitchFamily="2" charset="2"/>
              <a:buChar char="Ø"/>
            </a:pPr>
            <a:r>
              <a:rPr lang="en-US" sz="1600" b="1" dirty="0">
                <a:latin typeface="Arial" panose="020B0604020202020204" pitchFamily="34" charset="0"/>
                <a:cs typeface="Arial" panose="020B0604020202020204" pitchFamily="34" charset="0"/>
              </a:rPr>
              <a:t>Motivation and Engagement</a:t>
            </a:r>
            <a:r>
              <a:rPr lang="en-US" sz="1600" dirty="0">
                <a:latin typeface="Arial" panose="020B0604020202020204" pitchFamily="34" charset="0"/>
                <a:cs typeface="Arial" panose="020B0604020202020204" pitchFamily="34" charset="0"/>
              </a:rPr>
              <a:t>: Students' motivation and engagement levels play a pivotal role in their exam performance. Factors such as intrinsic motivation, interest in the subject matter, and perceived relevance of exams to future goals significantly influence students' effort and performance.</a:t>
            </a:r>
          </a:p>
          <a:p>
            <a:pPr marL="342900" indent="-342900" algn="just">
              <a:lnSpc>
                <a:spcPct val="150000"/>
              </a:lnSpc>
              <a:buFont typeface="Wingdings" panose="05000000000000000000" pitchFamily="2" charset="2"/>
              <a:buChar char="Ø"/>
            </a:pPr>
            <a:r>
              <a:rPr lang="en-US" sz="1600" b="1" dirty="0">
                <a:latin typeface="Arial" panose="020B0604020202020204" pitchFamily="34" charset="0"/>
                <a:cs typeface="Arial" panose="020B0604020202020204" pitchFamily="34" charset="0"/>
              </a:rPr>
              <a:t>Assessment Practices</a:t>
            </a:r>
            <a:r>
              <a:rPr lang="en-US" sz="1600" dirty="0">
                <a:latin typeface="Arial" panose="020B0604020202020204" pitchFamily="34" charset="0"/>
                <a:cs typeface="Arial" panose="020B0604020202020204" pitchFamily="34" charset="0"/>
              </a:rPr>
              <a:t>: The design and implementation of exams greatly affect students' performance. Issues such as test format, clarity of instructions, and alignment with learning objectives can either facilitate or impede students' ability to demonstrate their knowledge and skills effectively.</a:t>
            </a:r>
          </a:p>
          <a:p>
            <a:pPr marL="342900" indent="-342900" algn="just">
              <a:lnSpc>
                <a:spcPct val="150000"/>
              </a:lnSpc>
              <a:buFont typeface="Wingdings" panose="05000000000000000000" pitchFamily="2" charset="2"/>
              <a:buChar char="Ø"/>
            </a:pPr>
            <a:r>
              <a:rPr lang="en-US" sz="1600" b="1" dirty="0">
                <a:latin typeface="Arial" panose="020B0604020202020204" pitchFamily="34" charset="0"/>
                <a:cs typeface="Arial" panose="020B0604020202020204" pitchFamily="34" charset="0"/>
              </a:rPr>
              <a:t>External Factors</a:t>
            </a:r>
            <a:r>
              <a:rPr lang="en-US" sz="1600" dirty="0">
                <a:latin typeface="Arial" panose="020B0604020202020204" pitchFamily="34" charset="0"/>
                <a:cs typeface="Arial" panose="020B0604020202020204" pitchFamily="34" charset="0"/>
              </a:rPr>
              <a:t>: Beyond the classroom, external factors such as family support, peer relationships, socioeconomic status, and access to resources can impact students' exam performance. Addressing disparities in these areas is crucial for promoting educational equity.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614289" y="1492528"/>
            <a:ext cx="11577711" cy="4278094"/>
          </a:xfrm>
          <a:prstGeom prst="rect">
            <a:avLst/>
          </a:prstGeom>
          <a:noFill/>
        </p:spPr>
        <p:txBody>
          <a:bodyPr wrap="square" rtlCol="0">
            <a:spAutoFit/>
          </a:bodyPr>
          <a:lstStyle/>
          <a:p>
            <a:pPr marL="285750" indent="-285750" algn="l">
              <a:buFont typeface="Wingdings" panose="05000000000000000000" pitchFamily="2" charset="2"/>
              <a:buChar char="v"/>
            </a:pPr>
            <a:r>
              <a:rPr lang="en-US" sz="1600" dirty="0">
                <a:latin typeface="Arial" panose="020B0604020202020204" pitchFamily="34" charset="0"/>
                <a:cs typeface="Arial" panose="020B0604020202020204" pitchFamily="34" charset="0"/>
              </a:rPr>
              <a:t> Implement individualized learning plans based on students' diverse learning styles, abilities, and interests. </a:t>
            </a:r>
          </a:p>
          <a:p>
            <a:pPr marL="285750" indent="-285750" algn="l">
              <a:buFont typeface="Wingdings" panose="05000000000000000000" pitchFamily="2" charset="2"/>
              <a:buChar char="v"/>
            </a:pPr>
            <a:r>
              <a:rPr lang="en-US" sz="1600" dirty="0">
                <a:latin typeface="Arial" panose="020B0604020202020204" pitchFamily="34" charset="0"/>
                <a:cs typeface="Arial" panose="020B0604020202020204" pitchFamily="34" charset="0"/>
              </a:rPr>
              <a:t>Utilize diagnostic assessments to identify students' strengths and areas for growth, enabling targeted interventions. Provide differentiated instruction and enrichment activities to cater to varying academic needs within the classroom.</a:t>
            </a:r>
          </a:p>
          <a:p>
            <a:pPr marL="285750" indent="-285750" algn="l">
              <a:buFont typeface="Wingdings" panose="05000000000000000000" pitchFamily="2" charset="2"/>
              <a:buChar char="v"/>
            </a:pPr>
            <a:r>
              <a:rPr lang="en-US" sz="1600" dirty="0">
                <a:latin typeface="Arial" panose="020B0604020202020204" pitchFamily="34" charset="0"/>
                <a:cs typeface="Arial" panose="020B0604020202020204" pitchFamily="34" charset="0"/>
              </a:rPr>
              <a:t>Employ interactive teaching methods, such as project-based learning, cooperative learning, and experiential activities, to enhance student engagement. </a:t>
            </a:r>
          </a:p>
          <a:p>
            <a:pPr marL="285750" indent="-285750" algn="l">
              <a:buFont typeface="Wingdings" panose="05000000000000000000" pitchFamily="2" charset="2"/>
              <a:buChar char="v"/>
            </a:pPr>
            <a:r>
              <a:rPr lang="en-US" sz="1600" dirty="0">
                <a:latin typeface="Arial" panose="020B0604020202020204" pitchFamily="34" charset="0"/>
                <a:cs typeface="Arial" panose="020B0604020202020204" pitchFamily="34" charset="0"/>
              </a:rPr>
              <a:t>Incorporate multimedia resources, educational technology, and real-world examples to make learning relevant and stimulating. </a:t>
            </a:r>
          </a:p>
          <a:p>
            <a:pPr marL="285750" indent="-285750" algn="l">
              <a:buFont typeface="Wingdings" panose="05000000000000000000" pitchFamily="2" charset="2"/>
              <a:buChar char="v"/>
            </a:pPr>
            <a:r>
              <a:rPr lang="en-US" sz="1600" dirty="0">
                <a:latin typeface="Arial" panose="020B0604020202020204" pitchFamily="34" charset="0"/>
                <a:cs typeface="Arial" panose="020B0604020202020204" pitchFamily="34" charset="0"/>
              </a:rPr>
              <a:t>Foster a supportive and inclusive classroom environment where students feel valued, respected, and motivated to excel. </a:t>
            </a:r>
          </a:p>
          <a:p>
            <a:pPr marL="285750" indent="-285750" algn="l">
              <a:buFont typeface="Wingdings" panose="05000000000000000000" pitchFamily="2" charset="2"/>
              <a:buChar char="v"/>
            </a:pPr>
            <a:r>
              <a:rPr lang="en-US" sz="1600" dirty="0">
                <a:latin typeface="Arial" panose="020B0604020202020204" pitchFamily="34" charset="0"/>
                <a:cs typeface="Arial" panose="020B0604020202020204" pitchFamily="34" charset="0"/>
              </a:rPr>
              <a:t>Integrate formative assessment strategies, such as regular quizzes, peer feedback, and self-assessment, to monitor student progress and provide timely feedback. </a:t>
            </a:r>
          </a:p>
          <a:p>
            <a:pPr marL="285750" indent="-285750" algn="l">
              <a:buFont typeface="Wingdings" panose="05000000000000000000" pitchFamily="2" charset="2"/>
              <a:buChar char="v"/>
            </a:pPr>
            <a:r>
              <a:rPr lang="en-US" sz="1600" dirty="0">
                <a:latin typeface="Arial" panose="020B0604020202020204" pitchFamily="34" charset="0"/>
                <a:cs typeface="Arial" panose="020B0604020202020204" pitchFamily="34" charset="0"/>
              </a:rPr>
              <a:t>Use formative assessment data to identify misconceptions, adjust instruction, and tailor interventions to address individual learning needs.</a:t>
            </a:r>
          </a:p>
          <a:p>
            <a:pPr marL="285750" indent="-285750" algn="l">
              <a:buFont typeface="Wingdings" panose="05000000000000000000" pitchFamily="2" charset="2"/>
              <a:buChar char="v"/>
            </a:pPr>
            <a:r>
              <a:rPr lang="en-US" sz="1600" dirty="0">
                <a:latin typeface="Arial" panose="020B0604020202020204" pitchFamily="34" charset="0"/>
                <a:cs typeface="Arial" panose="020B0604020202020204" pitchFamily="34" charset="0"/>
              </a:rPr>
              <a:t> Encourage student reflection on their learning journey, empowering them to take ownership of their academic growth. </a:t>
            </a:r>
          </a:p>
          <a:p>
            <a:pPr marL="285750" indent="-285750" algn="l">
              <a:buFont typeface="Wingdings" panose="05000000000000000000" pitchFamily="2" charset="2"/>
              <a:buChar char="v"/>
            </a:pPr>
            <a:r>
              <a:rPr lang="en-US" sz="1600" dirty="0">
                <a:latin typeface="Arial" panose="020B0604020202020204" pitchFamily="34" charset="0"/>
                <a:cs typeface="Arial" panose="020B0604020202020204" pitchFamily="34" charset="0"/>
              </a:rPr>
              <a:t>Provide ongoing professional development opportunities for educators to enhance their instructional practices, assessment literacy, and cultural competency. </a:t>
            </a:r>
          </a:p>
          <a:p>
            <a:pPr marL="285750" indent="-285750" algn="l">
              <a:buFont typeface="Wingdings" panose="05000000000000000000" pitchFamily="2" charset="2"/>
              <a:buChar char="v"/>
            </a:pPr>
            <a:r>
              <a:rPr lang="en-US" sz="1600" dirty="0">
                <a:latin typeface="Arial" panose="020B0604020202020204" pitchFamily="34" charset="0"/>
                <a:cs typeface="Arial" panose="020B0604020202020204" pitchFamily="34" charset="0"/>
              </a:rPr>
              <a:t>Foster a culture of collaboration and innovation among faculty members, encouraging the sharing of best practices and the adoption of evidence-based strategies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82719" y="550031"/>
            <a:ext cx="11029616" cy="530296"/>
          </a:xfrm>
        </p:spPr>
        <p:txBody>
          <a:bodyPr>
            <a:noAutofit/>
          </a:bodyPr>
          <a:lstStyle/>
          <a:p>
            <a:r>
              <a:rPr lang="en-US" sz="3200" b="1" dirty="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4" name="TextBox 3"/>
          <p:cNvSpPr txBox="1"/>
          <p:nvPr/>
        </p:nvSpPr>
        <p:spPr>
          <a:xfrm>
            <a:off x="446767" y="1413063"/>
            <a:ext cx="11516750" cy="4031873"/>
          </a:xfrm>
          <a:prstGeom prst="rect">
            <a:avLst/>
          </a:prstGeom>
          <a:noFill/>
        </p:spPr>
        <p:txBody>
          <a:bodyPr wrap="square" rtlCol="0">
            <a:spAutoFit/>
          </a:bodyPr>
          <a:lstStyle/>
          <a:p>
            <a:pPr>
              <a:buFont typeface="Wingdings" pitchFamily="2" charset="2"/>
              <a:buChar char="q"/>
            </a:pPr>
            <a:r>
              <a:rPr lang="en-US" sz="1600" dirty="0">
                <a:latin typeface="Arial" panose="020B0604020202020204" pitchFamily="34" charset="0"/>
                <a:cs typeface="Arial" panose="020B0604020202020204" pitchFamily="34" charset="0"/>
              </a:rPr>
              <a:t>Analyze curriculum standards, learning objectives, and instructional materials to ensure alignment with exam expectations. </a:t>
            </a:r>
          </a:p>
          <a:p>
            <a:pPr>
              <a:buFont typeface="Wingdings" pitchFamily="2" charset="2"/>
              <a:buChar char="q"/>
            </a:pPr>
            <a:r>
              <a:rPr lang="en-US" sz="1600" dirty="0">
                <a:latin typeface="Arial" panose="020B0604020202020204" pitchFamily="34" charset="0"/>
                <a:cs typeface="Arial" panose="020B0604020202020204" pitchFamily="34" charset="0"/>
              </a:rPr>
              <a:t>Incorporate interdisciplinary connections, real-world relevance, and opportunities for inquiry-based learning to enhance student engagement and comprehension. </a:t>
            </a:r>
          </a:p>
          <a:p>
            <a:pPr>
              <a:buFont typeface="Wingdings" pitchFamily="2" charset="2"/>
              <a:buChar char="q"/>
            </a:pPr>
            <a:r>
              <a:rPr lang="en-US" sz="1600" dirty="0">
                <a:latin typeface="Arial" panose="020B0604020202020204" pitchFamily="34" charset="0"/>
                <a:cs typeface="Arial" panose="020B0604020202020204" pitchFamily="34" charset="0"/>
              </a:rPr>
              <a:t>Regularly review and revise the curriculum to address evolving educational needs and emerging trends in assessment practices. </a:t>
            </a:r>
          </a:p>
          <a:p>
            <a:pPr>
              <a:buFont typeface="Wingdings" pitchFamily="2" charset="2"/>
              <a:buChar char="q"/>
            </a:pPr>
            <a:r>
              <a:rPr lang="en-US" sz="1600" dirty="0">
                <a:latin typeface="Arial" panose="020B0604020202020204" pitchFamily="34" charset="0"/>
                <a:cs typeface="Arial" panose="020B0604020202020204" pitchFamily="34" charset="0"/>
              </a:rPr>
              <a:t>Provide professional development opportunities for educators to enhance their pedagogical skills, content knowledge, and instructional strategies. </a:t>
            </a:r>
          </a:p>
          <a:p>
            <a:pPr>
              <a:buFont typeface="Wingdings" pitchFamily="2" charset="2"/>
              <a:buChar char="q"/>
            </a:pPr>
            <a:r>
              <a:rPr lang="en-US" sz="1600" dirty="0">
                <a:latin typeface="Arial" panose="020B0604020202020204" pitchFamily="34" charset="0"/>
                <a:cs typeface="Arial" panose="020B0604020202020204" pitchFamily="34" charset="0"/>
              </a:rPr>
              <a:t>Promote evidence-based teaching practices, such as differentiated instruction, active learning, and scaffolding techniques, to meet the diverse needs of students.</a:t>
            </a:r>
          </a:p>
          <a:p>
            <a:pPr>
              <a:buFont typeface="Wingdings" pitchFamily="2" charset="2"/>
              <a:buChar char="q"/>
            </a:pPr>
            <a:r>
              <a:rPr lang="en-US" sz="1600" dirty="0">
                <a:latin typeface="Arial" panose="020B0604020202020204" pitchFamily="34" charset="0"/>
                <a:cs typeface="Arial" panose="020B0604020202020204" pitchFamily="34" charset="0"/>
              </a:rPr>
              <a:t> Foster a culture of collaboration and reflective practice among teachers, encouraging peer observations, feedback exchanges, and instructional innovation. </a:t>
            </a:r>
          </a:p>
          <a:p>
            <a:pPr>
              <a:buFont typeface="Wingdings" pitchFamily="2" charset="2"/>
              <a:buChar char="q"/>
            </a:pPr>
            <a:r>
              <a:rPr lang="en-US" sz="1600" dirty="0">
                <a:latin typeface="Arial" panose="020B0604020202020204" pitchFamily="34" charset="0"/>
                <a:cs typeface="Arial" panose="020B0604020202020204" pitchFamily="34" charset="0"/>
              </a:rPr>
              <a:t>Provide comprehensive support services, including academic advising, counseling, tutoring, and enrichment programs, to address the diverse needs of students. </a:t>
            </a:r>
          </a:p>
          <a:p>
            <a:pPr>
              <a:buFont typeface="Wingdings" pitchFamily="2" charset="2"/>
              <a:buChar char="q"/>
            </a:pPr>
            <a:r>
              <a:rPr lang="en-US" sz="1600" dirty="0">
                <a:latin typeface="Arial" panose="020B0604020202020204" pitchFamily="34" charset="0"/>
                <a:cs typeface="Arial" panose="020B0604020202020204" pitchFamily="34" charset="0"/>
              </a:rPr>
              <a:t>Implement interventions to support students at risk of academic underachievement, such as early intervention programs, mentorship initiatives, and academic support groups. Collaborate with parents, guardians, and community organizations to create a network of support that extends beyond the classroom and promotes student success.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463000"/>
            <a:ext cx="11029616" cy="530296"/>
          </a:xfrm>
        </p:spPr>
        <p:txBody>
          <a:bodyPr>
            <a:normAutofit/>
          </a:bodyPr>
          <a:lstStyle/>
          <a:p>
            <a:r>
              <a:rPr lang="en-US" b="1" dirty="0">
                <a:solidFill>
                  <a:schemeClr val="accent1"/>
                </a:solidFill>
                <a:latin typeface="Arial"/>
                <a:ea typeface="+mj-lt"/>
                <a:cs typeface="Arial"/>
              </a:rPr>
              <a:t>Algorithm &amp; Deployment</a:t>
            </a:r>
            <a:endParaRPr lang="en-US" dirty="0"/>
          </a:p>
        </p:txBody>
      </p:sp>
      <p:sp>
        <p:nvSpPr>
          <p:cNvPr id="4" name="TextBox 3"/>
          <p:cNvSpPr txBox="1"/>
          <p:nvPr/>
        </p:nvSpPr>
        <p:spPr>
          <a:xfrm rot="10800000" flipV="1">
            <a:off x="651854" y="1289953"/>
            <a:ext cx="9988062" cy="4278094"/>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Algorithm Development </a:t>
            </a:r>
          </a:p>
          <a:p>
            <a:pPr algn="ctr"/>
            <a:endParaRPr lang="en-US" sz="1600" dirty="0">
              <a:latin typeface="Arial" panose="020B0604020202020204" pitchFamily="34" charset="0"/>
              <a:cs typeface="Arial" panose="020B0604020202020204" pitchFamily="34" charset="0"/>
            </a:endParaRPr>
          </a:p>
          <a:p>
            <a:pPr>
              <a:buFont typeface="Wingdings" pitchFamily="2" charset="2"/>
              <a:buChar char="v"/>
            </a:pPr>
            <a:r>
              <a:rPr lang="en-US" sz="1600" dirty="0">
                <a:latin typeface="Arial" panose="020B0604020202020204" pitchFamily="34" charset="0"/>
                <a:cs typeface="Arial" panose="020B0604020202020204" pitchFamily="34" charset="0"/>
              </a:rPr>
              <a:t>Gather data on student demographics, academic records, exam scores, and attendance records.</a:t>
            </a:r>
          </a:p>
          <a:p>
            <a:pPr>
              <a:buFont typeface="Wingdings" pitchFamily="2" charset="2"/>
              <a:buChar char="v"/>
            </a:pPr>
            <a:r>
              <a:rPr lang="en-US" sz="1600" dirty="0">
                <a:latin typeface="Arial" panose="020B0604020202020204" pitchFamily="34" charset="0"/>
                <a:cs typeface="Arial" panose="020B0604020202020204" pitchFamily="34" charset="0"/>
              </a:rPr>
              <a:t>Determine key performance indicators (KPIs) such as average exam scores, pass rates, and grade distribution across subjects and student demographics.</a:t>
            </a:r>
          </a:p>
          <a:p>
            <a:pPr>
              <a:buFont typeface="Wingdings" pitchFamily="2" charset="2"/>
              <a:buChar char="v"/>
            </a:pPr>
            <a:r>
              <a:rPr lang="en-US" sz="1600" dirty="0">
                <a:latin typeface="Arial" panose="020B0604020202020204" pitchFamily="34" charset="0"/>
                <a:cs typeface="Arial" panose="020B0604020202020204" pitchFamily="34" charset="0"/>
              </a:rPr>
              <a:t>Cleanse and preprocess the data to handle missing values, outliers, and inconsistencies. </a:t>
            </a:r>
          </a:p>
          <a:p>
            <a:pPr>
              <a:buFont typeface="Wingdings" pitchFamily="2" charset="2"/>
              <a:buChar char="v"/>
            </a:pPr>
            <a:r>
              <a:rPr lang="en-US" sz="1600" dirty="0">
                <a:latin typeface="Arial" panose="020B0604020202020204" pitchFamily="34" charset="0"/>
                <a:cs typeface="Arial" panose="020B0604020202020204" pitchFamily="34" charset="0"/>
              </a:rPr>
              <a:t>Conduct EDA to uncover patterns, trends, and correlations in the data. </a:t>
            </a:r>
          </a:p>
          <a:p>
            <a:pPr>
              <a:buFont typeface="Wingdings" pitchFamily="2" charset="2"/>
              <a:buChar char="v"/>
            </a:pPr>
            <a:r>
              <a:rPr lang="en-US" sz="1600" dirty="0">
                <a:latin typeface="Arial" panose="020B0604020202020204" pitchFamily="34" charset="0"/>
                <a:cs typeface="Arial" panose="020B0604020202020204" pitchFamily="34" charset="0"/>
              </a:rPr>
              <a:t>Identify factors such as socio-economic status, previous academic performance, and attendance that may influence exam outcomes.</a:t>
            </a:r>
          </a:p>
          <a:p>
            <a:pPr>
              <a:buFont typeface="Wingdings" pitchFamily="2" charset="2"/>
              <a:buChar char="v"/>
            </a:pPr>
            <a:r>
              <a:rPr lang="en-US" sz="1600" dirty="0">
                <a:latin typeface="Arial" panose="020B0604020202020204" pitchFamily="34" charset="0"/>
                <a:cs typeface="Arial" panose="020B0604020202020204" pitchFamily="34" charset="0"/>
              </a:rPr>
              <a:t>Select relevant features that are strongly correlated with exam performance based on EDA findings.</a:t>
            </a:r>
          </a:p>
          <a:p>
            <a:pPr>
              <a:buFont typeface="Wingdings" pitchFamily="2" charset="2"/>
              <a:buChar char="v"/>
            </a:pPr>
            <a:r>
              <a:rPr lang="en-US" sz="1600" dirty="0">
                <a:latin typeface="Arial" panose="020B0604020202020204" pitchFamily="34" charset="0"/>
                <a:cs typeface="Arial" panose="020B0604020202020204" pitchFamily="34" charset="0"/>
              </a:rPr>
              <a:t>Choose appropriate machine learning algorithms such as regression, classification, or ensemble methods to predict students' exam performance.</a:t>
            </a:r>
          </a:p>
          <a:p>
            <a:pPr>
              <a:buFont typeface="Wingdings" pitchFamily="2" charset="2"/>
              <a:buChar char="v"/>
            </a:pPr>
            <a:r>
              <a:rPr lang="en-US" sz="1600" dirty="0">
                <a:latin typeface="Arial" panose="020B0604020202020204" pitchFamily="34" charset="0"/>
                <a:cs typeface="Arial" panose="020B0604020202020204" pitchFamily="34" charset="0"/>
              </a:rPr>
              <a:t> Split the data into training and testing sets for model evaluation. </a:t>
            </a:r>
          </a:p>
          <a:p>
            <a:pPr>
              <a:buFont typeface="Wingdings" pitchFamily="2" charset="2"/>
              <a:buChar char="v"/>
            </a:pPr>
            <a:r>
              <a:rPr lang="en-US" sz="1600" dirty="0">
                <a:latin typeface="Arial" panose="020B0604020202020204" pitchFamily="34" charset="0"/>
                <a:cs typeface="Arial" panose="020B0604020202020204" pitchFamily="34" charset="0"/>
              </a:rPr>
              <a:t>Train the model on the training data and optimize hyperparameters using techniques such as </a:t>
            </a:r>
            <a:r>
              <a:rPr lang="en-US" sz="1600" dirty="0" err="1">
                <a:latin typeface="Arial" panose="020B0604020202020204" pitchFamily="34" charset="0"/>
                <a:cs typeface="Arial" panose="020B0604020202020204" pitchFamily="34" charset="0"/>
              </a:rPr>
              <a:t>crossvalidation</a:t>
            </a:r>
            <a:r>
              <a:rPr lang="en-US" sz="1600" dirty="0">
                <a:latin typeface="Arial" panose="020B0604020202020204" pitchFamily="34" charset="0"/>
                <a:cs typeface="Arial" panose="020B0604020202020204" pitchFamily="34" charset="0"/>
              </a:rPr>
              <a:t>. Evaluate the model's performance on the testing data using metrics such as accuracy, precision, recall, and F1-score.</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FB1646-4703-834F-2B67-C18497790EFA}"/>
              </a:ext>
            </a:extLst>
          </p:cNvPr>
          <p:cNvSpPr txBox="1"/>
          <p:nvPr/>
        </p:nvSpPr>
        <p:spPr>
          <a:xfrm>
            <a:off x="699052" y="836692"/>
            <a:ext cx="10793895" cy="4955203"/>
          </a:xfrm>
          <a:prstGeom prst="rect">
            <a:avLst/>
          </a:prstGeom>
          <a:noFill/>
        </p:spPr>
        <p:txBody>
          <a:bodyPr wrap="square">
            <a:spAutoFit/>
          </a:bodyPr>
          <a:lstStyle/>
          <a:p>
            <a:r>
              <a:rPr lang="en-US" sz="2800" b="1" dirty="0">
                <a:latin typeface="Arial" panose="020B0604020202020204" pitchFamily="34" charset="0"/>
                <a:cs typeface="Arial" panose="020B0604020202020204" pitchFamily="34" charset="0"/>
              </a:rPr>
              <a:t>                                         Deployment</a:t>
            </a:r>
          </a:p>
          <a:p>
            <a:pPr marL="285750" indent="-285750">
              <a:buFont typeface="Wingdings" panose="05000000000000000000" pitchFamily="2" charset="2"/>
              <a:buChar char="v"/>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 Engage key stakeholders including teachers, administrators, students, parents, and community members in the deployment process. </a:t>
            </a:r>
          </a:p>
          <a:p>
            <a:pPr marL="285750"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Communicate the objectives, benefits, and expected outcomes of the performance improvement system.</a:t>
            </a:r>
          </a:p>
          <a:p>
            <a:pPr marL="285750"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Ensure the necessary infrastructure and resources are in place, including hardware, software, and data management systems. </a:t>
            </a:r>
          </a:p>
          <a:p>
            <a:pPr marL="285750"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Collaborate with IT departments to set up databases, analytics tools, and communication platforms for data collection, analysis, and reporting.</a:t>
            </a:r>
          </a:p>
          <a:p>
            <a:pPr marL="285750"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Provide training sessions for teachers and staff on how to use the performance improvement system effectively. </a:t>
            </a:r>
          </a:p>
          <a:p>
            <a:pPr marL="285750"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Offer professional development workshops on data analysis, intervention strategies, and best practices in student support</a:t>
            </a:r>
          </a:p>
          <a:p>
            <a:pPr marL="285750"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Integrate data sources such as student records, exam scores, attendance data, and socio-economic information into the performance improvement system. </a:t>
            </a:r>
          </a:p>
          <a:p>
            <a:pPr marL="285750"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Automate data collection, preprocessing, and analysis processes to streamline workflows and minimize manual effort. </a:t>
            </a:r>
          </a:p>
          <a:p>
            <a:pPr marL="285750"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Deploy machine learning models and algorithms developed for analyzing students' performance in exams. </a:t>
            </a:r>
          </a:p>
          <a:p>
            <a:pPr marL="285750"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Integrate predictive analytics and decision support tools into existing educational software platforms or dashboards for easy access by teachers and administrators.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255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a:extLst>
              <a:ext uri="{FF2B5EF4-FFF2-40B4-BE49-F238E27FC236}">
                <a16:creationId xmlns:a16="http://schemas.microsoft.com/office/drawing/2014/main" id="{03490745-41EA-4BF4-969C-BF795489BB20}"/>
              </a:ext>
            </a:extLst>
          </p:cNvPr>
          <p:cNvPicPr>
            <a:picLocks noChangeAspect="1"/>
          </p:cNvPicPr>
          <p:nvPr/>
        </p:nvPicPr>
        <p:blipFill>
          <a:blip r:embed="rId3"/>
          <a:stretch>
            <a:fillRect/>
          </a:stretch>
        </p:blipFill>
        <p:spPr>
          <a:xfrm>
            <a:off x="581192" y="1232452"/>
            <a:ext cx="4706425" cy="2520879"/>
          </a:xfrm>
          <a:prstGeom prst="rect">
            <a:avLst/>
          </a:prstGeom>
        </p:spPr>
      </p:pic>
      <p:pic>
        <p:nvPicPr>
          <p:cNvPr id="8" name="Picture 7">
            <a:extLst>
              <a:ext uri="{FF2B5EF4-FFF2-40B4-BE49-F238E27FC236}">
                <a16:creationId xmlns:a16="http://schemas.microsoft.com/office/drawing/2014/main" id="{CF197195-3205-20D7-F15F-95F9B46A294E}"/>
              </a:ext>
            </a:extLst>
          </p:cNvPr>
          <p:cNvPicPr>
            <a:picLocks noChangeAspect="1"/>
          </p:cNvPicPr>
          <p:nvPr/>
        </p:nvPicPr>
        <p:blipFill>
          <a:blip r:embed="rId4"/>
          <a:stretch>
            <a:fillRect/>
          </a:stretch>
        </p:blipFill>
        <p:spPr>
          <a:xfrm>
            <a:off x="6454426" y="1232452"/>
            <a:ext cx="4706425" cy="2520879"/>
          </a:xfrm>
          <a:prstGeom prst="rect">
            <a:avLst/>
          </a:prstGeom>
        </p:spPr>
      </p:pic>
      <p:pic>
        <p:nvPicPr>
          <p:cNvPr id="10" name="Picture 9">
            <a:extLst>
              <a:ext uri="{FF2B5EF4-FFF2-40B4-BE49-F238E27FC236}">
                <a16:creationId xmlns:a16="http://schemas.microsoft.com/office/drawing/2014/main" id="{07C699F5-BFEF-11C9-32E3-025F04D40182}"/>
              </a:ext>
            </a:extLst>
          </p:cNvPr>
          <p:cNvPicPr>
            <a:picLocks noChangeAspect="1"/>
          </p:cNvPicPr>
          <p:nvPr/>
        </p:nvPicPr>
        <p:blipFill>
          <a:blip r:embed="rId5"/>
          <a:stretch>
            <a:fillRect/>
          </a:stretch>
        </p:blipFill>
        <p:spPr>
          <a:xfrm>
            <a:off x="581192" y="4052500"/>
            <a:ext cx="4706426" cy="2520879"/>
          </a:xfrm>
          <a:prstGeom prst="rect">
            <a:avLst/>
          </a:prstGeom>
        </p:spPr>
      </p:pic>
      <p:pic>
        <p:nvPicPr>
          <p:cNvPr id="13" name="Picture 12">
            <a:extLst>
              <a:ext uri="{FF2B5EF4-FFF2-40B4-BE49-F238E27FC236}">
                <a16:creationId xmlns:a16="http://schemas.microsoft.com/office/drawing/2014/main" id="{070C7FE1-2C98-D8FF-8767-A6F8BC0D2FE4}"/>
              </a:ext>
            </a:extLst>
          </p:cNvPr>
          <p:cNvPicPr>
            <a:picLocks noChangeAspect="1"/>
          </p:cNvPicPr>
          <p:nvPr/>
        </p:nvPicPr>
        <p:blipFill>
          <a:blip r:embed="rId6"/>
          <a:stretch>
            <a:fillRect/>
          </a:stretch>
        </p:blipFill>
        <p:spPr>
          <a:xfrm>
            <a:off x="6454425" y="4052499"/>
            <a:ext cx="4706425" cy="252087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00CCD4-94CE-7DFC-179A-18AAD8D12CD3}"/>
              </a:ext>
            </a:extLst>
          </p:cNvPr>
          <p:cNvPicPr>
            <a:picLocks noChangeAspect="1"/>
          </p:cNvPicPr>
          <p:nvPr/>
        </p:nvPicPr>
        <p:blipFill>
          <a:blip r:embed="rId3"/>
          <a:stretch>
            <a:fillRect/>
          </a:stretch>
        </p:blipFill>
        <p:spPr>
          <a:xfrm>
            <a:off x="618402" y="770116"/>
            <a:ext cx="4964076" cy="2658883"/>
          </a:xfrm>
          <a:prstGeom prst="rect">
            <a:avLst/>
          </a:prstGeom>
        </p:spPr>
      </p:pic>
      <p:pic>
        <p:nvPicPr>
          <p:cNvPr id="7" name="Picture 6">
            <a:extLst>
              <a:ext uri="{FF2B5EF4-FFF2-40B4-BE49-F238E27FC236}">
                <a16:creationId xmlns:a16="http://schemas.microsoft.com/office/drawing/2014/main" id="{587FB038-4CDC-2016-8420-E876D060CC82}"/>
              </a:ext>
            </a:extLst>
          </p:cNvPr>
          <p:cNvPicPr>
            <a:picLocks noChangeAspect="1"/>
          </p:cNvPicPr>
          <p:nvPr/>
        </p:nvPicPr>
        <p:blipFill>
          <a:blip r:embed="rId4"/>
          <a:stretch>
            <a:fillRect/>
          </a:stretch>
        </p:blipFill>
        <p:spPr>
          <a:xfrm>
            <a:off x="6609522" y="770117"/>
            <a:ext cx="4964076" cy="2658883"/>
          </a:xfrm>
          <a:prstGeom prst="rect">
            <a:avLst/>
          </a:prstGeom>
        </p:spPr>
      </p:pic>
      <p:pic>
        <p:nvPicPr>
          <p:cNvPr id="9" name="Picture 8">
            <a:extLst>
              <a:ext uri="{FF2B5EF4-FFF2-40B4-BE49-F238E27FC236}">
                <a16:creationId xmlns:a16="http://schemas.microsoft.com/office/drawing/2014/main" id="{68E802CF-2B98-F755-8B7E-4E7330E4D53E}"/>
              </a:ext>
            </a:extLst>
          </p:cNvPr>
          <p:cNvPicPr>
            <a:picLocks noChangeAspect="1"/>
          </p:cNvPicPr>
          <p:nvPr/>
        </p:nvPicPr>
        <p:blipFill>
          <a:blip r:embed="rId5"/>
          <a:stretch>
            <a:fillRect/>
          </a:stretch>
        </p:blipFill>
        <p:spPr>
          <a:xfrm>
            <a:off x="618402" y="3881066"/>
            <a:ext cx="4964078" cy="2658884"/>
          </a:xfrm>
          <a:prstGeom prst="rect">
            <a:avLst/>
          </a:prstGeom>
        </p:spPr>
      </p:pic>
      <p:pic>
        <p:nvPicPr>
          <p:cNvPr id="11" name="Picture 10">
            <a:extLst>
              <a:ext uri="{FF2B5EF4-FFF2-40B4-BE49-F238E27FC236}">
                <a16:creationId xmlns:a16="http://schemas.microsoft.com/office/drawing/2014/main" id="{76AB4557-2A8D-5828-72D8-DE030570DF33}"/>
              </a:ext>
            </a:extLst>
          </p:cNvPr>
          <p:cNvPicPr>
            <a:picLocks noChangeAspect="1"/>
          </p:cNvPicPr>
          <p:nvPr/>
        </p:nvPicPr>
        <p:blipFill>
          <a:blip r:embed="rId6"/>
          <a:stretch>
            <a:fillRect/>
          </a:stretch>
        </p:blipFill>
        <p:spPr>
          <a:xfrm>
            <a:off x="6609522" y="3881065"/>
            <a:ext cx="4964076" cy="2658883"/>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265</TotalTime>
  <Words>1852</Words>
  <Application>Microsoft Office PowerPoint</Application>
  <PresentationFormat>Widescreen</PresentationFormat>
  <Paragraphs>92</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Students Performance in Exams</vt:lpstr>
      <vt:lpstr>OUTLINE</vt:lpstr>
      <vt:lpstr>Problem Statement</vt:lpstr>
      <vt:lpstr>Proposed Solution</vt:lpstr>
      <vt:lpstr>System  Approach</vt:lpstr>
      <vt:lpstr>Algorithm &amp; Deployment</vt:lpstr>
      <vt:lpstr>PowerPoint Presentation</vt:lpstr>
      <vt:lpstr>Result</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MUTHU SIVA S</cp:lastModifiedBy>
  <cp:revision>53</cp:revision>
  <dcterms:created xsi:type="dcterms:W3CDTF">2021-05-26T16:50:10Z</dcterms:created>
  <dcterms:modified xsi:type="dcterms:W3CDTF">2024-04-22T18:17:27Z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