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594F-5DE1-49AA-A796-03283721667F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FA7F-AFD4-451C-8B2D-1DE0C9D3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40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594F-5DE1-49AA-A796-03283721667F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FA7F-AFD4-451C-8B2D-1DE0C9D3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594F-5DE1-49AA-A796-03283721667F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FA7F-AFD4-451C-8B2D-1DE0C9D3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19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594F-5DE1-49AA-A796-03283721667F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FA7F-AFD4-451C-8B2D-1DE0C9D3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4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594F-5DE1-49AA-A796-03283721667F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FA7F-AFD4-451C-8B2D-1DE0C9D3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41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594F-5DE1-49AA-A796-03283721667F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FA7F-AFD4-451C-8B2D-1DE0C9D3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6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594F-5DE1-49AA-A796-03283721667F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FA7F-AFD4-451C-8B2D-1DE0C9D3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2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594F-5DE1-49AA-A796-03283721667F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FA7F-AFD4-451C-8B2D-1DE0C9D3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45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594F-5DE1-49AA-A796-03283721667F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FA7F-AFD4-451C-8B2D-1DE0C9D3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63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594F-5DE1-49AA-A796-03283721667F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FA7F-AFD4-451C-8B2D-1DE0C9D3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2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594F-5DE1-49AA-A796-03283721667F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FA7F-AFD4-451C-8B2D-1DE0C9D3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7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594F-5DE1-49AA-A796-03283721667F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FA7F-AFD4-451C-8B2D-1DE0C9D3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1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782" y="452662"/>
            <a:ext cx="10530625" cy="1105682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Lending Case Study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782" y="1661374"/>
            <a:ext cx="10530625" cy="4404575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r>
              <a:rPr lang="en-US" sz="4300" b="1" dirty="0" smtClean="0"/>
              <a:t>Introduction</a:t>
            </a:r>
            <a:endParaRPr lang="en-US" sz="4300" b="1" dirty="0"/>
          </a:p>
          <a:p>
            <a:pPr algn="l"/>
            <a:endParaRPr lang="en-US" sz="2900" dirty="0" smtClean="0"/>
          </a:p>
          <a:p>
            <a:pPr algn="l"/>
            <a:r>
              <a:rPr lang="en-US" sz="6400" dirty="0" smtClean="0"/>
              <a:t>The aim of the case study is to bring out the meaningful information from the data containing information on the loan disbursed by the Banking Organization.</a:t>
            </a:r>
          </a:p>
          <a:p>
            <a:pPr algn="l"/>
            <a:endParaRPr lang="en-US" sz="6400" dirty="0" smtClean="0"/>
          </a:p>
          <a:p>
            <a:pPr algn="l"/>
            <a:r>
              <a:rPr lang="en-US" sz="6400" dirty="0" smtClean="0"/>
              <a:t>To implement the changes we will implement following EDA (Exploratory Data Analysis) techniques.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6400" dirty="0" smtClean="0"/>
              <a:t>Data Sourcing and Cleansing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6400" dirty="0" smtClean="0"/>
              <a:t>Univariate Analysis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6400" dirty="0" smtClean="0"/>
              <a:t>Bivariate Analysis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6400" dirty="0" smtClean="0"/>
              <a:t>Derived Analysis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sz="4000" b="1" dirty="0" smtClean="0"/>
              <a:t>Prepared by</a:t>
            </a:r>
            <a:r>
              <a:rPr lang="en-US" sz="4000" dirty="0" smtClean="0"/>
              <a:t>:- Dinesh Kumar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273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6" y="365125"/>
            <a:ext cx="10967434" cy="1325563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Sourcing and Cleansing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Columns </a:t>
            </a:r>
            <a:r>
              <a:rPr lang="en-US" sz="1600" dirty="0" smtClean="0"/>
              <a:t>58-78 were deleted since all rows contained only “NA” values and holds no relevance.</a:t>
            </a:r>
          </a:p>
          <a:p>
            <a:r>
              <a:rPr lang="en-US" sz="1600" dirty="0" smtClean="0"/>
              <a:t>Columns </a:t>
            </a:r>
            <a:r>
              <a:rPr lang="en-US" sz="1600" dirty="0" err="1" smtClean="0"/>
              <a:t>issue_d</a:t>
            </a:r>
            <a:r>
              <a:rPr lang="en-US" sz="1600" dirty="0" smtClean="0"/>
              <a:t> and </a:t>
            </a:r>
            <a:r>
              <a:rPr lang="en-US" sz="1600" dirty="0" err="1" smtClean="0"/>
              <a:t>earliest_cr_line</a:t>
            </a:r>
            <a:r>
              <a:rPr lang="en-US" sz="1600" dirty="0" smtClean="0"/>
              <a:t> were converted to Date with Day, month and Year.</a:t>
            </a:r>
          </a:p>
          <a:p>
            <a:r>
              <a:rPr lang="en-US" sz="1600" dirty="0" smtClean="0"/>
              <a:t>Column </a:t>
            </a:r>
            <a:r>
              <a:rPr lang="en-US" sz="1600" dirty="0" err="1" smtClean="0"/>
              <a:t>total_pymnt</a:t>
            </a:r>
            <a:r>
              <a:rPr lang="en-US" sz="1600" dirty="0" smtClean="0"/>
              <a:t> numeric values were round to 2 decimals only</a:t>
            </a:r>
          </a:p>
          <a:p>
            <a:r>
              <a:rPr lang="en-IN" sz="1600" dirty="0" err="1" smtClean="0"/>
              <a:t>emp_title</a:t>
            </a:r>
            <a:r>
              <a:rPr lang="en-IN" sz="1600" dirty="0" smtClean="0"/>
              <a:t> column contained null values which were converted to as “Not Available</a:t>
            </a:r>
            <a:r>
              <a:rPr lang="en-IN" sz="1600" dirty="0" smtClean="0"/>
              <a:t>”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 algn="r">
              <a:buNone/>
            </a:pPr>
            <a:r>
              <a:rPr lang="en-US" sz="1000" b="1" dirty="0"/>
              <a:t>Prepared by</a:t>
            </a:r>
            <a:r>
              <a:rPr lang="en-US" sz="1000" dirty="0"/>
              <a:t>:- Dinesh Kumar</a:t>
            </a:r>
            <a:endParaRPr lang="en-IN" sz="1000" dirty="0"/>
          </a:p>
          <a:p>
            <a:pPr algn="r"/>
            <a:endParaRPr lang="en-IN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049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Categorical Univariate </a:t>
            </a:r>
            <a:r>
              <a:rPr lang="en-US" b="1" dirty="0" smtClean="0"/>
              <a:t>Analysis -1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Use Case 1</a:t>
            </a:r>
          </a:p>
          <a:p>
            <a:pPr marL="0" indent="0">
              <a:buNone/>
            </a:pPr>
            <a:r>
              <a:rPr lang="en-US" sz="1400" b="1" dirty="0" smtClean="0"/>
              <a:t>Description</a:t>
            </a:r>
            <a:r>
              <a:rPr lang="en-US" sz="1400" dirty="0" smtClean="0"/>
              <a:t> – The study was done on the purpose of the loan to know the intention of taking a loan. Single column </a:t>
            </a:r>
            <a:r>
              <a:rPr lang="en-US" sz="1400" dirty="0"/>
              <a:t>“</a:t>
            </a:r>
            <a:r>
              <a:rPr lang="en-US" sz="1400" dirty="0" smtClean="0"/>
              <a:t>purpose” was taken for this.</a:t>
            </a:r>
          </a:p>
          <a:p>
            <a:pPr marL="0" indent="0">
              <a:buNone/>
            </a:pPr>
            <a:r>
              <a:rPr lang="en-US" sz="1400" b="1" dirty="0" smtClean="0"/>
              <a:t>Conclusion</a:t>
            </a:r>
            <a:r>
              <a:rPr lang="en-US" sz="1400" dirty="0" smtClean="0"/>
              <a:t> </a:t>
            </a:r>
            <a:r>
              <a:rPr lang="en-US" sz="1400" dirty="0"/>
              <a:t>– Results shows that maximum people take loan for debt </a:t>
            </a:r>
            <a:r>
              <a:rPr lang="en-US" sz="1400" dirty="0" smtClean="0"/>
              <a:t>consolidation </a:t>
            </a:r>
            <a:r>
              <a:rPr lang="en-US" sz="1400" dirty="0"/>
              <a:t>followed by credit card payment which is concern as </a:t>
            </a:r>
            <a:r>
              <a:rPr lang="en-US" sz="1400" dirty="0" smtClean="0"/>
              <a:t>there </a:t>
            </a:r>
            <a:r>
              <a:rPr lang="en-US" sz="1400" dirty="0"/>
              <a:t>are higher chances of people not paying the loan amount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59" y="3150002"/>
            <a:ext cx="8293995" cy="31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5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Categorical Univariate </a:t>
            </a:r>
            <a:r>
              <a:rPr lang="en-US" b="1" dirty="0" smtClean="0"/>
              <a:t>Analysis -2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Use Case 2</a:t>
            </a:r>
          </a:p>
          <a:p>
            <a:pPr marL="0" indent="0">
              <a:buNone/>
            </a:pPr>
            <a:r>
              <a:rPr lang="en-US" sz="1400" b="1" dirty="0" smtClean="0"/>
              <a:t>Description</a:t>
            </a:r>
            <a:r>
              <a:rPr lang="en-US" sz="1400" dirty="0" smtClean="0"/>
              <a:t> – The Analysis </a:t>
            </a:r>
            <a:r>
              <a:rPr lang="en-US" sz="1400" dirty="0"/>
              <a:t>was done </a:t>
            </a:r>
            <a:r>
              <a:rPr lang="en-US" sz="1400" dirty="0" smtClean="0"/>
              <a:t>on </a:t>
            </a:r>
            <a:r>
              <a:rPr lang="en-US" sz="1400" dirty="0"/>
              <a:t>the </a:t>
            </a:r>
            <a:r>
              <a:rPr lang="en-US" sz="1400" dirty="0" smtClean="0"/>
              <a:t>loan </a:t>
            </a:r>
            <a:r>
              <a:rPr lang="en-US" sz="1400" dirty="0"/>
              <a:t>amount </a:t>
            </a:r>
            <a:r>
              <a:rPr lang="en-US" sz="1400" dirty="0" smtClean="0"/>
              <a:t>funded per </a:t>
            </a:r>
            <a:r>
              <a:rPr lang="en-US" sz="1400" dirty="0"/>
              <a:t>Borrower Experience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Conclusion</a:t>
            </a:r>
            <a:r>
              <a:rPr lang="en-US" sz="1400" dirty="0" smtClean="0"/>
              <a:t> </a:t>
            </a:r>
            <a:r>
              <a:rPr lang="en-US" sz="1400" dirty="0"/>
              <a:t>– </a:t>
            </a:r>
            <a:r>
              <a:rPr lang="en-US" sz="1400" dirty="0" smtClean="0"/>
              <a:t>Results </a:t>
            </a:r>
            <a:r>
              <a:rPr lang="en-US" sz="1400" dirty="0"/>
              <a:t>show that people with 10+ experience has more salary and the loan amount as compared to people with 9years and there are few people </a:t>
            </a:r>
            <a:r>
              <a:rPr lang="en-US" sz="1400" dirty="0" smtClean="0"/>
              <a:t> </a:t>
            </a:r>
            <a:r>
              <a:rPr lang="en-US" sz="1400" dirty="0"/>
              <a:t>having 9years experience. Check both Graphs.</a:t>
            </a:r>
            <a:endParaRPr lang="en-US" sz="1400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3656"/>
            <a:ext cx="5419725" cy="3631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3013656"/>
            <a:ext cx="4972452" cy="35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8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9910"/>
            <a:ext cx="10515600" cy="1325563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Categorical Univariate </a:t>
            </a:r>
            <a:r>
              <a:rPr lang="en-US" b="1" dirty="0" smtClean="0"/>
              <a:t>Quantitative </a:t>
            </a:r>
            <a:r>
              <a:rPr lang="en-US" b="1" dirty="0"/>
              <a:t>Analysis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Use Case -</a:t>
            </a:r>
            <a:r>
              <a:rPr lang="en-US" sz="1600" b="1" dirty="0"/>
              <a:t> </a:t>
            </a:r>
            <a:r>
              <a:rPr lang="en-US" sz="1600" dirty="0"/>
              <a:t>Categorical Univariate Quantitative Analysis</a:t>
            </a:r>
            <a:endParaRPr lang="en-US" sz="1600" dirty="0" smtClean="0"/>
          </a:p>
          <a:p>
            <a:pPr marL="0" indent="0">
              <a:buNone/>
            </a:pPr>
            <a:r>
              <a:rPr lang="en-US" sz="1400" b="1" dirty="0" smtClean="0"/>
              <a:t>Description</a:t>
            </a:r>
            <a:r>
              <a:rPr lang="en-US" sz="1400" dirty="0" smtClean="0"/>
              <a:t> – The Analysis </a:t>
            </a:r>
            <a:r>
              <a:rPr lang="en-US" sz="1400" dirty="0"/>
              <a:t>was done </a:t>
            </a:r>
            <a:r>
              <a:rPr lang="en-US" sz="1400" dirty="0" smtClean="0"/>
              <a:t>on </a:t>
            </a:r>
            <a:r>
              <a:rPr lang="en-US" sz="1400" dirty="0"/>
              <a:t>the </a:t>
            </a:r>
            <a:r>
              <a:rPr lang="en-US" sz="1400" dirty="0" smtClean="0"/>
              <a:t>different interest rates charged to the Customer.</a:t>
            </a:r>
          </a:p>
          <a:p>
            <a:pPr marL="0" indent="0">
              <a:buNone/>
            </a:pPr>
            <a:r>
              <a:rPr lang="en-US" sz="1400" b="1" dirty="0" smtClean="0"/>
              <a:t>Conclusion</a:t>
            </a:r>
            <a:r>
              <a:rPr lang="en-US" sz="1400" dirty="0" smtClean="0"/>
              <a:t> </a:t>
            </a:r>
            <a:r>
              <a:rPr lang="en-US" sz="1400" dirty="0"/>
              <a:t>– Results show that most frequent interest rate paid is in 11% category and there are few borrowers </a:t>
            </a:r>
            <a:r>
              <a:rPr lang="en-US" sz="1400" dirty="0" smtClean="0"/>
              <a:t>which </a:t>
            </a:r>
            <a:r>
              <a:rPr lang="en-US" sz="1400" dirty="0"/>
              <a:t>pay interest more than 16%. Bank can focus on increasing such customers </a:t>
            </a:r>
            <a:r>
              <a:rPr lang="en-US" sz="1400" dirty="0" smtClean="0"/>
              <a:t>so as to increase the profit.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145" y="2893923"/>
            <a:ext cx="6721699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5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9910"/>
            <a:ext cx="10515600" cy="993887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Segmented Univariate </a:t>
            </a:r>
            <a:r>
              <a:rPr lang="en-US" b="1" dirty="0" smtClean="0"/>
              <a:t>Analysis-1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5203065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Use Case 1  -</a:t>
            </a:r>
            <a:r>
              <a:rPr lang="en-US" sz="1600" b="1" dirty="0"/>
              <a:t> </a:t>
            </a:r>
            <a:r>
              <a:rPr lang="en-US" sz="1600" dirty="0"/>
              <a:t>Loan Status based on the Income Verification Status</a:t>
            </a:r>
            <a:endParaRPr lang="en-US" sz="1600" dirty="0" smtClean="0"/>
          </a:p>
          <a:p>
            <a:pPr marL="0" indent="0">
              <a:buNone/>
            </a:pPr>
            <a:r>
              <a:rPr lang="en-US" sz="1400" b="1" dirty="0" smtClean="0"/>
              <a:t>Description</a:t>
            </a:r>
            <a:r>
              <a:rPr lang="en-US" sz="1400" dirty="0" smtClean="0"/>
              <a:t> – The Analysis </a:t>
            </a:r>
            <a:r>
              <a:rPr lang="en-US" sz="1400" dirty="0"/>
              <a:t>was done on </a:t>
            </a:r>
            <a:r>
              <a:rPr lang="en-US" sz="1400" dirty="0" smtClean="0"/>
              <a:t>the </a:t>
            </a:r>
            <a:r>
              <a:rPr lang="en-US" sz="1400" dirty="0"/>
              <a:t>Loan Status based on the Income Verification Status.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Conclusion</a:t>
            </a:r>
            <a:r>
              <a:rPr lang="en-US" sz="1400" dirty="0" smtClean="0"/>
              <a:t> </a:t>
            </a:r>
            <a:r>
              <a:rPr lang="en-US" sz="1400" dirty="0"/>
              <a:t>– </a:t>
            </a:r>
            <a:r>
              <a:rPr lang="en-US" sz="1400" dirty="0" smtClean="0"/>
              <a:t>Borrowers </a:t>
            </a:r>
            <a:r>
              <a:rPr lang="en-US" sz="1400" dirty="0"/>
              <a:t>Count who defaulted the loan are more in numbers in "Not Verified" category as compared to the ones who are in "Source Verified </a:t>
            </a:r>
            <a:r>
              <a:rPr lang="en-US" sz="1400" dirty="0" smtClean="0"/>
              <a:t>Category“. We </a:t>
            </a:r>
            <a:r>
              <a:rPr lang="en-US" sz="1400" dirty="0"/>
              <a:t>will see the amount which is funded to such categories in Use Case2.</a:t>
            </a:r>
            <a:endParaRPr lang="en-US" sz="1400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2694636"/>
            <a:ext cx="8268236" cy="40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9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9910"/>
            <a:ext cx="10515600" cy="993887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Segmented Univariate </a:t>
            </a:r>
            <a:r>
              <a:rPr lang="en-US" b="1" dirty="0" smtClean="0"/>
              <a:t>Analysis-2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798"/>
            <a:ext cx="10515600" cy="5331854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/>
              <a:t>Use Case 2  -</a:t>
            </a:r>
            <a:r>
              <a:rPr lang="en-US" sz="1200" b="1" dirty="0"/>
              <a:t> </a:t>
            </a:r>
            <a:r>
              <a:rPr lang="en-US" sz="1200" dirty="0"/>
              <a:t>Funded Amount based on the Income Verification Status and Loan Status</a:t>
            </a:r>
            <a:endParaRPr lang="en-US" sz="1200" dirty="0" smtClean="0"/>
          </a:p>
          <a:p>
            <a:pPr marL="0" indent="0">
              <a:buNone/>
            </a:pPr>
            <a:r>
              <a:rPr lang="en-US" sz="1400" b="1" dirty="0" smtClean="0"/>
              <a:t>Description</a:t>
            </a:r>
            <a:r>
              <a:rPr lang="en-US" sz="1400" dirty="0" smtClean="0"/>
              <a:t> – </a:t>
            </a:r>
            <a:r>
              <a:rPr lang="en-US" sz="1200" dirty="0" smtClean="0"/>
              <a:t>The Analysis </a:t>
            </a:r>
            <a:r>
              <a:rPr lang="en-US" sz="1200" dirty="0"/>
              <a:t>was done on the Funded Amount based on the Income Verification Status and Loan Status.</a:t>
            </a:r>
            <a:endParaRPr lang="en-US" sz="1200" dirty="0" smtClean="0"/>
          </a:p>
          <a:p>
            <a:pPr marL="0" indent="0">
              <a:buNone/>
            </a:pPr>
            <a:r>
              <a:rPr lang="en-US" sz="1400" b="1" dirty="0" smtClean="0"/>
              <a:t>Conclusion</a:t>
            </a:r>
            <a:r>
              <a:rPr lang="en-US" sz="1400" dirty="0" smtClean="0"/>
              <a:t> </a:t>
            </a:r>
            <a:r>
              <a:rPr lang="en-US" sz="1400" dirty="0"/>
              <a:t>– </a:t>
            </a:r>
            <a:r>
              <a:rPr lang="en-US" sz="1200" dirty="0"/>
              <a:t>Amount funded to the Borrowers who are defaulters or charged off is less compared to the ones who have fully paid the loan but</a:t>
            </a:r>
          </a:p>
          <a:p>
            <a:pPr marL="0" indent="0">
              <a:buNone/>
            </a:pPr>
            <a:r>
              <a:rPr lang="en-US" sz="1200" dirty="0" smtClean="0"/>
              <a:t>                         if </a:t>
            </a:r>
            <a:r>
              <a:rPr lang="en-US" sz="1200" dirty="0"/>
              <a:t>we compare the defaulters based on the Verification Status I see the verified ones have more share of the funded amount </a:t>
            </a:r>
          </a:p>
          <a:p>
            <a:pPr marL="0" indent="0">
              <a:buNone/>
            </a:pPr>
            <a:r>
              <a:rPr lang="en-US" sz="1200" dirty="0" smtClean="0"/>
              <a:t>                         which </a:t>
            </a:r>
            <a:r>
              <a:rPr lang="en-US" sz="1200" dirty="0"/>
              <a:t>is a case of </a:t>
            </a:r>
            <a:r>
              <a:rPr lang="en-US" sz="1200" dirty="0" smtClean="0"/>
              <a:t>concern.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784" y="2663780"/>
            <a:ext cx="7616715" cy="407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6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9910"/>
            <a:ext cx="10515600" cy="993887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Derived Metrics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798"/>
            <a:ext cx="10515600" cy="5331854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Use Case 2 </a:t>
            </a:r>
          </a:p>
          <a:p>
            <a:pPr marL="0" indent="0">
              <a:buNone/>
            </a:pPr>
            <a:r>
              <a:rPr lang="en-US" sz="1400" b="1" dirty="0" smtClean="0"/>
              <a:t>Description</a:t>
            </a:r>
            <a:r>
              <a:rPr lang="en-US" sz="1400" dirty="0" smtClean="0"/>
              <a:t> – The Analysis </a:t>
            </a:r>
            <a:r>
              <a:rPr lang="en-US" sz="1400" dirty="0"/>
              <a:t>was done </a:t>
            </a:r>
            <a:r>
              <a:rPr lang="en-US" sz="1400" dirty="0" smtClean="0"/>
              <a:t>to find out the customers who have higher chance of not paying the loan amount or becoming defaulters..</a:t>
            </a:r>
          </a:p>
          <a:p>
            <a:pPr marL="0" indent="0">
              <a:buNone/>
            </a:pPr>
            <a:r>
              <a:rPr lang="en-US" sz="1400" b="1" dirty="0" smtClean="0"/>
              <a:t>Conclusion</a:t>
            </a:r>
            <a:r>
              <a:rPr lang="en-US" sz="1400" dirty="0"/>
              <a:t> </a:t>
            </a:r>
            <a:r>
              <a:rPr lang="en-US" sz="1400" dirty="0" smtClean="0"/>
              <a:t>- Case </a:t>
            </a:r>
            <a:r>
              <a:rPr lang="en-US" sz="1400" dirty="0"/>
              <a:t>having Higher Revolving Credit percentage has more probability of Defaulting the Loan</a:t>
            </a:r>
            <a:r>
              <a:rPr lang="en-US" sz="1200" dirty="0" smtClean="0"/>
              <a:t>. </a:t>
            </a:r>
            <a:r>
              <a:rPr lang="en-US" sz="1400" dirty="0" smtClean="0"/>
              <a:t>As it can seen in the Charged off category that people who were using the revolving credit charged off.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00" y="2733675"/>
            <a:ext cx="7924599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2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9910"/>
            <a:ext cx="10515600" cy="993887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Bivariate Analysis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798"/>
            <a:ext cx="10515600" cy="5331854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Description</a:t>
            </a:r>
            <a:r>
              <a:rPr lang="en-US" sz="1400" dirty="0" smtClean="0"/>
              <a:t> </a:t>
            </a:r>
            <a:r>
              <a:rPr lang="en-US" sz="1400" dirty="0"/>
              <a:t>– Bivariate </a:t>
            </a:r>
            <a:r>
              <a:rPr lang="en-US" sz="1400" dirty="0" smtClean="0"/>
              <a:t>Analysis was done on multiple columns to check if there was any correlation between them.</a:t>
            </a:r>
          </a:p>
          <a:p>
            <a:pPr marL="0" indent="0">
              <a:buNone/>
            </a:pPr>
            <a:r>
              <a:rPr lang="en-US" sz="1400" b="1" dirty="0" smtClean="0"/>
              <a:t>Conclusion</a:t>
            </a:r>
            <a:r>
              <a:rPr lang="en-US" sz="1400" dirty="0"/>
              <a:t> - Finding 1 - Loan term has </a:t>
            </a:r>
            <a:r>
              <a:rPr lang="en-US" sz="1400" dirty="0" smtClean="0"/>
              <a:t>correlation </a:t>
            </a:r>
            <a:r>
              <a:rPr lang="en-US" sz="1400" dirty="0"/>
              <a:t>with the Loan status. People taking loan for small tenure default less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Finding </a:t>
            </a:r>
            <a:r>
              <a:rPr lang="en-US" sz="1400" dirty="0"/>
              <a:t>2 - Loan Amount and Funded amount is 0.96 </a:t>
            </a:r>
            <a:r>
              <a:rPr lang="en-US" sz="1400" dirty="0" smtClean="0"/>
              <a:t>correlated </a:t>
            </a:r>
            <a:r>
              <a:rPr lang="en-US" sz="1400" dirty="0"/>
              <a:t>which means people are getting most of the requested loan </a:t>
            </a:r>
            <a:r>
              <a:rPr lang="en-US" sz="1400" dirty="0" smtClean="0"/>
              <a:t> 			amount irrespective </a:t>
            </a:r>
            <a:r>
              <a:rPr lang="en-US" sz="1400" dirty="0"/>
              <a:t>of the </a:t>
            </a:r>
            <a:r>
              <a:rPr lang="en-US" sz="1400" dirty="0" smtClean="0"/>
              <a:t> </a:t>
            </a:r>
            <a:r>
              <a:rPr lang="en-US" sz="1400" dirty="0"/>
              <a:t>verification status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41" y="2563365"/>
            <a:ext cx="9581882" cy="394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2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630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Lending Case Study</vt:lpstr>
      <vt:lpstr>Data Sourcing and Cleansing</vt:lpstr>
      <vt:lpstr>Categorical Univariate Analysis -1 </vt:lpstr>
      <vt:lpstr>Categorical Univariate Analysis -2 </vt:lpstr>
      <vt:lpstr>Categorical Univariate Quantitative Analysis </vt:lpstr>
      <vt:lpstr>Segmented Univariate Analysis-1 </vt:lpstr>
      <vt:lpstr>Segmented Univariate Analysis-2 </vt:lpstr>
      <vt:lpstr>Derived Metrics </vt:lpstr>
      <vt:lpstr>Bivariate Analysis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Case Study</dc:title>
  <dc:creator>Dinesh Dhiman</dc:creator>
  <cp:lastModifiedBy>Dinesh Dhiman</cp:lastModifiedBy>
  <cp:revision>19</cp:revision>
  <dcterms:created xsi:type="dcterms:W3CDTF">2023-06-11T09:38:44Z</dcterms:created>
  <dcterms:modified xsi:type="dcterms:W3CDTF">2023-06-14T03:19:30Z</dcterms:modified>
</cp:coreProperties>
</file>