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90516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21312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F7337-244A-4EFA-8332-56ED7E4F3B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663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4257620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F7337-244A-4EFA-8332-56ED7E4F3B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707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260440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103711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187851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143976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C2EC7-EEF8-4A15-8F95-05EB787BC40F}"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298880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16519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C2EC7-EEF8-4A15-8F95-05EB787BC40F}"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8912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C2EC7-EEF8-4A15-8F95-05EB787BC40F}"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353875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C2EC7-EEF8-4A15-8F95-05EB787BC40F}"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41958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417232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C2EC7-EEF8-4A15-8F95-05EB787BC40F}"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F7337-244A-4EFA-8332-56ED7E4F3BCF}" type="slidenum">
              <a:rPr lang="en-IN" smtClean="0"/>
              <a:t>‹#›</a:t>
            </a:fld>
            <a:endParaRPr lang="en-IN"/>
          </a:p>
        </p:txBody>
      </p:sp>
    </p:spTree>
    <p:extLst>
      <p:ext uri="{BB962C8B-B14F-4D97-AF65-F5344CB8AC3E}">
        <p14:creationId xmlns:p14="http://schemas.microsoft.com/office/powerpoint/2010/main" val="282238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EC2EC7-EEF8-4A15-8F95-05EB787BC40F}" type="datetimeFigureOut">
              <a:rPr lang="en-IN" smtClean="0"/>
              <a:t>23-01-2024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AF7337-244A-4EFA-8332-56ED7E4F3BCF}" type="slidenum">
              <a:rPr lang="en-IN" smtClean="0"/>
              <a:t>‹#›</a:t>
            </a:fld>
            <a:endParaRPr lang="en-IN"/>
          </a:p>
        </p:txBody>
      </p:sp>
    </p:spTree>
    <p:extLst>
      <p:ext uri="{BB962C8B-B14F-4D97-AF65-F5344CB8AC3E}">
        <p14:creationId xmlns:p14="http://schemas.microsoft.com/office/powerpoint/2010/main" val="3554065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DDD2-87FA-57C7-AD4A-955F408B9AFD}"/>
              </a:ext>
            </a:extLst>
          </p:cNvPr>
          <p:cNvSpPr>
            <a:spLocks noGrp="1"/>
          </p:cNvSpPr>
          <p:nvPr>
            <p:ph type="ctrTitle"/>
          </p:nvPr>
        </p:nvSpPr>
        <p:spPr>
          <a:xfrm>
            <a:off x="1415333" y="111318"/>
            <a:ext cx="9639520" cy="1216549"/>
          </a:xfrm>
        </p:spPr>
        <p:txBody>
          <a:bodyPr>
            <a:normAutofit/>
          </a:bodyPr>
          <a:lstStyle/>
          <a:p>
            <a:r>
              <a:rPr lang="en-US" sz="3600" dirty="0"/>
              <a:t>Most Popular IT Companies in India </a:t>
            </a:r>
            <a:endParaRPr lang="en-IN" sz="3600" dirty="0"/>
          </a:p>
        </p:txBody>
      </p:sp>
      <p:sp>
        <p:nvSpPr>
          <p:cNvPr id="3" name="Subtitle 2">
            <a:extLst>
              <a:ext uri="{FF2B5EF4-FFF2-40B4-BE49-F238E27FC236}">
                <a16:creationId xmlns:a16="http://schemas.microsoft.com/office/drawing/2014/main" id="{04C7059C-F9FC-3C1D-08A1-97D1106A3775}"/>
              </a:ext>
            </a:extLst>
          </p:cNvPr>
          <p:cNvSpPr>
            <a:spLocks noGrp="1"/>
          </p:cNvSpPr>
          <p:nvPr>
            <p:ph type="subTitle" idx="1"/>
          </p:nvPr>
        </p:nvSpPr>
        <p:spPr>
          <a:xfrm>
            <a:off x="2417780" y="1971922"/>
            <a:ext cx="8637072" cy="4365267"/>
          </a:xfrm>
        </p:spPr>
        <p:txBody>
          <a:bodyPr>
            <a:normAutofit/>
          </a:bodyPr>
          <a:lstStyle/>
          <a:p>
            <a:r>
              <a:rPr lang="en-US" dirty="0"/>
              <a:t>1. Accenture</a:t>
            </a:r>
          </a:p>
          <a:p>
            <a:r>
              <a:rPr lang="en-US" dirty="0"/>
              <a:t>2. HCL</a:t>
            </a:r>
          </a:p>
          <a:p>
            <a:r>
              <a:rPr lang="en-US" dirty="0"/>
              <a:t>3.Infosys</a:t>
            </a:r>
          </a:p>
          <a:p>
            <a:r>
              <a:rPr lang="en-US" dirty="0"/>
              <a:t>4.L&amp;T Infotech</a:t>
            </a:r>
          </a:p>
          <a:p>
            <a:r>
              <a:rPr lang="en-US" dirty="0"/>
              <a:t>5. Mphasis</a:t>
            </a:r>
          </a:p>
          <a:p>
            <a:r>
              <a:rPr lang="en-US" dirty="0"/>
              <a:t>6. Persistent</a:t>
            </a:r>
          </a:p>
          <a:p>
            <a:r>
              <a:rPr lang="en-US" dirty="0"/>
              <a:t>7. TCS</a:t>
            </a:r>
          </a:p>
          <a:p>
            <a:r>
              <a:rPr lang="en-US" dirty="0"/>
              <a:t>8. Tech Mahindra</a:t>
            </a:r>
          </a:p>
          <a:p>
            <a:r>
              <a:rPr lang="en-US" dirty="0"/>
              <a:t>9. Wipro</a:t>
            </a:r>
          </a:p>
          <a:p>
            <a:endParaRPr lang="en-US" dirty="0"/>
          </a:p>
          <a:p>
            <a:endParaRPr lang="en-IN" dirty="0"/>
          </a:p>
        </p:txBody>
      </p:sp>
    </p:spTree>
    <p:extLst>
      <p:ext uri="{BB962C8B-B14F-4D97-AF65-F5344CB8AC3E}">
        <p14:creationId xmlns:p14="http://schemas.microsoft.com/office/powerpoint/2010/main" val="95465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DF37-6E51-709B-2E98-077C20220111}"/>
              </a:ext>
            </a:extLst>
          </p:cNvPr>
          <p:cNvSpPr>
            <a:spLocks noGrp="1"/>
          </p:cNvSpPr>
          <p:nvPr>
            <p:ph type="title"/>
          </p:nvPr>
        </p:nvSpPr>
        <p:spPr/>
        <p:txBody>
          <a:bodyPr/>
          <a:lstStyle/>
          <a:p>
            <a:r>
              <a:rPr lang="en-US" dirty="0"/>
              <a:t>                           Wipro</a:t>
            </a:r>
            <a:br>
              <a:rPr lang="en-US" dirty="0"/>
            </a:br>
            <a:endParaRPr lang="en-IN" dirty="0"/>
          </a:p>
        </p:txBody>
      </p:sp>
      <p:sp>
        <p:nvSpPr>
          <p:cNvPr id="3" name="Content Placeholder 2">
            <a:extLst>
              <a:ext uri="{FF2B5EF4-FFF2-40B4-BE49-F238E27FC236}">
                <a16:creationId xmlns:a16="http://schemas.microsoft.com/office/drawing/2014/main" id="{478E966F-03D9-F47E-B8B0-18CF58FD044A}"/>
              </a:ext>
            </a:extLst>
          </p:cNvPr>
          <p:cNvSpPr>
            <a:spLocks noGrp="1"/>
          </p:cNvSpPr>
          <p:nvPr>
            <p:ph idx="1"/>
          </p:nvPr>
        </p:nvSpPr>
        <p:spPr/>
        <p:txBody>
          <a:bodyPr>
            <a:normAutofit fontScale="77500" lnSpcReduction="20000"/>
          </a:bodyPr>
          <a:lstStyle/>
          <a:p>
            <a:r>
              <a:rPr lang="en-US" dirty="0"/>
              <a:t>Wipro Limited, commonly known as Wipro, is an Indian multinational corporation providing information technology services, consulting, and business process outsourcing. Established in 1945, Wipro has grown to become a major player in the global IT industry, offering a wide range of solutions, including software development, cybersecurity, and digital transformation services. </a:t>
            </a:r>
          </a:p>
          <a:p>
            <a:r>
              <a:rPr lang="en-US" dirty="0"/>
              <a:t>The company is headquartered in Bangalore, India, and operates in various sectors such as finance, healthcare, and telecommunications. Wipro is recognized for its commitment to sustainability and social responsibility, with initiatives focusing on environmental conservation and community development. </a:t>
            </a:r>
          </a:p>
          <a:p>
            <a:r>
              <a:rPr lang="en-US" dirty="0"/>
              <a:t>As of my knowledge cutoff in January 2022, these details provide a concise overview of Wipro </a:t>
            </a:r>
            <a:r>
              <a:rPr lang="en-US" dirty="0" err="1"/>
              <a:t>Technologies.Wipro</a:t>
            </a:r>
            <a:r>
              <a:rPr lang="en-US" dirty="0"/>
              <a:t> has a significant global presence, with operations in over 50 countries, serving clients across diverse industries. </a:t>
            </a:r>
          </a:p>
          <a:p>
            <a:r>
              <a:rPr lang="en-US" dirty="0"/>
              <a:t>The company is known for its emphasis on innovation, investing in research and development to stay at the forefront of technological advancements. Wipro's comprehensive range of services includes consulting, application development, and infrastructure management. With a focus on client satisfaction, Wipro tailors its solutions to address specific business challenges, fostering long-term partnerships. As a key player in India's IT landscape, Wipro continues to adapt to evolving market trends and </a:t>
            </a:r>
            <a:r>
              <a:rPr lang="en-US" dirty="0" err="1"/>
              <a:t>technologica</a:t>
            </a:r>
            <a:endParaRPr lang="en-IN" dirty="0"/>
          </a:p>
        </p:txBody>
      </p:sp>
    </p:spTree>
    <p:extLst>
      <p:ext uri="{BB962C8B-B14F-4D97-AF65-F5344CB8AC3E}">
        <p14:creationId xmlns:p14="http://schemas.microsoft.com/office/powerpoint/2010/main" val="325358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A032-353F-D445-25DD-6E4A29E1AD97}"/>
              </a:ext>
            </a:extLst>
          </p:cNvPr>
          <p:cNvSpPr>
            <a:spLocks noGrp="1"/>
          </p:cNvSpPr>
          <p:nvPr>
            <p:ph type="title"/>
          </p:nvPr>
        </p:nvSpPr>
        <p:spPr>
          <a:xfrm>
            <a:off x="2592925" y="2918128"/>
            <a:ext cx="8911687" cy="3180521"/>
          </a:xfrm>
        </p:spPr>
        <p:txBody>
          <a:bodyPr>
            <a:normAutofit/>
          </a:bodyPr>
          <a:lstStyle/>
          <a:p>
            <a:r>
              <a:rPr lang="en-US" sz="6000" dirty="0"/>
              <a:t>          Thank You</a:t>
            </a:r>
            <a:endParaRPr lang="en-IN" sz="6000" dirty="0"/>
          </a:p>
        </p:txBody>
      </p:sp>
    </p:spTree>
    <p:extLst>
      <p:ext uri="{BB962C8B-B14F-4D97-AF65-F5344CB8AC3E}">
        <p14:creationId xmlns:p14="http://schemas.microsoft.com/office/powerpoint/2010/main" val="316560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D4D-2F49-D2DC-3710-A7E95E5CEDB5}"/>
              </a:ext>
            </a:extLst>
          </p:cNvPr>
          <p:cNvSpPr>
            <a:spLocks noGrp="1"/>
          </p:cNvSpPr>
          <p:nvPr>
            <p:ph type="title"/>
          </p:nvPr>
        </p:nvSpPr>
        <p:spPr/>
        <p:txBody>
          <a:bodyPr/>
          <a:lstStyle/>
          <a:p>
            <a:r>
              <a:rPr lang="en-US" dirty="0"/>
              <a:t>                   Accenture</a:t>
            </a:r>
            <a:br>
              <a:rPr lang="en-US" dirty="0"/>
            </a:br>
            <a:endParaRPr lang="en-IN" dirty="0"/>
          </a:p>
        </p:txBody>
      </p:sp>
      <p:sp>
        <p:nvSpPr>
          <p:cNvPr id="3" name="Content Placeholder 2">
            <a:extLst>
              <a:ext uri="{FF2B5EF4-FFF2-40B4-BE49-F238E27FC236}">
                <a16:creationId xmlns:a16="http://schemas.microsoft.com/office/drawing/2014/main" id="{E96F2ECF-A715-2FC6-C888-E2B0700B9B95}"/>
              </a:ext>
            </a:extLst>
          </p:cNvPr>
          <p:cNvSpPr>
            <a:spLocks noGrp="1"/>
          </p:cNvSpPr>
          <p:nvPr>
            <p:ph idx="1"/>
          </p:nvPr>
        </p:nvSpPr>
        <p:spPr/>
        <p:txBody>
          <a:bodyPr>
            <a:normAutofit fontScale="70000" lnSpcReduction="20000"/>
          </a:bodyPr>
          <a:lstStyle/>
          <a:p>
            <a:r>
              <a:rPr lang="en-US" dirty="0"/>
              <a:t>Accenture is a global professional services company, providing a broad range of services in strategy, consulting, digital, technology, and operations.</a:t>
            </a:r>
          </a:p>
          <a:p>
            <a:r>
              <a:rPr lang="en-US" dirty="0"/>
              <a:t> Headquartered in Dublin, Ireland, Accenture operates in more than 200 cities across 51 countries. The company was founded in 1989 as Andersen Consulting and rebranded as Accenture in 2001. </a:t>
            </a:r>
          </a:p>
          <a:p>
            <a:r>
              <a:rPr lang="en-US" dirty="0"/>
              <a:t>Accenture's focus areas include helping clients with digital transformation, technology innovation, and business </a:t>
            </a:r>
            <a:r>
              <a:rPr lang="en-US" dirty="0" err="1"/>
              <a:t>strategy.With</a:t>
            </a:r>
            <a:r>
              <a:rPr lang="en-US" dirty="0"/>
              <a:t> a diverse workforce of over 624,000 employees, Accenture serves clients in various industries, including finance, healthcare, communications, and technology.  </a:t>
            </a:r>
          </a:p>
          <a:p>
            <a:r>
              <a:rPr lang="en-US" dirty="0"/>
              <a:t>The company collaborates with leading technology providers to deliver cutting-edge </a:t>
            </a:r>
            <a:r>
              <a:rPr lang="en-US" dirty="0" err="1"/>
              <a:t>solutions.Accenture</a:t>
            </a:r>
            <a:r>
              <a:rPr lang="en-US" dirty="0"/>
              <a:t> is known for its commitment to sustainability and corporate responsibility. It actively engages in initiatives to address environmental and social challenges, aiming to make a positive impact on communities and the planet. Innovation is a key aspect of Accenture's approach, with continuous efforts to harness emerging technologies like artificial intelligence, blockchain, and cloud computing to drive business outcomes for clients. </a:t>
            </a:r>
          </a:p>
          <a:p>
            <a:r>
              <a:rPr lang="en-US" dirty="0"/>
              <a:t>Accenture Interactive, a subsidiary, focuses on creating engaging customer experiences through digital marketing, design, and commerce </a:t>
            </a:r>
            <a:r>
              <a:rPr lang="en-US" dirty="0" err="1"/>
              <a:t>solutions.The</a:t>
            </a:r>
            <a:r>
              <a:rPr lang="en-US" dirty="0"/>
              <a:t> company's extensive research and thought leadership contribute to shaping industry trends. Accenture publishes reports and studies that provide insights into the evolving business </a:t>
            </a:r>
            <a:r>
              <a:rPr lang="en-US" dirty="0" err="1"/>
              <a:t>landscape.As</a:t>
            </a:r>
            <a:r>
              <a:rPr lang="en-US" dirty="0"/>
              <a:t> of my last knowledge update in January 2022, please note that specific details about Accenture may have changed, and it's advisable to check the latest sources for the most up-to-date information.</a:t>
            </a:r>
            <a:endParaRPr lang="en-IN" dirty="0"/>
          </a:p>
        </p:txBody>
      </p:sp>
    </p:spTree>
    <p:extLst>
      <p:ext uri="{BB962C8B-B14F-4D97-AF65-F5344CB8AC3E}">
        <p14:creationId xmlns:p14="http://schemas.microsoft.com/office/powerpoint/2010/main" val="89311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FBD-9E68-DFCA-585C-90977384EA32}"/>
              </a:ext>
            </a:extLst>
          </p:cNvPr>
          <p:cNvSpPr>
            <a:spLocks noGrp="1"/>
          </p:cNvSpPr>
          <p:nvPr>
            <p:ph type="title"/>
          </p:nvPr>
        </p:nvSpPr>
        <p:spPr/>
        <p:txBody>
          <a:bodyPr/>
          <a:lstStyle/>
          <a:p>
            <a:r>
              <a:rPr lang="en-US" dirty="0"/>
              <a:t>                             HCL</a:t>
            </a:r>
            <a:endParaRPr lang="en-IN" dirty="0"/>
          </a:p>
        </p:txBody>
      </p:sp>
      <p:sp>
        <p:nvSpPr>
          <p:cNvPr id="3" name="Content Placeholder 2">
            <a:extLst>
              <a:ext uri="{FF2B5EF4-FFF2-40B4-BE49-F238E27FC236}">
                <a16:creationId xmlns:a16="http://schemas.microsoft.com/office/drawing/2014/main" id="{E3F6E3A0-D75D-9B60-6F08-F861473362ED}"/>
              </a:ext>
            </a:extLst>
          </p:cNvPr>
          <p:cNvSpPr>
            <a:spLocks noGrp="1"/>
          </p:cNvSpPr>
          <p:nvPr>
            <p:ph idx="1"/>
          </p:nvPr>
        </p:nvSpPr>
        <p:spPr/>
        <p:txBody>
          <a:bodyPr>
            <a:normAutofit fontScale="92500" lnSpcReduction="10000"/>
          </a:bodyPr>
          <a:lstStyle/>
          <a:p>
            <a:r>
              <a:rPr lang="en-US" dirty="0"/>
              <a:t>HCL Technologies is a global IT services and consulting company headquartered in Noida, India. Established in 1976, it has grown to become one of the leading players in the information technology industry.</a:t>
            </a:r>
          </a:p>
          <a:p>
            <a:r>
              <a:rPr lang="en-US" dirty="0"/>
              <a:t>HCL operates in various domains, including IT and business process outsourcing, infrastructure services, engineering and R&amp;D, and digital solutions.</a:t>
            </a:r>
          </a:p>
          <a:p>
            <a:r>
              <a:rPr lang="en-US" dirty="0"/>
              <a:t> The company serves clients in diverse industries such as financial services, healthcare, manufacturing, telecommunications, and </a:t>
            </a:r>
            <a:r>
              <a:rPr lang="en-US" dirty="0" err="1"/>
              <a:t>more.Known</a:t>
            </a:r>
            <a:r>
              <a:rPr lang="en-US" dirty="0"/>
              <a:t> for its customer-centric approach, HCL emphasizes the "Relationship Beyond the Contract" philosophy, aiming to build long-term partnerships with clients. </a:t>
            </a:r>
          </a:p>
          <a:p>
            <a:r>
              <a:rPr lang="en-US" dirty="0"/>
              <a:t>The company focuses on co-innovation and collaboration to address clients' business </a:t>
            </a:r>
            <a:r>
              <a:rPr lang="en-US" dirty="0" err="1"/>
              <a:t>challenges.HCL</a:t>
            </a:r>
            <a:r>
              <a:rPr lang="en-US" dirty="0"/>
              <a:t> is recognized for its commitment to social responsibility and sustainability, engaging in initiatives that contribute to education, healthcare, and environmental conservation.</a:t>
            </a:r>
            <a:endParaRPr lang="en-IN" dirty="0"/>
          </a:p>
        </p:txBody>
      </p:sp>
    </p:spTree>
    <p:extLst>
      <p:ext uri="{BB962C8B-B14F-4D97-AF65-F5344CB8AC3E}">
        <p14:creationId xmlns:p14="http://schemas.microsoft.com/office/powerpoint/2010/main" val="285924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4570-ECB7-D9C7-C9E6-496FC148EE3E}"/>
              </a:ext>
            </a:extLst>
          </p:cNvPr>
          <p:cNvSpPr>
            <a:spLocks noGrp="1"/>
          </p:cNvSpPr>
          <p:nvPr>
            <p:ph type="title"/>
          </p:nvPr>
        </p:nvSpPr>
        <p:spPr/>
        <p:txBody>
          <a:bodyPr/>
          <a:lstStyle/>
          <a:p>
            <a:r>
              <a:rPr lang="en-US" dirty="0"/>
              <a:t>                          Infosys</a:t>
            </a:r>
            <a:br>
              <a:rPr lang="en-US" dirty="0"/>
            </a:br>
            <a:endParaRPr lang="en-IN" dirty="0"/>
          </a:p>
        </p:txBody>
      </p:sp>
      <p:sp>
        <p:nvSpPr>
          <p:cNvPr id="3" name="Content Placeholder 2">
            <a:extLst>
              <a:ext uri="{FF2B5EF4-FFF2-40B4-BE49-F238E27FC236}">
                <a16:creationId xmlns:a16="http://schemas.microsoft.com/office/drawing/2014/main" id="{31358EB1-22E0-437B-9F47-428EFF163394}"/>
              </a:ext>
            </a:extLst>
          </p:cNvPr>
          <p:cNvSpPr>
            <a:spLocks noGrp="1"/>
          </p:cNvSpPr>
          <p:nvPr>
            <p:ph idx="1"/>
          </p:nvPr>
        </p:nvSpPr>
        <p:spPr/>
        <p:txBody>
          <a:bodyPr>
            <a:normAutofit fontScale="92500" lnSpcReduction="10000"/>
          </a:bodyPr>
          <a:lstStyle/>
          <a:p>
            <a:r>
              <a:rPr lang="en-US" dirty="0"/>
              <a:t>Infosys, headquartered in Bangalore, India, is a renowned global IT consulting and services firm founded in 1981. Led by CEO Salil Parekh, it specializes in software development, maintenance, and business process outsourcing.</a:t>
            </a:r>
          </a:p>
          <a:p>
            <a:r>
              <a:rPr lang="en-US" dirty="0"/>
              <a:t> Listed as INFY, Infosys is recognized for its expertise in AI, blockchain, and cloud computing. With a diverse workforce, the company has a strong global presence and offers IT consulting, application development, and infrastructure management. </a:t>
            </a:r>
          </a:p>
          <a:p>
            <a:r>
              <a:rPr lang="en-US" dirty="0"/>
              <a:t>Infosys prioritizes innovation, sustainability, and corporate social responsibility through initiatives like the Infosys Foundation. Ethical business practices and corporate governance are integral to its operations. </a:t>
            </a:r>
          </a:p>
          <a:p>
            <a:r>
              <a:rPr lang="en-US" dirty="0"/>
              <a:t>The company actively promotes diversity, inclusion, and employee development. Infosys adapts to industry trends, embracing digital transformation and agile methodologies. Its subsidiary, Finacle, focuses on banking and financial services solutions.</a:t>
            </a:r>
            <a:endParaRPr lang="en-IN" dirty="0"/>
          </a:p>
        </p:txBody>
      </p:sp>
    </p:spTree>
    <p:extLst>
      <p:ext uri="{BB962C8B-B14F-4D97-AF65-F5344CB8AC3E}">
        <p14:creationId xmlns:p14="http://schemas.microsoft.com/office/powerpoint/2010/main" val="253798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66BA-70D0-FF2C-A9E9-AF366BD63FC9}"/>
              </a:ext>
            </a:extLst>
          </p:cNvPr>
          <p:cNvSpPr>
            <a:spLocks noGrp="1"/>
          </p:cNvSpPr>
          <p:nvPr>
            <p:ph type="title"/>
          </p:nvPr>
        </p:nvSpPr>
        <p:spPr/>
        <p:txBody>
          <a:bodyPr/>
          <a:lstStyle/>
          <a:p>
            <a:r>
              <a:rPr lang="en-US" dirty="0"/>
              <a:t>                      L&amp;T Infotech</a:t>
            </a:r>
            <a:br>
              <a:rPr lang="en-US" dirty="0"/>
            </a:br>
            <a:endParaRPr lang="en-IN" dirty="0"/>
          </a:p>
        </p:txBody>
      </p:sp>
      <p:sp>
        <p:nvSpPr>
          <p:cNvPr id="3" name="Content Placeholder 2">
            <a:extLst>
              <a:ext uri="{FF2B5EF4-FFF2-40B4-BE49-F238E27FC236}">
                <a16:creationId xmlns:a16="http://schemas.microsoft.com/office/drawing/2014/main" id="{B436C922-DCF9-CF88-0102-B007ADFBF809}"/>
              </a:ext>
            </a:extLst>
          </p:cNvPr>
          <p:cNvSpPr>
            <a:spLocks noGrp="1"/>
          </p:cNvSpPr>
          <p:nvPr>
            <p:ph idx="1"/>
          </p:nvPr>
        </p:nvSpPr>
        <p:spPr/>
        <p:txBody>
          <a:bodyPr>
            <a:normAutofit fontScale="92500" lnSpcReduction="10000"/>
          </a:bodyPr>
          <a:lstStyle/>
          <a:p>
            <a:r>
              <a:rPr lang="en-US" dirty="0"/>
              <a:t>L&amp;T Infotech, now known as LTI (Larsen &amp; Toubro Infotech), is an Indian multinational IT services and solutions company.</a:t>
            </a:r>
          </a:p>
          <a:p>
            <a:r>
              <a:rPr lang="en-US" dirty="0"/>
              <a:t> L&amp;T Infotech was founded in 1997 as the technology arm of Larsen &amp; Toubro Limited, a prominent engineering and construction company in India.</a:t>
            </a:r>
          </a:p>
          <a:p>
            <a:r>
              <a:rPr lang="en-US" dirty="0"/>
              <a:t> It is headquartered in Mumbai, Maharashtra, India, and has a global presence with offices in several countries.</a:t>
            </a:r>
          </a:p>
          <a:p>
            <a:r>
              <a:rPr lang="en-US" dirty="0"/>
              <a:t> LTI offers a wide range of IT services, including software development, system integration, cloud computing, and cybersecurity.</a:t>
            </a:r>
          </a:p>
          <a:p>
            <a:r>
              <a:rPr lang="en-US" dirty="0"/>
              <a:t> The company has a diverse client base across industries such as banking, financial services, insurance, manufacturing, and healthcare.</a:t>
            </a:r>
          </a:p>
          <a:p>
            <a:r>
              <a:rPr lang="en-US" dirty="0"/>
              <a:t> LTI is known for its focus on innovation and has established research and development centers to stay at the forefront of technology.</a:t>
            </a:r>
            <a:endParaRPr lang="en-IN" dirty="0"/>
          </a:p>
        </p:txBody>
      </p:sp>
    </p:spTree>
    <p:extLst>
      <p:ext uri="{BB962C8B-B14F-4D97-AF65-F5344CB8AC3E}">
        <p14:creationId xmlns:p14="http://schemas.microsoft.com/office/powerpoint/2010/main" val="34006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9E95-E06C-D391-91F1-E9F46E675FA9}"/>
              </a:ext>
            </a:extLst>
          </p:cNvPr>
          <p:cNvSpPr>
            <a:spLocks noGrp="1"/>
          </p:cNvSpPr>
          <p:nvPr>
            <p:ph type="title"/>
          </p:nvPr>
        </p:nvSpPr>
        <p:spPr/>
        <p:txBody>
          <a:bodyPr/>
          <a:lstStyle/>
          <a:p>
            <a:r>
              <a:rPr lang="en-US" dirty="0"/>
              <a:t>                     Mphasis</a:t>
            </a:r>
            <a:br>
              <a:rPr lang="en-US" dirty="0"/>
            </a:br>
            <a:endParaRPr lang="en-IN" dirty="0"/>
          </a:p>
        </p:txBody>
      </p:sp>
      <p:sp>
        <p:nvSpPr>
          <p:cNvPr id="3" name="Content Placeholder 2">
            <a:extLst>
              <a:ext uri="{FF2B5EF4-FFF2-40B4-BE49-F238E27FC236}">
                <a16:creationId xmlns:a16="http://schemas.microsoft.com/office/drawing/2014/main" id="{4BBFD858-4B6B-2484-D109-1B7889D88254}"/>
              </a:ext>
            </a:extLst>
          </p:cNvPr>
          <p:cNvSpPr>
            <a:spLocks noGrp="1"/>
          </p:cNvSpPr>
          <p:nvPr>
            <p:ph idx="1"/>
          </p:nvPr>
        </p:nvSpPr>
        <p:spPr/>
        <p:txBody>
          <a:bodyPr>
            <a:normAutofit fontScale="92500" lnSpcReduction="10000"/>
          </a:bodyPr>
          <a:lstStyle/>
          <a:p>
            <a:r>
              <a:rPr lang="en-US" dirty="0"/>
              <a:t>Mphasis is an Indian multinational IT services and solutions provider headquartered in Bangalore. Established in 1996, the company operates globally, serving clients in various industries such as banking, financial services, and healthcare.</a:t>
            </a:r>
          </a:p>
          <a:p>
            <a:r>
              <a:rPr lang="en-US" dirty="0"/>
              <a:t>Specializing in cloud and cognitive technologies, Mphasis offers a broad spectrum of services including application development, infrastructure services, and business process outsourcing.</a:t>
            </a:r>
          </a:p>
          <a:p>
            <a:r>
              <a:rPr lang="en-US" dirty="0"/>
              <a:t> The company's commitment to innovation is reflected in its emphasis on emerging technologies like artificial intelligence, blockchain, and automation.</a:t>
            </a:r>
          </a:p>
          <a:p>
            <a:r>
              <a:rPr lang="en-US" dirty="0"/>
              <a:t>Mphasis has a collaborative approach, often working closely with clients to co-create solutions tailored to their specific business needs. This customer-centric focus has contributed to building enduring relationships and fostering long-term partnerships.</a:t>
            </a:r>
            <a:endParaRPr lang="en-IN" dirty="0"/>
          </a:p>
        </p:txBody>
      </p:sp>
    </p:spTree>
    <p:extLst>
      <p:ext uri="{BB962C8B-B14F-4D97-AF65-F5344CB8AC3E}">
        <p14:creationId xmlns:p14="http://schemas.microsoft.com/office/powerpoint/2010/main" val="307722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2F33-68E6-FB3E-3A99-EE4C824DC722}"/>
              </a:ext>
            </a:extLst>
          </p:cNvPr>
          <p:cNvSpPr>
            <a:spLocks noGrp="1"/>
          </p:cNvSpPr>
          <p:nvPr>
            <p:ph type="title"/>
          </p:nvPr>
        </p:nvSpPr>
        <p:spPr/>
        <p:txBody>
          <a:bodyPr/>
          <a:lstStyle/>
          <a:p>
            <a:r>
              <a:rPr lang="en-US" dirty="0"/>
              <a:t>                       Persistent</a:t>
            </a:r>
            <a:br>
              <a:rPr lang="en-US" dirty="0"/>
            </a:br>
            <a:endParaRPr lang="en-IN" dirty="0"/>
          </a:p>
        </p:txBody>
      </p:sp>
      <p:sp>
        <p:nvSpPr>
          <p:cNvPr id="3" name="Content Placeholder 2">
            <a:extLst>
              <a:ext uri="{FF2B5EF4-FFF2-40B4-BE49-F238E27FC236}">
                <a16:creationId xmlns:a16="http://schemas.microsoft.com/office/drawing/2014/main" id="{65333550-BE42-4914-2070-870230462109}"/>
              </a:ext>
            </a:extLst>
          </p:cNvPr>
          <p:cNvSpPr>
            <a:spLocks noGrp="1"/>
          </p:cNvSpPr>
          <p:nvPr>
            <p:ph idx="1"/>
          </p:nvPr>
        </p:nvSpPr>
        <p:spPr/>
        <p:txBody>
          <a:bodyPr/>
          <a:lstStyle/>
          <a:p>
            <a:r>
              <a:rPr lang="en-US" dirty="0"/>
              <a:t>Persistent Systems is an Indian multinational technology company specializing in software services and solutions. </a:t>
            </a:r>
          </a:p>
          <a:p>
            <a:r>
              <a:rPr lang="en-US" dirty="0"/>
              <a:t>Services: Offers a range of IT services, including software development, digital transformation, and product engineering.</a:t>
            </a:r>
          </a:p>
          <a:p>
            <a:r>
              <a:rPr lang="en-US" dirty="0"/>
              <a:t>Industries: Serves diverse industries like banking, healthcare, manufacturing, and technology.</a:t>
            </a:r>
          </a:p>
          <a:p>
            <a:r>
              <a:rPr lang="en-US" dirty="0"/>
              <a:t>Global Presence: Has a global footprint with offices and delivery centers worldwide.</a:t>
            </a:r>
          </a:p>
          <a:p>
            <a:r>
              <a:rPr lang="en-US" dirty="0"/>
              <a:t>Technologies: Expertise in emerging technologies like AI, cloud computing, and blockchain.</a:t>
            </a:r>
            <a:endParaRPr lang="en-IN" dirty="0"/>
          </a:p>
        </p:txBody>
      </p:sp>
    </p:spTree>
    <p:extLst>
      <p:ext uri="{BB962C8B-B14F-4D97-AF65-F5344CB8AC3E}">
        <p14:creationId xmlns:p14="http://schemas.microsoft.com/office/powerpoint/2010/main" val="375166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39B-E6A7-CBB2-58DB-AB417FF251C7}"/>
              </a:ext>
            </a:extLst>
          </p:cNvPr>
          <p:cNvSpPr>
            <a:spLocks noGrp="1"/>
          </p:cNvSpPr>
          <p:nvPr>
            <p:ph type="title"/>
          </p:nvPr>
        </p:nvSpPr>
        <p:spPr/>
        <p:txBody>
          <a:bodyPr/>
          <a:lstStyle/>
          <a:p>
            <a:r>
              <a:rPr lang="en-US" dirty="0"/>
              <a:t>                           TCS</a:t>
            </a:r>
            <a:br>
              <a:rPr lang="en-US" dirty="0"/>
            </a:br>
            <a:endParaRPr lang="en-IN" dirty="0"/>
          </a:p>
        </p:txBody>
      </p:sp>
      <p:sp>
        <p:nvSpPr>
          <p:cNvPr id="3" name="Content Placeholder 2">
            <a:extLst>
              <a:ext uri="{FF2B5EF4-FFF2-40B4-BE49-F238E27FC236}">
                <a16:creationId xmlns:a16="http://schemas.microsoft.com/office/drawing/2014/main" id="{A591EB33-788E-5436-0918-8648CEA23123}"/>
              </a:ext>
            </a:extLst>
          </p:cNvPr>
          <p:cNvSpPr>
            <a:spLocks noGrp="1"/>
          </p:cNvSpPr>
          <p:nvPr>
            <p:ph idx="1"/>
          </p:nvPr>
        </p:nvSpPr>
        <p:spPr/>
        <p:txBody>
          <a:bodyPr>
            <a:normAutofit fontScale="92500" lnSpcReduction="10000"/>
          </a:bodyPr>
          <a:lstStyle/>
          <a:p>
            <a:r>
              <a:rPr lang="en-US" dirty="0"/>
              <a:t>Tata Consultancy Services (TCS) is a prominent global IT services and consulting firm headquartered in Mumbai, India. Established in 1968, it has grown to become one of the largest IT service providers worldwide. </a:t>
            </a:r>
          </a:p>
          <a:p>
            <a:r>
              <a:rPr lang="en-US" dirty="0"/>
              <a:t>TCS operates in diverse sectors, including technology, business process outsourcing, and consulting </a:t>
            </a:r>
            <a:r>
              <a:rPr lang="en-US" dirty="0" err="1"/>
              <a:t>services.With</a:t>
            </a:r>
            <a:r>
              <a:rPr lang="en-US" dirty="0"/>
              <a:t> a robust presence in over 40 countries, TCS has earned a reputation for delivering innovative solutions to a wide array of industries, such as banking, finance, healthcare, and telecommunications. </a:t>
            </a:r>
          </a:p>
          <a:p>
            <a:r>
              <a:rPr lang="en-US" dirty="0"/>
              <a:t>The company's services encompass software development, application maintenance, quality assurance, and digital transformation </a:t>
            </a:r>
            <a:r>
              <a:rPr lang="en-US" dirty="0" err="1"/>
              <a:t>initiatives.TCS</a:t>
            </a:r>
            <a:r>
              <a:rPr lang="en-US" dirty="0"/>
              <a:t> has been a pioneer in adopting emerging technologies, including artificial intelligence, cloud computing, and blockchain.</a:t>
            </a:r>
          </a:p>
          <a:p>
            <a:r>
              <a:rPr lang="en-US" dirty="0"/>
              <a:t> Its commitment to research and development has contributed to its success in staying at the forefront of technological advancements.</a:t>
            </a:r>
            <a:endParaRPr lang="en-IN" dirty="0"/>
          </a:p>
        </p:txBody>
      </p:sp>
    </p:spTree>
    <p:extLst>
      <p:ext uri="{BB962C8B-B14F-4D97-AF65-F5344CB8AC3E}">
        <p14:creationId xmlns:p14="http://schemas.microsoft.com/office/powerpoint/2010/main" val="111248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3774-DA17-3B9C-E4D0-8B6998280FA6}"/>
              </a:ext>
            </a:extLst>
          </p:cNvPr>
          <p:cNvSpPr>
            <a:spLocks noGrp="1"/>
          </p:cNvSpPr>
          <p:nvPr>
            <p:ph type="title"/>
          </p:nvPr>
        </p:nvSpPr>
        <p:spPr/>
        <p:txBody>
          <a:bodyPr/>
          <a:lstStyle/>
          <a:p>
            <a:r>
              <a:rPr lang="en-US" dirty="0"/>
              <a:t>                     Tech Mahindra</a:t>
            </a:r>
            <a:endParaRPr lang="en-IN" dirty="0"/>
          </a:p>
        </p:txBody>
      </p:sp>
      <p:sp>
        <p:nvSpPr>
          <p:cNvPr id="3" name="Content Placeholder 2">
            <a:extLst>
              <a:ext uri="{FF2B5EF4-FFF2-40B4-BE49-F238E27FC236}">
                <a16:creationId xmlns:a16="http://schemas.microsoft.com/office/drawing/2014/main" id="{8695F3E6-B60B-7967-A222-493AC268A492}"/>
              </a:ext>
            </a:extLst>
          </p:cNvPr>
          <p:cNvSpPr>
            <a:spLocks noGrp="1"/>
          </p:cNvSpPr>
          <p:nvPr>
            <p:ph idx="1"/>
          </p:nvPr>
        </p:nvSpPr>
        <p:spPr/>
        <p:txBody>
          <a:bodyPr>
            <a:normAutofit fontScale="92500"/>
          </a:bodyPr>
          <a:lstStyle/>
          <a:p>
            <a:r>
              <a:rPr lang="en-US" dirty="0"/>
              <a:t>Tech Mahindra is an Indian multinational technology company founded in 1986. With headquarters in Pune, it is part of the Mahindra Group and operates globally in over 90 countries.</a:t>
            </a:r>
          </a:p>
          <a:p>
            <a:r>
              <a:rPr lang="en-US" dirty="0"/>
              <a:t> The company, led by CEO C.P. </a:t>
            </a:r>
            <a:r>
              <a:rPr lang="en-US" dirty="0" err="1"/>
              <a:t>Gurnani</a:t>
            </a:r>
            <a:r>
              <a:rPr lang="en-US" dirty="0"/>
              <a:t>, specializes in IT services, consulting, and business process outsourcing. </a:t>
            </a:r>
          </a:p>
          <a:p>
            <a:r>
              <a:rPr lang="en-US" dirty="0"/>
              <a:t>Tech Mahindra's focus areas include telecom, healthcare, financial services, and retail, with a strong emphasis on digital transformation, cybersecurity, and cloud services.</a:t>
            </a:r>
          </a:p>
          <a:p>
            <a:r>
              <a:rPr lang="en-US" dirty="0"/>
              <a:t> It collaborates with global technology leaders, adopts agile methodologies, and actively engages in corporate social responsibility initiatives.</a:t>
            </a:r>
          </a:p>
          <a:p>
            <a:r>
              <a:rPr lang="en-US" dirty="0"/>
              <a:t> Listed on the Indian stock exchanges, Tech Mahindra is committed to driving positive change through technology.</a:t>
            </a:r>
            <a:endParaRPr lang="en-IN" dirty="0"/>
          </a:p>
        </p:txBody>
      </p:sp>
    </p:spTree>
    <p:extLst>
      <p:ext uri="{BB962C8B-B14F-4D97-AF65-F5344CB8AC3E}">
        <p14:creationId xmlns:p14="http://schemas.microsoft.com/office/powerpoint/2010/main" val="9818268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1484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Most Popular IT Companies in India </vt:lpstr>
      <vt:lpstr>                   Accenture </vt:lpstr>
      <vt:lpstr>                             HCL</vt:lpstr>
      <vt:lpstr>                          Infosys </vt:lpstr>
      <vt:lpstr>                      L&amp;T Infotech </vt:lpstr>
      <vt:lpstr>                     Mphasis </vt:lpstr>
      <vt:lpstr>                       Persistent </vt:lpstr>
      <vt:lpstr>                           TCS </vt:lpstr>
      <vt:lpstr>                     Tech Mahindra</vt:lpstr>
      <vt:lpstr>                           Wipro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IT Companies in India </dc:title>
  <dc:creator>Dinesh Ghodke</dc:creator>
  <cp:lastModifiedBy>Dinesh Ghodke</cp:lastModifiedBy>
  <cp:revision>1</cp:revision>
  <dcterms:created xsi:type="dcterms:W3CDTF">2024-01-23T06:10:59Z</dcterms:created>
  <dcterms:modified xsi:type="dcterms:W3CDTF">2024-01-23T06:38:35Z</dcterms:modified>
</cp:coreProperties>
</file>