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745" r:id="rId2"/>
    <p:sldMasterId id="2147483762" r:id="rId3"/>
  </p:sldMasterIdLst>
  <p:notesMasterIdLst>
    <p:notesMasterId r:id="rId7"/>
  </p:notesMasterIdLst>
  <p:sldIdLst>
    <p:sldId id="591" r:id="rId4"/>
    <p:sldId id="393" r:id="rId5"/>
    <p:sldId id="62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1898"/>
    <a:srgbClr val="FF1493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354" autoAdjust="0"/>
    <p:restoredTop sz="78366" autoAdjust="0"/>
  </p:normalViewPr>
  <p:slideViewPr>
    <p:cSldViewPr snapToGrid="0">
      <p:cViewPr varScale="1">
        <p:scale>
          <a:sx n="69" d="100"/>
          <a:sy n="69" d="100"/>
        </p:scale>
        <p:origin x="90" y="11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821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88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9362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3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288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46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477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9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98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56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52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1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4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19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94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68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61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20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603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889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058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1910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86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704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82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409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260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618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91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6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1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5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855"/>
            <a:ext cx="1369358" cy="101872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58019BF-0F61-4808-8E8D-A43EE7AC908A}"/>
              </a:ext>
            </a:extLst>
          </p:cNvPr>
          <p:cNvSpPr/>
          <p:nvPr userDrawn="1"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429179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BF4218-BDD2-4E4F-99EB-10400F81348A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2225364" cy="179546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E1CF555-3A3D-49C9-BC09-1A0FB537DB18}"/>
              </a:ext>
            </a:extLst>
          </p:cNvPr>
          <p:cNvSpPr/>
          <p:nvPr userDrawn="1"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214248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BF4218-BDD2-4E4F-99EB-10400F81348A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2225364" cy="179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234381"/>
            <a:ext cx="12192000" cy="372750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  <a:t>XPath Logical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AND/OR Plus Indexes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3400" dirty="0">
                <a:solidFill>
                  <a:schemeClr val="tx1"/>
                </a:solidFill>
                <a:latin typeface="Georgia" panose="02040502050405020303" pitchFamily="18" charset="0"/>
              </a:rPr>
              <a:t>Trainer: Rex Jones II</a:t>
            </a:r>
            <a:endParaRPr kumimoji="0" lang="en-US" sz="3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1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/>
    </mc:Choice>
    <mc:Fallback xmlns="">
      <p:transition spd="slow" advTm="36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5331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Absolute vs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Relative XPath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0921" y="1944325"/>
            <a:ext cx="8150157" cy="3332525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solidFill>
                  <a:schemeClr val="accent1"/>
                </a:solidFill>
                <a:latin typeface="Georgia" panose="02040502050405020303" pitchFamily="18" charset="0"/>
              </a:rPr>
              <a:t>Absolute Syntax </a:t>
            </a:r>
            <a:endParaRPr lang="en-US" sz="2400" u="sng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  <a:latin typeface="Georgia" panose="02040502050405020303" pitchFamily="18" charset="0"/>
              </a:rPr>
              <a:t>/</a:t>
            </a:r>
            <a:r>
              <a:rPr lang="en-US" sz="2400" b="1" dirty="0">
                <a:solidFill>
                  <a:srgbClr val="A21898"/>
                </a:solidFill>
                <a:latin typeface="Georgia" panose="02040502050405020303" pitchFamily="18" charset="0"/>
              </a:rPr>
              <a:t>html</a:t>
            </a:r>
            <a:r>
              <a:rPr lang="en-US" sz="2400" b="1" dirty="0">
                <a:solidFill>
                  <a:srgbClr val="FFFF00"/>
                </a:solidFill>
                <a:latin typeface="Georgia" panose="02040502050405020303" pitchFamily="18" charset="0"/>
              </a:rPr>
              <a:t>/</a:t>
            </a:r>
            <a:r>
              <a:rPr lang="en-US" sz="2400" b="1" dirty="0">
                <a:solidFill>
                  <a:srgbClr val="00B050"/>
                </a:solidFill>
                <a:latin typeface="Georgia" panose="02040502050405020303" pitchFamily="18" charset="0"/>
              </a:rPr>
              <a:t>head</a:t>
            </a:r>
            <a:r>
              <a:rPr lang="en-US" sz="2400" b="1" dirty="0">
                <a:solidFill>
                  <a:srgbClr val="FFFF00"/>
                </a:solidFill>
                <a:latin typeface="Georgia" panose="02040502050405020303" pitchFamily="18" charset="0"/>
              </a:rPr>
              <a:t>/</a:t>
            </a:r>
            <a:r>
              <a:rPr lang="en-US" sz="2400" b="1" dirty="0">
                <a:solidFill>
                  <a:srgbClr val="A21898"/>
                </a:solidFill>
                <a:latin typeface="Georgia" panose="02040502050405020303" pitchFamily="18" charset="0"/>
              </a:rPr>
              <a:t>next child element</a:t>
            </a:r>
            <a:r>
              <a:rPr lang="en-US" sz="2400" b="1" dirty="0">
                <a:solidFill>
                  <a:srgbClr val="FFFF00"/>
                </a:solidFill>
                <a:latin typeface="Georgia" panose="02040502050405020303" pitchFamily="18" charset="0"/>
              </a:rPr>
              <a:t>/</a:t>
            </a:r>
            <a:r>
              <a:rPr lang="en-US" sz="2400" b="1" dirty="0">
                <a:solidFill>
                  <a:srgbClr val="00B050"/>
                </a:solidFill>
                <a:latin typeface="Georgia" panose="02040502050405020303" pitchFamily="18" charset="0"/>
              </a:rPr>
              <a:t>…</a:t>
            </a:r>
            <a:endParaRPr lang="en-US" sz="2400" b="1" dirty="0">
              <a:solidFill>
                <a:srgbClr val="A21898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A21898"/>
                </a:solidFill>
                <a:latin typeface="Georgia" panose="02040502050405020303" pitchFamily="18" charset="0"/>
              </a:rPr>
              <a:t>html</a:t>
            </a:r>
            <a:r>
              <a:rPr lang="en-US" sz="2400" b="1" dirty="0">
                <a:solidFill>
                  <a:srgbClr val="FFFF00"/>
                </a:solidFill>
                <a:latin typeface="Georgia" panose="02040502050405020303" pitchFamily="18" charset="0"/>
              </a:rPr>
              <a:t>/</a:t>
            </a:r>
            <a:r>
              <a:rPr lang="en-US" sz="2400" b="1" dirty="0">
                <a:solidFill>
                  <a:srgbClr val="00B050"/>
                </a:solidFill>
                <a:latin typeface="Georgia" panose="02040502050405020303" pitchFamily="18" charset="0"/>
              </a:rPr>
              <a:t>body</a:t>
            </a:r>
            <a:r>
              <a:rPr lang="en-US" sz="2400" b="1" dirty="0">
                <a:solidFill>
                  <a:srgbClr val="FFFF00"/>
                </a:solidFill>
                <a:latin typeface="Georgia" panose="02040502050405020303" pitchFamily="18" charset="0"/>
              </a:rPr>
              <a:t>/</a:t>
            </a:r>
            <a:r>
              <a:rPr lang="en-US" sz="2400" b="1" dirty="0">
                <a:solidFill>
                  <a:srgbClr val="A21898"/>
                </a:solidFill>
                <a:latin typeface="Georgia" panose="02040502050405020303" pitchFamily="18" charset="0"/>
              </a:rPr>
              <a:t>next child element</a:t>
            </a:r>
            <a:r>
              <a:rPr lang="en-US" sz="2400" b="1" dirty="0">
                <a:solidFill>
                  <a:srgbClr val="FFFF00"/>
                </a:solidFill>
                <a:latin typeface="Georgia" panose="02040502050405020303" pitchFamily="18" charset="0"/>
              </a:rPr>
              <a:t>/</a:t>
            </a:r>
            <a:r>
              <a:rPr lang="en-US" sz="2400" b="1" dirty="0">
                <a:solidFill>
                  <a:srgbClr val="00B050"/>
                </a:solidFill>
                <a:latin typeface="Georgia" panose="02040502050405020303" pitchFamily="18" charset="0"/>
              </a:rPr>
              <a:t>…</a:t>
            </a:r>
            <a:endParaRPr lang="en-US" sz="2400" dirty="0">
              <a:solidFill>
                <a:srgbClr val="00B05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400" u="sng" dirty="0">
                <a:solidFill>
                  <a:schemeClr val="accent1"/>
                </a:solidFill>
                <a:latin typeface="Georgia" panose="02040502050405020303" pitchFamily="18" charset="0"/>
              </a:rPr>
              <a:t>Relative Syntax</a:t>
            </a:r>
            <a:endParaRPr lang="en-US" sz="2400" u="sng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  <a:latin typeface="Georgia" panose="02040502050405020303" pitchFamily="18" charset="0"/>
              </a:rPr>
              <a:t>//</a:t>
            </a:r>
            <a:r>
              <a:rPr lang="en-US" sz="2400" b="1" dirty="0">
                <a:solidFill>
                  <a:srgbClr val="A21898"/>
                </a:solidFill>
                <a:latin typeface="Georgia" panose="02040502050405020303" pitchFamily="18" charset="0"/>
              </a:rPr>
              <a:t>TagName</a:t>
            </a:r>
            <a:r>
              <a:rPr lang="en-US" sz="2400" b="1" dirty="0">
                <a:solidFill>
                  <a:srgbClr val="FFFF00"/>
                </a:solidFill>
                <a:latin typeface="Georgia" panose="02040502050405020303" pitchFamily="18" charset="0"/>
              </a:rPr>
              <a:t>[</a:t>
            </a:r>
            <a:r>
              <a:rPr lang="en-US" sz="2400" b="1" dirty="0">
                <a:solidFill>
                  <a:srgbClr val="00B050"/>
                </a:solidFill>
                <a:latin typeface="Georgia" panose="02040502050405020303" pitchFamily="18" charset="0"/>
              </a:rPr>
              <a:t>@</a:t>
            </a:r>
            <a:r>
              <a:rPr lang="en-US" sz="2400" b="1" dirty="0">
                <a:solidFill>
                  <a:srgbClr val="A21898"/>
                </a:solidFill>
                <a:latin typeface="Georgia" panose="02040502050405020303" pitchFamily="18" charset="0"/>
              </a:rPr>
              <a:t>Attribute</a:t>
            </a:r>
            <a:r>
              <a:rPr lang="en-US" sz="2400" b="1" dirty="0">
                <a:solidFill>
                  <a:srgbClr val="FFFF00"/>
                </a:solidFill>
                <a:latin typeface="Georgia" panose="02040502050405020303" pitchFamily="18" charset="0"/>
              </a:rPr>
              <a:t>=</a:t>
            </a:r>
            <a:r>
              <a:rPr lang="en-US" sz="2400" b="1" dirty="0">
                <a:solidFill>
                  <a:srgbClr val="00B050"/>
                </a:solidFill>
                <a:latin typeface="Georgia" panose="02040502050405020303" pitchFamily="18" charset="0"/>
              </a:rPr>
              <a:t>‘</a:t>
            </a:r>
            <a:r>
              <a:rPr lang="en-US" sz="2400" b="1" dirty="0">
                <a:solidFill>
                  <a:srgbClr val="A21898"/>
                </a:solidFill>
                <a:latin typeface="Georgia" panose="02040502050405020303" pitchFamily="18" charset="0"/>
              </a:rPr>
              <a:t>Value</a:t>
            </a:r>
            <a:r>
              <a:rPr lang="en-US" sz="2400" b="1" dirty="0">
                <a:solidFill>
                  <a:srgbClr val="00B050"/>
                </a:solidFill>
                <a:latin typeface="Georgia" panose="02040502050405020303" pitchFamily="18" charset="0"/>
              </a:rPr>
              <a:t>’</a:t>
            </a:r>
            <a:r>
              <a:rPr lang="en-US" sz="2400" b="1" dirty="0">
                <a:solidFill>
                  <a:srgbClr val="FFFF00"/>
                </a:solidFill>
                <a:latin typeface="Georgia" panose="02040502050405020303" pitchFamily="18" charset="0"/>
              </a:rPr>
              <a:t>]</a:t>
            </a:r>
            <a:endParaRPr lang="en-US" sz="2400" dirty="0">
              <a:solidFill>
                <a:srgbClr val="FFFF00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83EF8B9-76B0-417B-B93F-A2E2E01145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1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"/>
    </mc:Choice>
    <mc:Fallback xmlns="">
      <p:transition spd="slow" advTm="4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308334"/>
            <a:ext cx="12192000" cy="30460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XPath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7200" b="1" dirty="0">
                <a:solidFill>
                  <a:srgbClr val="0F6FC6"/>
                </a:solidFill>
                <a:latin typeface="Georgia" panose="02040502050405020303" pitchFamily="18" charset="0"/>
              </a:rPr>
              <a:t>Functions</a:t>
            </a: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366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67">
        <p14:switch dir="r"/>
      </p:transition>
    </mc:Choice>
    <mc:Fallback xmlns="">
      <p:transition spd="slow" advTm="367">
        <p:fade/>
      </p:transition>
    </mc:Fallback>
  </mc:AlternateContent>
</p:sld>
</file>

<file path=ppt/theme/theme1.xml><?xml version="1.0" encoding="utf-8"?>
<a:theme xmlns:a="http://schemas.openxmlformats.org/drawingml/2006/main" name="Conten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ransition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12943</TotalTime>
  <Words>43</Words>
  <Application>Microsoft Office PowerPoint</Application>
  <PresentationFormat>Widescreen</PresentationFormat>
  <Paragraphs>28</Paragraphs>
  <Slides>3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Georgia</vt:lpstr>
      <vt:lpstr>Wingdings</vt:lpstr>
      <vt:lpstr>Wingdings 3</vt:lpstr>
      <vt:lpstr>Content</vt:lpstr>
      <vt:lpstr>Transition</vt:lpstr>
      <vt:lpstr>Thumbnail_Cover</vt:lpstr>
      <vt:lpstr>PowerPoint Presentation</vt:lpstr>
      <vt:lpstr>Absolute vs Relative XPath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954</cp:revision>
  <dcterms:created xsi:type="dcterms:W3CDTF">2016-08-27T11:26:48Z</dcterms:created>
  <dcterms:modified xsi:type="dcterms:W3CDTF">2019-06-21T10:03:32Z</dcterms:modified>
</cp:coreProperties>
</file>