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8" Type="http://schemas.openxmlformats.org/officeDocument/2006/relationships/hyperlink" Target="https://en.wiktionary.org/wiki/loss" TargetMode="External" /><Relationship Id="rId3" Type="http://schemas.openxmlformats.org/officeDocument/2006/relationships/hyperlink" Target="https://en.m.wikipedia.org/wiki/Sequence" TargetMode="External" /><Relationship Id="rId7" Type="http://schemas.openxmlformats.org/officeDocument/2006/relationships/hyperlink" Target="https://en.m.wikipedia.org/wiki/Injury" TargetMode="External" /><Relationship Id="rId2" Type="http://schemas.openxmlformats.org/officeDocument/2006/relationships/image" Target="../media/image10.png" /><Relationship Id="rId1" Type="http://schemas.openxmlformats.org/officeDocument/2006/relationships/slideLayout" Target="../slideLayouts/slideLayout4.xml" /><Relationship Id="rId6" Type="http://schemas.openxmlformats.org/officeDocument/2006/relationships/hyperlink" Target="https://en.m.wikipedia.org/wiki/Gain_(accounting)" TargetMode="External" /><Relationship Id="rId5" Type="http://schemas.openxmlformats.org/officeDocument/2006/relationships/hyperlink" Target="https://en.m.wikipedia.org/wiki/Disadvantage" TargetMode="External" /><Relationship Id="rId4" Type="http://schemas.openxmlformats.org/officeDocument/2006/relationships/hyperlink" Target="https://en.wiktionary.org/wiki/advantage" TargetMode="External" /><Relationship Id="rId9" Type="http://schemas.openxmlformats.org/officeDocument/2006/relationships/hyperlink" Target="https://en.m.wikipedia.org/wiki/Victory" TargetMode="Externa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a:t>STUDENT NAME:</a:t>
            </a:r>
            <a:r>
              <a:rPr lang="en-GB" sz="2400"/>
              <a:t> G Dinesh Kumar </a:t>
            </a:r>
            <a:endParaRPr lang="en-US" sz="2400" dirty="0"/>
          </a:p>
          <a:p>
            <a:r>
              <a:rPr lang="en-US" sz="2400" dirty="0"/>
              <a:t>REGISTER NO:</a:t>
            </a:r>
            <a:r>
              <a:rPr lang="en-GB" sz="2400" dirty="0"/>
              <a:t>312207897</a:t>
            </a:r>
            <a:endParaRPr lang="en-US" sz="2400" dirty="0"/>
          </a:p>
          <a:p>
            <a:r>
              <a:rPr lang="en-US" sz="2400" dirty="0"/>
              <a:t>DEPARTMENT:</a:t>
            </a:r>
            <a:r>
              <a:rPr lang="en-GB" sz="2400" dirty="0"/>
              <a:t>B com General 3</a:t>
            </a:r>
            <a:r>
              <a:rPr lang="en-GB" sz="2400" baseline="30000" dirty="0"/>
              <a:t>rd</a:t>
            </a:r>
            <a:r>
              <a:rPr lang="en-GB" sz="2400" dirty="0"/>
              <a:t> </a:t>
            </a:r>
            <a:endParaRPr lang="en-US" sz="2400" dirty="0"/>
          </a:p>
          <a:p>
            <a:r>
              <a:rPr lang="en-US" sz="2400" dirty="0"/>
              <a:t>COLLEGE</a:t>
            </a:r>
            <a:r>
              <a:rPr lang="en-GB" sz="2400" dirty="0"/>
              <a:t> The Quaid e milleth college for men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7B23DB-7134-76DA-9F2C-38A57BC828CD}"/>
              </a:ext>
            </a:extLst>
          </p:cNvPr>
          <p:cNvSpPr txBox="1"/>
          <p:nvPr/>
        </p:nvSpPr>
        <p:spPr>
          <a:xfrm>
            <a:off x="739775" y="1527899"/>
            <a:ext cx="6101952" cy="1754326"/>
          </a:xfrm>
          <a:prstGeom prst="rect">
            <a:avLst/>
          </a:prstGeom>
          <a:solidFill>
            <a:schemeClr val="tx1"/>
          </a:solidFill>
        </p:spPr>
        <p:txBody>
          <a:bodyPr wrap="square">
            <a:spAutoFit/>
          </a:bodyPr>
          <a:lstStyle/>
          <a:p>
            <a:r>
              <a:rPr lang="en-GB" b="0" i="0">
                <a:solidFill>
                  <a:srgbClr val="E8E8E8"/>
                </a:solidFill>
                <a:effectLst/>
                <a:latin typeface="Google Sans"/>
              </a:rPr>
              <a:t>Modeling involves </a:t>
            </a:r>
            <a:r>
              <a:rPr lang="en-GB" b="0" i="0">
                <a:solidFill>
                  <a:srgbClr val="FFFFFF"/>
                </a:solidFill>
                <a:effectLst/>
                <a:latin typeface="Google Sans"/>
              </a:rPr>
              <a:t>making a representation of something</a:t>
            </a:r>
            <a:r>
              <a:rPr lang="en-GB" b="0" i="0">
                <a:solidFill>
                  <a:srgbClr val="E8E8E8"/>
                </a:solidFill>
                <a:effectLst/>
                <a:latin typeface="Google Sans"/>
              </a:rPr>
              <a:t>. Creating a tiny, functioning volcano is an example of modeling. Teachers use modeling when they have a class election that represents a larger one, like a presidential election. Modeling is anything that represents something else, usually on a smaller scale.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E68757A-5DFF-5BB9-2C36-53F6FE65977B}"/>
              </a:ext>
            </a:extLst>
          </p:cNvPr>
          <p:cNvSpPr txBox="1"/>
          <p:nvPr/>
        </p:nvSpPr>
        <p:spPr>
          <a:xfrm>
            <a:off x="641748" y="1393775"/>
            <a:ext cx="6101952" cy="2308324"/>
          </a:xfrm>
          <a:prstGeom prst="rect">
            <a:avLst/>
          </a:prstGeom>
          <a:noFill/>
        </p:spPr>
        <p:txBody>
          <a:bodyPr wrap="square">
            <a:spAutoFit/>
          </a:bodyPr>
          <a:lstStyle/>
          <a:p>
            <a:r>
              <a:rPr lang="en-GB" b="0" i="0">
                <a:solidFill>
                  <a:srgbClr val="202122"/>
                </a:solidFill>
                <a:effectLst/>
                <a:latin typeface="-apple-system"/>
              </a:rPr>
              <a:t>A </a:t>
            </a:r>
            <a:r>
              <a:rPr lang="en-GB" b="1" i="0">
                <a:solidFill>
                  <a:srgbClr val="202122"/>
                </a:solidFill>
                <a:effectLst/>
                <a:latin typeface="-apple-system"/>
              </a:rPr>
              <a:t>result</a:t>
            </a:r>
            <a:r>
              <a:rPr lang="en-GB" b="0" i="0">
                <a:solidFill>
                  <a:srgbClr val="202122"/>
                </a:solidFill>
                <a:effectLst/>
                <a:latin typeface="-apple-system"/>
              </a:rPr>
              <a:t> (also called </a:t>
            </a:r>
            <a:r>
              <a:rPr lang="en-GB" b="1" i="0">
                <a:solidFill>
                  <a:srgbClr val="202122"/>
                </a:solidFill>
                <a:effectLst/>
                <a:latin typeface="-apple-system"/>
              </a:rPr>
              <a:t>upshot</a:t>
            </a:r>
            <a:r>
              <a:rPr lang="en-GB" b="0" i="0">
                <a:solidFill>
                  <a:srgbClr val="202122"/>
                </a:solidFill>
                <a:effectLst/>
                <a:latin typeface="-apple-system"/>
              </a:rPr>
              <a:t>) is the final consequence of a </a:t>
            </a:r>
            <a:r>
              <a:rPr lang="en-GB" b="0" i="0" u="none" strike="noStrike">
                <a:effectLst/>
                <a:latin typeface="-apple-system"/>
                <a:hlinkClick r:id="rId3" tooltip="Sequence"/>
              </a:rPr>
              <a:t>sequence</a:t>
            </a:r>
            <a:r>
              <a:rPr lang="en-GB" b="0" i="0">
                <a:solidFill>
                  <a:srgbClr val="202122"/>
                </a:solidFill>
                <a:effectLst/>
                <a:latin typeface="-apple-system"/>
              </a:rPr>
              <a:t> of actions or events expressed qualitatively or quantitatively. Possible results include </a:t>
            </a:r>
            <a:r>
              <a:rPr lang="en-GB" b="0" i="0" u="none" strike="noStrike">
                <a:effectLst/>
                <a:latin typeface="-apple-system"/>
                <a:hlinkClick r:id="rId4" tooltip="wikt:advantage"/>
              </a:rPr>
              <a:t>advantage</a:t>
            </a:r>
            <a:r>
              <a:rPr lang="en-GB" b="0" i="0">
                <a:solidFill>
                  <a:srgbClr val="202122"/>
                </a:solidFill>
                <a:effectLst/>
                <a:latin typeface="-apple-system"/>
              </a:rPr>
              <a:t>, </a:t>
            </a:r>
            <a:r>
              <a:rPr lang="en-GB" b="0" i="0" u="none" strike="noStrike">
                <a:effectLst/>
                <a:latin typeface="-apple-system"/>
                <a:hlinkClick r:id="rId5" tooltip="Disadvantage"/>
              </a:rPr>
              <a:t>disadvantage</a:t>
            </a:r>
            <a:r>
              <a:rPr lang="en-GB" b="0" i="0">
                <a:solidFill>
                  <a:srgbClr val="202122"/>
                </a:solidFill>
                <a:effectLst/>
                <a:latin typeface="-apple-system"/>
              </a:rPr>
              <a:t>, </a:t>
            </a:r>
            <a:r>
              <a:rPr lang="en-GB" b="0" i="0" u="none" strike="noStrike">
                <a:effectLst/>
                <a:latin typeface="-apple-system"/>
                <a:hlinkClick r:id="rId6" tooltip="Gain (accounting)"/>
              </a:rPr>
              <a:t>gain</a:t>
            </a:r>
            <a:r>
              <a:rPr lang="en-GB" b="0" i="0">
                <a:solidFill>
                  <a:srgbClr val="202122"/>
                </a:solidFill>
                <a:effectLst/>
                <a:latin typeface="-apple-system"/>
              </a:rPr>
              <a:t>, </a:t>
            </a:r>
            <a:r>
              <a:rPr lang="en-GB" b="0" i="0" u="none" strike="noStrike">
                <a:effectLst/>
                <a:latin typeface="-apple-system"/>
                <a:hlinkClick r:id="rId7" tooltip="Injury"/>
              </a:rPr>
              <a:t>injury</a:t>
            </a:r>
            <a:r>
              <a:rPr lang="en-GB" b="0" i="0">
                <a:solidFill>
                  <a:srgbClr val="202122"/>
                </a:solidFill>
                <a:effectLst/>
                <a:latin typeface="-apple-system"/>
              </a:rPr>
              <a:t>, </a:t>
            </a:r>
            <a:r>
              <a:rPr lang="en-GB" b="0" i="0" u="none" strike="noStrike">
                <a:effectLst/>
                <a:latin typeface="-apple-system"/>
                <a:hlinkClick r:id="rId8" tooltip="wikt:loss"/>
              </a:rPr>
              <a:t>loss</a:t>
            </a:r>
            <a:r>
              <a:rPr lang="en-GB" b="0" i="0">
                <a:solidFill>
                  <a:srgbClr val="202122"/>
                </a:solidFill>
                <a:effectLst/>
                <a:latin typeface="-apple-system"/>
              </a:rPr>
              <a:t>, value and </a:t>
            </a:r>
            <a:r>
              <a:rPr lang="en-GB" b="0" i="0" u="none" strike="noStrike">
                <a:effectLst/>
                <a:latin typeface="-apple-system"/>
                <a:hlinkClick r:id="rId9" tooltip="Victory"/>
              </a:rPr>
              <a:t>victory</a:t>
            </a:r>
            <a:r>
              <a:rPr lang="en-GB" b="0" i="0">
                <a:solidFill>
                  <a:srgbClr val="202122"/>
                </a:solidFill>
                <a:effectLst/>
                <a:latin typeface="-apple-system"/>
              </a:rPr>
              <a:t>. There may be a range of possible outcomes associated with an event depending on the point of view, historical distance or relevance. Reaching no result can mean that actions are inefficient, ineffective, meaningless or flawed.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0FA99B6-551D-0132-89C7-EE621B09F955}"/>
              </a:ext>
            </a:extLst>
          </p:cNvPr>
          <p:cNvSpPr txBox="1"/>
          <p:nvPr/>
        </p:nvSpPr>
        <p:spPr>
          <a:xfrm>
            <a:off x="755332" y="1452086"/>
            <a:ext cx="6101952" cy="14773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GB" b="0" i="0">
                <a:solidFill>
                  <a:srgbClr val="BFBFBF"/>
                </a:solidFill>
                <a:effectLst/>
                <a:latin typeface="Google Sans"/>
              </a:rPr>
              <a:t>Your conclusion is </a:t>
            </a:r>
            <a:r>
              <a:rPr lang="en-GB" b="0" i="0">
                <a:solidFill>
                  <a:srgbClr val="FFFFFF"/>
                </a:solidFill>
                <a:effectLst/>
                <a:latin typeface="Google Sans"/>
              </a:rPr>
              <a:t>your chance to have the last word on the subject</a:t>
            </a:r>
            <a:r>
              <a:rPr lang="en-GB" b="0" i="0">
                <a:solidFill>
                  <a:srgbClr val="BFBFBF"/>
                </a:solidFill>
                <a:effectLst/>
                <a:latin typeface="Google Sans"/>
              </a:rPr>
              <a:t>. The conclusion allows you to have the final say on the issues you have raised in your paper, to synthesize your thoughts, to demonstrate the importance of your ideas, and to propel your reader to a new view of the subject.</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47750" y="666750"/>
            <a:ext cx="7608094"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C061703-E74A-F085-2B0D-06255F5ECB56}"/>
              </a:ext>
            </a:extLst>
          </p:cNvPr>
          <p:cNvSpPr txBox="1"/>
          <p:nvPr/>
        </p:nvSpPr>
        <p:spPr>
          <a:xfrm>
            <a:off x="1047750" y="1258410"/>
            <a:ext cx="5108377" cy="175432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GB" b="0" i="0" u="sng">
                <a:solidFill>
                  <a:srgbClr val="BFBFBF"/>
                </a:solidFill>
                <a:effectLst/>
                <a:latin typeface="Google Sans"/>
              </a:rPr>
              <a:t>Here's an example of a basic problem statement:Problem: Voter turnout in the southwest region of Florida has been significantly decreasing over the past decade, while other areas of the state continue to see increasing numbers of voters at the polls.</a:t>
            </a:r>
            <a:endParaRPr lang="en-US" u="sng"/>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2796ECC-0102-34E1-D3E0-84E427FE8F43}"/>
              </a:ext>
            </a:extLst>
          </p:cNvPr>
          <p:cNvSpPr txBox="1"/>
          <p:nvPr/>
        </p:nvSpPr>
        <p:spPr>
          <a:xfrm>
            <a:off x="1161457" y="2225932"/>
            <a:ext cx="6101952" cy="646331"/>
          </a:xfrm>
          <a:prstGeom prst="rect">
            <a:avLst/>
          </a:prstGeom>
          <a:noFill/>
        </p:spPr>
        <p:txBody>
          <a:bodyPr wrap="square">
            <a:spAutoFit/>
          </a:bodyPr>
          <a:lstStyle/>
          <a:p>
            <a:r>
              <a:rPr lang="en-GB">
                <a:latin typeface="Google Sans"/>
              </a:rPr>
              <a:t>A</a:t>
            </a:r>
            <a:r>
              <a:rPr lang="en-GB" b="0" i="0">
                <a:effectLst/>
                <a:latin typeface="Google Sans"/>
              </a:rPr>
              <a:t> detailed description of a project's goals and objectives, the steps to achieve these goals, and the expected outcomes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0F26D40-B43C-9182-78E3-BAB011A7C592}"/>
              </a:ext>
            </a:extLst>
          </p:cNvPr>
          <p:cNvSpPr txBox="1"/>
          <p:nvPr/>
        </p:nvSpPr>
        <p:spPr>
          <a:xfrm>
            <a:off x="723900" y="1534209"/>
            <a:ext cx="7027663" cy="646331"/>
          </a:xfrm>
          <a:prstGeom prst="rect">
            <a:avLst/>
          </a:prstGeom>
          <a:noFill/>
        </p:spPr>
        <p:txBody>
          <a:bodyPr wrap="square">
            <a:spAutoFit/>
          </a:bodyPr>
          <a:lstStyle/>
          <a:p>
            <a:r>
              <a:rPr lang="en-GB" b="0" i="0">
                <a:effectLst/>
                <a:latin typeface="Google Sans"/>
              </a:rPr>
              <a:t>In product development, an end user (sometimes end-user) is a person who ultimately uses or is intended to ultimately use a product.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FC0265B-3113-5988-55E2-3040ECE26A68}"/>
              </a:ext>
            </a:extLst>
          </p:cNvPr>
          <p:cNvSpPr txBox="1"/>
          <p:nvPr/>
        </p:nvSpPr>
        <p:spPr>
          <a:xfrm>
            <a:off x="3045024" y="2690336"/>
            <a:ext cx="6101952" cy="14773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GB" b="0" i="0">
                <a:solidFill>
                  <a:srgbClr val="E8E8E8"/>
                </a:solidFill>
                <a:effectLst/>
                <a:latin typeface="Google Sans"/>
              </a:rPr>
              <a:t>A value proposition is </a:t>
            </a:r>
            <a:r>
              <a:rPr lang="en-GB" b="0" i="0">
                <a:solidFill>
                  <a:srgbClr val="FFFFFF"/>
                </a:solidFill>
                <a:effectLst/>
                <a:latin typeface="Google Sans"/>
              </a:rPr>
              <a:t>a short statement that communicates why buyers should choose your products or services</a:t>
            </a:r>
            <a:r>
              <a:rPr lang="en-GB" b="0" i="0">
                <a:solidFill>
                  <a:srgbClr val="E8E8E8"/>
                </a:solidFill>
                <a:effectLst/>
                <a:latin typeface="Google Sans"/>
              </a:rPr>
              <a:t>. It's more than just a product or service description — it's the specific solution that your business provides and the promise of value that a customer can expect you to deliver.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165261-FC29-4CBB-C449-F6C960B15783}"/>
              </a:ext>
            </a:extLst>
          </p:cNvPr>
          <p:cNvSpPr txBox="1"/>
          <p:nvPr/>
        </p:nvSpPr>
        <p:spPr>
          <a:xfrm>
            <a:off x="755332" y="1285399"/>
            <a:ext cx="6101952" cy="1477328"/>
          </a:xfrm>
          <a:prstGeom prst="rect">
            <a:avLst/>
          </a:prstGeom>
          <a:noFill/>
        </p:spPr>
        <p:txBody>
          <a:bodyPr wrap="square">
            <a:spAutoFit/>
          </a:bodyPr>
          <a:lstStyle/>
          <a:p>
            <a:r>
              <a:rPr lang="en-GB" b="0" i="0">
                <a:effectLst/>
                <a:latin typeface="Google Sans"/>
              </a:rPr>
              <a:t>A data set (or dataset) is a collection of data. In the case of tabular data, a data set corresponds to one or more database tables, where every column of a table represents a particular variable, and each row corresponds to a given record of the data set in question.</a:t>
            </a: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E453E0D-F9B8-D2D7-123B-177CF4A9E837}"/>
              </a:ext>
            </a:extLst>
          </p:cNvPr>
          <p:cNvSpPr txBox="1"/>
          <p:nvPr/>
        </p:nvSpPr>
        <p:spPr>
          <a:xfrm>
            <a:off x="2895600" y="2507103"/>
            <a:ext cx="8534018" cy="2246769"/>
          </a:xfrm>
          <a:prstGeom prst="rect">
            <a:avLst/>
          </a:prstGeom>
          <a:noFill/>
        </p:spPr>
        <p:txBody>
          <a:bodyPr wrap="square" rtlCol="0">
            <a:spAutoFit/>
          </a:bodyPr>
          <a:lstStyle/>
          <a:p>
            <a:r>
              <a:rPr lang="en-GB" sz="2800" i="1">
                <a:effectLst/>
              </a:rPr>
              <a:t>Illustration by Genevieve Ashley</a:t>
            </a:r>
            <a:endParaRPr lang="en-GB" sz="2800">
              <a:effectLst/>
            </a:endParaRPr>
          </a:p>
          <a:p>
            <a:r>
              <a:rPr lang="en-GB" sz="2800" b="0" i="0">
                <a:solidFill>
                  <a:srgbClr val="405261"/>
                </a:solidFill>
                <a:effectLst/>
                <a:latin typeface="var(--font-family--sans)"/>
              </a:rPr>
              <a:t>Every time I travel to Boston, I stay in the same hotel. It's not fancy and the location isn't great, </a:t>
            </a:r>
            <a:r>
              <a:rPr lang="en-GB" sz="2800" b="0" i="1">
                <a:solidFill>
                  <a:srgbClr val="405261"/>
                </a:solidFill>
                <a:effectLst/>
                <a:latin typeface="var(--font-family--sans)"/>
              </a:rPr>
              <a:t>but</a:t>
            </a:r>
            <a:r>
              <a:rPr lang="en-GB" sz="2800" b="0" i="0">
                <a:solidFill>
                  <a:srgbClr val="405261"/>
                </a:solidFill>
                <a:effectLst/>
                <a:latin typeface="var(--font-family--sans)"/>
              </a:rPr>
              <a:t> they know how to wow a customer. The way that I’m treated when I go there has always left an impression on 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dk879841@gmail.com</cp:lastModifiedBy>
  <cp:revision>13</cp:revision>
  <dcterms:created xsi:type="dcterms:W3CDTF">2024-03-29T15:07:22Z</dcterms:created>
  <dcterms:modified xsi:type="dcterms:W3CDTF">2024-08-28T10:15:25Z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