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8" r:id="rId2"/>
    <p:sldId id="265" r:id="rId3"/>
    <p:sldId id="266" r:id="rId4"/>
    <p:sldId id="5375" r:id="rId5"/>
    <p:sldId id="5376" r:id="rId6"/>
    <p:sldId id="537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7C2641-479B-4BC7-B158-2B000B40A1B7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D7E2E7-196A-49F5-99F8-6D2CB405D8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0034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0BF102-B77F-4CEA-A4DC-ABF408540691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642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C5585-ED6D-4F32-A696-C504DC271F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016F7C-3BCD-483D-98A9-191E8F9B1F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1C93DB-5C6E-46AD-9201-2741F59C6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48724-0C98-4D98-943E-8F633C2447A9}" type="datetimeFigureOut">
              <a:rPr lang="en-IN" smtClean="0"/>
              <a:t>11-09-2024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A3F94F-7244-440A-A031-832C4B44D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3DC8B-CB82-4041-BBBE-651701EB4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D866-F57B-4085-AAE0-9715921212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019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7366C-47A9-4F02-B65B-8299FD4A9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2DE847-975F-4ED9-8BA5-88E23E0EB5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9F3B10-C2AB-4671-A37E-9243CE5EC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48724-0C98-4D98-943E-8F633C2447A9}" type="datetimeFigureOut">
              <a:rPr lang="en-IN" smtClean="0"/>
              <a:t>11-09-2024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9898BF-EA6E-4C67-8A03-A1BEBFB3B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684CEC-4F53-41CF-9392-52A7EFAFB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D866-F57B-4085-AAE0-9715921212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4143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27CACA-C5D0-4467-B46C-69202D1E2F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9A2AA6-6AB3-4B83-A63C-FA2D984B80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9E8AD3-BA1C-4C82-837A-DA1AF4842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48724-0C98-4D98-943E-8F633C2447A9}" type="datetimeFigureOut">
              <a:rPr lang="en-IN" smtClean="0"/>
              <a:t>11-09-2024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2D42E7-C5C7-4473-907F-58589E850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6C2F1-9E85-4740-AB5F-E00D0FAEF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D866-F57B-4085-AAE0-9715921212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9076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2B38C-CC71-4D17-A3EF-F6B91DCE8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915FA-A545-4093-805B-43E3F6F4F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2B7AEB-8FE5-4C02-BF31-0B17CEA3F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48724-0C98-4D98-943E-8F633C2447A9}" type="datetimeFigureOut">
              <a:rPr lang="en-IN" smtClean="0"/>
              <a:t>11-09-2024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E587B0-F3BF-4DAD-B38A-ABFD5DDAA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28B6E3-4CB9-4AE8-8326-66ABF5980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D866-F57B-4085-AAE0-9715921212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4421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09F08-CC8B-4EEA-8153-9F615447E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37C1F8-88C5-42F3-8C40-7B03D5C85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9F1AB-6419-4C52-B455-49D5EA306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48724-0C98-4D98-943E-8F633C2447A9}" type="datetimeFigureOut">
              <a:rPr lang="en-IN" smtClean="0"/>
              <a:t>11-09-2024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1739E5-93C4-465F-9BF3-023723E45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728238-8197-483E-B663-DDC805D4C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D866-F57B-4085-AAE0-9715921212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9773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9D32B-1A2C-43B6-8470-411AC1062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CD682-5AFF-4059-BA4F-8BDBDC83C5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1B25C2-99BB-40B9-8023-F90644B5D3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5113B0-4290-4E72-8E3B-33B587F16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48724-0C98-4D98-943E-8F633C2447A9}" type="datetimeFigureOut">
              <a:rPr lang="en-IN" smtClean="0"/>
              <a:t>11-09-2024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04809A-8749-4978-99E6-28FB88192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6C2D67-BBFC-43BC-BED3-F7A42B71B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D866-F57B-4085-AAE0-9715921212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2566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CD147-439E-4BBC-8F87-100347A62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69620D-8AD4-4DF1-A45C-584B442E01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EA0318-5CC5-43DF-8EB4-A2B1C1D8B8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C94FFD-4AD7-4AC8-B911-8F2E15B977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8B6314-8482-4FE0-BE28-A7650DF4A2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2985E5-5C79-46D5-9379-CCD6302D2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48724-0C98-4D98-943E-8F633C2447A9}" type="datetimeFigureOut">
              <a:rPr lang="en-IN" smtClean="0"/>
              <a:t>11-09-2024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19FCBB-B27A-4235-A330-9E5346DBA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FC1FF7-A622-4F93-9A15-335EE1AFC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D866-F57B-4085-AAE0-9715921212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041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32228-5EA1-4257-9CA7-BE3892F2A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1AC1B6-A533-4B30-A74A-004A939D6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48724-0C98-4D98-943E-8F633C2447A9}" type="datetimeFigureOut">
              <a:rPr lang="en-IN" smtClean="0"/>
              <a:t>11-09-2024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61415C-9E47-4B75-BD20-31BA61039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D0434B-43B6-48E6-AC9E-5FF13162B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D866-F57B-4085-AAE0-9715921212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5749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6E70FD-6D5A-4C0A-9948-A524F07D3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48724-0C98-4D98-943E-8F633C2447A9}" type="datetimeFigureOut">
              <a:rPr lang="en-IN" smtClean="0"/>
              <a:t>11-09-2024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86EC77-D806-4D64-B5A7-700CF04A5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E996AB-EF73-4D6E-85AF-59A6FBC8C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D866-F57B-4085-AAE0-9715921212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4563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196BF-64A4-4D1D-A511-934D548C0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B61E3-3FBF-4723-8991-2B70F25F3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379627-B5C4-4619-83A1-C950C1637D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188225-B5DE-4990-90ED-48297B3D3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48724-0C98-4D98-943E-8F633C2447A9}" type="datetimeFigureOut">
              <a:rPr lang="en-IN" smtClean="0"/>
              <a:t>11-09-2024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AFB7BE-5ECC-496E-9287-FB9DEE74E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6C955B-4BCB-49F4-BD43-3E72B1A64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D866-F57B-4085-AAE0-9715921212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6333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51D5E-840A-47F1-8C10-A59D09487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F7FE39-89B8-4B8C-A9AD-2884661CD0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5EC948-F23E-4966-8E19-DD31B3469B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2BA979-D05B-4158-B5F3-33CE49D40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48724-0C98-4D98-943E-8F633C2447A9}" type="datetimeFigureOut">
              <a:rPr lang="en-IN" smtClean="0"/>
              <a:t>11-09-2024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027A85-DA3D-4364-88BA-1C0BB41A4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153BBF-5F03-4A12-BAE1-D1EA988C9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D866-F57B-4085-AAE0-9715921212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8379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5100F6-053A-45B2-BFB0-3B2C3DCD0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6FB4E6-669D-42C6-AAB4-DF014224CC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B80E96-68A7-4014-90F0-E40942D7BF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848724-0C98-4D98-943E-8F633C2447A9}" type="datetimeFigureOut">
              <a:rPr lang="en-IN" smtClean="0"/>
              <a:t>11-09-2024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A58A98-BF51-4D63-9376-7C980CB3DE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03371-71EF-4BF2-B80F-1A541EDE81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B0D866-F57B-4085-AAE0-9715921212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8431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jfif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721BDEA-29A7-43CD-B4AA-60CD2A83291C}"/>
              </a:ext>
            </a:extLst>
          </p:cNvPr>
          <p:cNvSpPr/>
          <p:nvPr/>
        </p:nvSpPr>
        <p:spPr>
          <a:xfrm>
            <a:off x="148155" y="316095"/>
            <a:ext cx="2199862" cy="46382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Sources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B725EF-8518-45A0-92C4-9D774372ED74}"/>
              </a:ext>
            </a:extLst>
          </p:cNvPr>
          <p:cNvSpPr/>
          <p:nvPr/>
        </p:nvSpPr>
        <p:spPr>
          <a:xfrm>
            <a:off x="145774" y="983975"/>
            <a:ext cx="2199862" cy="55579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93CF36-D64E-443C-B709-09A46D7727B2}"/>
              </a:ext>
            </a:extLst>
          </p:cNvPr>
          <p:cNvSpPr txBox="1"/>
          <p:nvPr/>
        </p:nvSpPr>
        <p:spPr>
          <a:xfrm>
            <a:off x="171712" y="3903267"/>
            <a:ext cx="214050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D365 Synapse Serverless</a:t>
            </a:r>
          </a:p>
          <a:p>
            <a:pPr algn="ctr"/>
            <a:r>
              <a:rPr lang="en-US" sz="1500" dirty="0"/>
              <a:t>Primary DB Tables</a:t>
            </a:r>
            <a:endParaRPr lang="en-IN" sz="1500" dirty="0"/>
          </a:p>
        </p:txBody>
      </p:sp>
      <p:pic>
        <p:nvPicPr>
          <p:cNvPr id="12" name="Content Placeholder 8">
            <a:extLst>
              <a:ext uri="{FF2B5EF4-FFF2-40B4-BE49-F238E27FC236}">
                <a16:creationId xmlns:a16="http://schemas.microsoft.com/office/drawing/2014/main" id="{E1BB13E0-D9A5-4207-8223-4FD5615DBB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8141" y="5112106"/>
            <a:ext cx="797511" cy="95771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2922879-8C30-415A-9B1A-42B5A35B0338}"/>
              </a:ext>
            </a:extLst>
          </p:cNvPr>
          <p:cNvSpPr txBox="1"/>
          <p:nvPr/>
        </p:nvSpPr>
        <p:spPr>
          <a:xfrm>
            <a:off x="245447" y="6135531"/>
            <a:ext cx="200289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500" dirty="0"/>
              <a:t>D365 Data Lake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6939D2B-8CE5-4CDC-9C4B-BCC8765A1E4A}"/>
              </a:ext>
            </a:extLst>
          </p:cNvPr>
          <p:cNvSpPr/>
          <p:nvPr/>
        </p:nvSpPr>
        <p:spPr>
          <a:xfrm>
            <a:off x="2646190" y="314892"/>
            <a:ext cx="2199862" cy="46382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 Ingestion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1E301E8-66F2-4B1B-8AD7-7379A70209A5}"/>
              </a:ext>
            </a:extLst>
          </p:cNvPr>
          <p:cNvSpPr/>
          <p:nvPr/>
        </p:nvSpPr>
        <p:spPr>
          <a:xfrm>
            <a:off x="2646190" y="983975"/>
            <a:ext cx="2199862" cy="43026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FAD1723-E4C1-423B-AF93-D93537B1EF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8238" y="2919911"/>
            <a:ext cx="785526" cy="92580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76B283F-6978-4EB2-BFD6-ED2163B1257B}"/>
              </a:ext>
            </a:extLst>
          </p:cNvPr>
          <p:cNvSpPr txBox="1"/>
          <p:nvPr/>
        </p:nvSpPr>
        <p:spPr>
          <a:xfrm>
            <a:off x="2745687" y="3962408"/>
            <a:ext cx="19613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500" dirty="0"/>
              <a:t>Azure Data Factory</a:t>
            </a:r>
          </a:p>
          <a:p>
            <a:pPr algn="ctr"/>
            <a:r>
              <a:rPr lang="en-IN" sz="1500" dirty="0"/>
              <a:t>Copy Data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3F548E24-BF0A-4837-B96E-A83AC726F3B7}"/>
              </a:ext>
            </a:extLst>
          </p:cNvPr>
          <p:cNvCxnSpPr>
            <a:cxnSpLocks/>
            <a:stCxn id="44" idx="3"/>
            <a:endCxn id="16" idx="1"/>
          </p:cNvCxnSpPr>
          <p:nvPr/>
        </p:nvCxnSpPr>
        <p:spPr>
          <a:xfrm>
            <a:off x="1654968" y="3382812"/>
            <a:ext cx="1653270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EFEC2E1B-DD60-41BF-8B01-E0A47B92D166}"/>
              </a:ext>
            </a:extLst>
          </p:cNvPr>
          <p:cNvSpPr/>
          <p:nvPr/>
        </p:nvSpPr>
        <p:spPr>
          <a:xfrm>
            <a:off x="5144224" y="314892"/>
            <a:ext cx="4401585" cy="46382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 Processing and Storage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AB4F5F3-3ADC-410A-A754-943ACC9FC14A}"/>
              </a:ext>
            </a:extLst>
          </p:cNvPr>
          <p:cNvSpPr/>
          <p:nvPr/>
        </p:nvSpPr>
        <p:spPr>
          <a:xfrm>
            <a:off x="9843981" y="314892"/>
            <a:ext cx="2199862" cy="46382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 Consumption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3B22572-34EA-4187-9E47-CBB348739ABF}"/>
              </a:ext>
            </a:extLst>
          </p:cNvPr>
          <p:cNvSpPr/>
          <p:nvPr/>
        </p:nvSpPr>
        <p:spPr>
          <a:xfrm>
            <a:off x="5144223" y="984242"/>
            <a:ext cx="4401585" cy="14779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6806C80-1400-4742-A39D-9619F1841BF1}"/>
              </a:ext>
            </a:extLst>
          </p:cNvPr>
          <p:cNvSpPr txBox="1"/>
          <p:nvPr/>
        </p:nvSpPr>
        <p:spPr>
          <a:xfrm>
            <a:off x="5144223" y="983975"/>
            <a:ext cx="1183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Processing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D3C12D9-C6D1-4A7E-840E-7CF9DFEC1199}"/>
              </a:ext>
            </a:extLst>
          </p:cNvPr>
          <p:cNvSpPr/>
          <p:nvPr/>
        </p:nvSpPr>
        <p:spPr>
          <a:xfrm>
            <a:off x="5144223" y="2602456"/>
            <a:ext cx="4401585" cy="15417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66D0749-A5AE-4730-A302-04629ABF2D80}"/>
              </a:ext>
            </a:extLst>
          </p:cNvPr>
          <p:cNvSpPr/>
          <p:nvPr/>
        </p:nvSpPr>
        <p:spPr>
          <a:xfrm>
            <a:off x="5144223" y="4228354"/>
            <a:ext cx="4401585" cy="10582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AB0E281-B206-4872-AFEE-1D40983D15CB}"/>
              </a:ext>
            </a:extLst>
          </p:cNvPr>
          <p:cNvSpPr txBox="1"/>
          <p:nvPr/>
        </p:nvSpPr>
        <p:spPr>
          <a:xfrm>
            <a:off x="5179421" y="4237734"/>
            <a:ext cx="1234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Storage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847BD32-D1CA-4C0D-AB30-FD6C749A50FD}"/>
              </a:ext>
            </a:extLst>
          </p:cNvPr>
          <p:cNvSpPr txBox="1"/>
          <p:nvPr/>
        </p:nvSpPr>
        <p:spPr>
          <a:xfrm>
            <a:off x="5144223" y="2652995"/>
            <a:ext cx="1475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Data Layer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E32434F-1725-4AF0-9253-2E21173C8179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>
            <a:off x="1241967" y="4457265"/>
            <a:ext cx="4930" cy="654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Content Placeholder 8">
            <a:extLst>
              <a:ext uri="{FF2B5EF4-FFF2-40B4-BE49-F238E27FC236}">
                <a16:creationId xmlns:a16="http://schemas.microsoft.com/office/drawing/2014/main" id="{1C1BA1F5-AEDD-47C0-8795-250839DA95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3855" y="4320591"/>
            <a:ext cx="736696" cy="716801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602D2CE3-6F75-487D-8215-30E6758F22FA}"/>
              </a:ext>
            </a:extLst>
          </p:cNvPr>
          <p:cNvSpPr txBox="1"/>
          <p:nvPr/>
        </p:nvSpPr>
        <p:spPr>
          <a:xfrm>
            <a:off x="6387246" y="4979583"/>
            <a:ext cx="196132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500" dirty="0"/>
              <a:t>Data Lake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86DAFD7A-8F91-4DAC-ADA4-B46E25D5FA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0394" y="3041270"/>
            <a:ext cx="991222" cy="702464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F4E52954-CF75-45DC-85FE-BAB521C453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9913" y="3041270"/>
            <a:ext cx="991222" cy="702464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5A6234DF-603C-49EB-BB1B-ED762F699684}"/>
              </a:ext>
            </a:extLst>
          </p:cNvPr>
          <p:cNvSpPr txBox="1"/>
          <p:nvPr/>
        </p:nvSpPr>
        <p:spPr>
          <a:xfrm>
            <a:off x="5365973" y="3648077"/>
            <a:ext cx="118309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300" dirty="0"/>
              <a:t>Raw Layer</a:t>
            </a:r>
          </a:p>
          <a:p>
            <a:pPr algn="ctr"/>
            <a:r>
              <a:rPr lang="en-IN" sz="1300" dirty="0"/>
              <a:t>(Parquet)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5F99D46-E694-4662-B9E9-6E3AC3BEE3C7}"/>
              </a:ext>
            </a:extLst>
          </p:cNvPr>
          <p:cNvSpPr txBox="1"/>
          <p:nvPr/>
        </p:nvSpPr>
        <p:spPr>
          <a:xfrm>
            <a:off x="7551836" y="3676582"/>
            <a:ext cx="209646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300" dirty="0"/>
              <a:t>Facts and Dimensions</a:t>
            </a:r>
          </a:p>
          <a:p>
            <a:pPr algn="ctr"/>
            <a:r>
              <a:rPr lang="en-IN" sz="1300" dirty="0"/>
              <a:t>(Delta Tables - Parquet)</a:t>
            </a:r>
          </a:p>
        </p:txBody>
      </p:sp>
      <p:cxnSp>
        <p:nvCxnSpPr>
          <p:cNvPr id="1024" name="Connector: Elbow 1023">
            <a:extLst>
              <a:ext uri="{FF2B5EF4-FFF2-40B4-BE49-F238E27FC236}">
                <a16:creationId xmlns:a16="http://schemas.microsoft.com/office/drawing/2014/main" id="{C9B7F54B-63B5-40D6-A5BB-F29D1F726FEB}"/>
              </a:ext>
            </a:extLst>
          </p:cNvPr>
          <p:cNvCxnSpPr>
            <a:stCxn id="16" idx="3"/>
            <a:endCxn id="54" idx="1"/>
          </p:cNvCxnSpPr>
          <p:nvPr/>
        </p:nvCxnSpPr>
        <p:spPr>
          <a:xfrm>
            <a:off x="4093764" y="3382813"/>
            <a:ext cx="1306630" cy="968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8" name="Straight Arrow Connector 1027">
            <a:extLst>
              <a:ext uri="{FF2B5EF4-FFF2-40B4-BE49-F238E27FC236}">
                <a16:creationId xmlns:a16="http://schemas.microsoft.com/office/drawing/2014/main" id="{1DA55B9E-8941-4CC7-9FCC-167D382ED0D8}"/>
              </a:ext>
            </a:extLst>
          </p:cNvPr>
          <p:cNvCxnSpPr>
            <a:stCxn id="54" idx="3"/>
            <a:endCxn id="59" idx="1"/>
          </p:cNvCxnSpPr>
          <p:nvPr/>
        </p:nvCxnSpPr>
        <p:spPr>
          <a:xfrm>
            <a:off x="6391616" y="3392502"/>
            <a:ext cx="17082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0" name="Straight Connector 1029">
            <a:extLst>
              <a:ext uri="{FF2B5EF4-FFF2-40B4-BE49-F238E27FC236}">
                <a16:creationId xmlns:a16="http://schemas.microsoft.com/office/drawing/2014/main" id="{ADEF75C8-6EDA-4B84-AE6A-F023FEBE7252}"/>
              </a:ext>
            </a:extLst>
          </p:cNvPr>
          <p:cNvCxnSpPr>
            <a:cxnSpLocks/>
            <a:stCxn id="51" idx="0"/>
          </p:cNvCxnSpPr>
          <p:nvPr/>
        </p:nvCxnSpPr>
        <p:spPr>
          <a:xfrm flipV="1">
            <a:off x="7312203" y="3400110"/>
            <a:ext cx="0" cy="92048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1" name="Picture 1030">
            <a:extLst>
              <a:ext uri="{FF2B5EF4-FFF2-40B4-BE49-F238E27FC236}">
                <a16:creationId xmlns:a16="http://schemas.microsoft.com/office/drawing/2014/main" id="{51C0CD03-6CB3-4454-8ED8-5CDE089FDF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2377" y="1130611"/>
            <a:ext cx="595956" cy="660376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33A0C7B3-F112-4004-8A69-909CD476923C}"/>
              </a:ext>
            </a:extLst>
          </p:cNvPr>
          <p:cNvSpPr txBox="1"/>
          <p:nvPr/>
        </p:nvSpPr>
        <p:spPr>
          <a:xfrm>
            <a:off x="7730136" y="1785134"/>
            <a:ext cx="17090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500" dirty="0"/>
              <a:t>Synapse Serverless</a:t>
            </a:r>
          </a:p>
          <a:p>
            <a:pPr algn="ctr"/>
            <a:r>
              <a:rPr lang="en-IN" sz="1500" dirty="0"/>
              <a:t> SQL Pool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AF5CE3C7-F5C1-49F8-B9E5-FFE90E31FBB1}"/>
              </a:ext>
            </a:extLst>
          </p:cNvPr>
          <p:cNvSpPr/>
          <p:nvPr/>
        </p:nvSpPr>
        <p:spPr>
          <a:xfrm>
            <a:off x="9846034" y="957419"/>
            <a:ext cx="2199862" cy="55844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82" name="Picture 8" descr="power bi&quot; Icon - Download for free – Iconduck">
            <a:extLst>
              <a:ext uri="{FF2B5EF4-FFF2-40B4-BE49-F238E27FC236}">
                <a16:creationId xmlns:a16="http://schemas.microsoft.com/office/drawing/2014/main" id="{6CCC4977-0533-43A1-AAC3-AE72E10ED2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3450" y="2647449"/>
            <a:ext cx="1010194" cy="1149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E3B971FF-8CC6-4CE8-992D-251A916FFA82}"/>
              </a:ext>
            </a:extLst>
          </p:cNvPr>
          <p:cNvSpPr txBox="1"/>
          <p:nvPr/>
        </p:nvSpPr>
        <p:spPr>
          <a:xfrm>
            <a:off x="10057886" y="3962408"/>
            <a:ext cx="19613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500" dirty="0"/>
              <a:t>Power BI</a:t>
            </a:r>
          </a:p>
          <a:p>
            <a:pPr algn="ctr"/>
            <a:r>
              <a:rPr lang="en-IN" sz="1500" dirty="0"/>
              <a:t>Datasets and Reports</a:t>
            </a:r>
          </a:p>
        </p:txBody>
      </p:sp>
      <p:cxnSp>
        <p:nvCxnSpPr>
          <p:cNvPr id="1040" name="Connector: Elbow 1039">
            <a:extLst>
              <a:ext uri="{FF2B5EF4-FFF2-40B4-BE49-F238E27FC236}">
                <a16:creationId xmlns:a16="http://schemas.microsoft.com/office/drawing/2014/main" id="{C70431A4-FBB4-44DB-8D8A-D151E896978C}"/>
              </a:ext>
            </a:extLst>
          </p:cNvPr>
          <p:cNvCxnSpPr>
            <a:cxnSpLocks/>
            <a:stCxn id="1031" idx="3"/>
            <a:endCxn id="82" idx="1"/>
          </p:cNvCxnSpPr>
          <p:nvPr/>
        </p:nvCxnSpPr>
        <p:spPr>
          <a:xfrm>
            <a:off x="8828333" y="1460799"/>
            <a:ext cx="1705117" cy="176156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884DA012-F8D4-449E-B2E3-971F0F2FDD2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26538" y="1119902"/>
            <a:ext cx="895646" cy="718657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0C8C214E-A439-4441-9D18-93FC6EE48409}"/>
              </a:ext>
            </a:extLst>
          </p:cNvPr>
          <p:cNvSpPr txBox="1"/>
          <p:nvPr/>
        </p:nvSpPr>
        <p:spPr>
          <a:xfrm>
            <a:off x="5906791" y="1906041"/>
            <a:ext cx="170904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500" dirty="0"/>
              <a:t>Synapse Spark Pool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49F4932-7454-4473-BF41-2873A6E95B52}"/>
              </a:ext>
            </a:extLst>
          </p:cNvPr>
          <p:cNvCxnSpPr>
            <a:cxnSpLocks/>
            <a:stCxn id="59" idx="0"/>
            <a:endCxn id="72" idx="2"/>
          </p:cNvCxnSpPr>
          <p:nvPr/>
        </p:nvCxnSpPr>
        <p:spPr>
          <a:xfrm flipH="1" flipV="1">
            <a:off x="8584658" y="2339132"/>
            <a:ext cx="10866" cy="70213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665ED3B-28BD-491B-9D64-BACCD66A82EB}"/>
              </a:ext>
            </a:extLst>
          </p:cNvPr>
          <p:cNvCxnSpPr>
            <a:cxnSpLocks/>
          </p:cNvCxnSpPr>
          <p:nvPr/>
        </p:nvCxnSpPr>
        <p:spPr>
          <a:xfrm flipV="1">
            <a:off x="6798024" y="2244535"/>
            <a:ext cx="0" cy="111777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3">
            <a:extLst>
              <a:ext uri="{FF2B5EF4-FFF2-40B4-BE49-F238E27FC236}">
                <a16:creationId xmlns:a16="http://schemas.microsoft.com/office/drawing/2014/main" id="{21ED3284-427F-45CF-B5CF-08D9D089DB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7825" y="2858665"/>
            <a:ext cx="897143" cy="1048294"/>
          </a:xfrm>
          <a:prstGeom prst="rect">
            <a:avLst/>
          </a:prstGeom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49EA0504-5A43-48ED-A09B-860E066A4E03}"/>
              </a:ext>
            </a:extLst>
          </p:cNvPr>
          <p:cNvSpPr/>
          <p:nvPr/>
        </p:nvSpPr>
        <p:spPr>
          <a:xfrm>
            <a:off x="2644998" y="5491891"/>
            <a:ext cx="6900810" cy="10500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70EF0FB-B088-4BC5-9592-1AFF6B7B5EFB}"/>
              </a:ext>
            </a:extLst>
          </p:cNvPr>
          <p:cNvSpPr txBox="1"/>
          <p:nvPr/>
        </p:nvSpPr>
        <p:spPr>
          <a:xfrm>
            <a:off x="2690922" y="5475777"/>
            <a:ext cx="170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Orchestration</a:t>
            </a:r>
          </a:p>
        </p:txBody>
      </p:sp>
      <p:pic>
        <p:nvPicPr>
          <p:cNvPr id="84" name="Picture 83">
            <a:extLst>
              <a:ext uri="{FF2B5EF4-FFF2-40B4-BE49-F238E27FC236}">
                <a16:creationId xmlns:a16="http://schemas.microsoft.com/office/drawing/2014/main" id="{EAEBDDE6-BD43-4F07-8CEF-55A46791CB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0309" y="5507197"/>
            <a:ext cx="785526" cy="635375"/>
          </a:xfrm>
          <a:prstGeom prst="rect">
            <a:avLst/>
          </a:prstGeom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47A443E2-F58B-47E7-8394-F2601FFD2525}"/>
              </a:ext>
            </a:extLst>
          </p:cNvPr>
          <p:cNvSpPr txBox="1"/>
          <p:nvPr/>
        </p:nvSpPr>
        <p:spPr>
          <a:xfrm>
            <a:off x="3886653" y="6201105"/>
            <a:ext cx="376082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500" dirty="0"/>
              <a:t>Azure Data Factory Pipelines and Triggers</a:t>
            </a:r>
          </a:p>
        </p:txBody>
      </p:sp>
    </p:spTree>
    <p:extLst>
      <p:ext uri="{BB962C8B-B14F-4D97-AF65-F5344CB8AC3E}">
        <p14:creationId xmlns:p14="http://schemas.microsoft.com/office/powerpoint/2010/main" val="537237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721BDEA-29A7-43CD-B4AA-60CD2A83291C}"/>
              </a:ext>
            </a:extLst>
          </p:cNvPr>
          <p:cNvSpPr/>
          <p:nvPr/>
        </p:nvSpPr>
        <p:spPr>
          <a:xfrm>
            <a:off x="148155" y="316095"/>
            <a:ext cx="2199862" cy="46382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Sources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B725EF-8518-45A0-92C4-9D774372ED74}"/>
              </a:ext>
            </a:extLst>
          </p:cNvPr>
          <p:cNvSpPr/>
          <p:nvPr/>
        </p:nvSpPr>
        <p:spPr>
          <a:xfrm>
            <a:off x="145774" y="983975"/>
            <a:ext cx="2199862" cy="55579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93CF36-D64E-443C-B709-09A46D7727B2}"/>
              </a:ext>
            </a:extLst>
          </p:cNvPr>
          <p:cNvSpPr txBox="1"/>
          <p:nvPr/>
        </p:nvSpPr>
        <p:spPr>
          <a:xfrm>
            <a:off x="171712" y="3903267"/>
            <a:ext cx="214050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D365 Synapse Serverless</a:t>
            </a:r>
          </a:p>
          <a:p>
            <a:pPr algn="ctr"/>
            <a:r>
              <a:rPr lang="en-US" sz="1500" dirty="0"/>
              <a:t>Primary DB Tables</a:t>
            </a:r>
            <a:endParaRPr lang="en-IN" sz="1500" dirty="0"/>
          </a:p>
        </p:txBody>
      </p:sp>
      <p:pic>
        <p:nvPicPr>
          <p:cNvPr id="12" name="Content Placeholder 8">
            <a:extLst>
              <a:ext uri="{FF2B5EF4-FFF2-40B4-BE49-F238E27FC236}">
                <a16:creationId xmlns:a16="http://schemas.microsoft.com/office/drawing/2014/main" id="{E1BB13E0-D9A5-4207-8223-4FD5615DBB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8141" y="5112106"/>
            <a:ext cx="797511" cy="95771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2922879-8C30-415A-9B1A-42B5A35B0338}"/>
              </a:ext>
            </a:extLst>
          </p:cNvPr>
          <p:cNvSpPr txBox="1"/>
          <p:nvPr/>
        </p:nvSpPr>
        <p:spPr>
          <a:xfrm>
            <a:off x="245447" y="6135531"/>
            <a:ext cx="200289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500" dirty="0"/>
              <a:t>D365 Data Lake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6939D2B-8CE5-4CDC-9C4B-BCC8765A1E4A}"/>
              </a:ext>
            </a:extLst>
          </p:cNvPr>
          <p:cNvSpPr/>
          <p:nvPr/>
        </p:nvSpPr>
        <p:spPr>
          <a:xfrm>
            <a:off x="2646190" y="314892"/>
            <a:ext cx="2199862" cy="46382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 Ingestion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1E301E8-66F2-4B1B-8AD7-7379A70209A5}"/>
              </a:ext>
            </a:extLst>
          </p:cNvPr>
          <p:cNvSpPr/>
          <p:nvPr/>
        </p:nvSpPr>
        <p:spPr>
          <a:xfrm>
            <a:off x="2646190" y="983975"/>
            <a:ext cx="2199862" cy="43026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FAD1723-E4C1-423B-AF93-D93537B1EF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8238" y="2919911"/>
            <a:ext cx="785526" cy="92580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76B283F-6978-4EB2-BFD6-ED2163B1257B}"/>
              </a:ext>
            </a:extLst>
          </p:cNvPr>
          <p:cNvSpPr txBox="1"/>
          <p:nvPr/>
        </p:nvSpPr>
        <p:spPr>
          <a:xfrm>
            <a:off x="2745687" y="3962408"/>
            <a:ext cx="19613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500" dirty="0"/>
              <a:t>Azure Data Factory</a:t>
            </a:r>
          </a:p>
          <a:p>
            <a:pPr algn="ctr"/>
            <a:r>
              <a:rPr lang="en-IN" sz="1500" dirty="0"/>
              <a:t>Copy Data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3F548E24-BF0A-4837-B96E-A83AC726F3B7}"/>
              </a:ext>
            </a:extLst>
          </p:cNvPr>
          <p:cNvCxnSpPr>
            <a:cxnSpLocks/>
            <a:stCxn id="44" idx="3"/>
            <a:endCxn id="16" idx="1"/>
          </p:cNvCxnSpPr>
          <p:nvPr/>
        </p:nvCxnSpPr>
        <p:spPr>
          <a:xfrm>
            <a:off x="1654968" y="3382812"/>
            <a:ext cx="1653270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EFEC2E1B-DD60-41BF-8B01-E0A47B92D166}"/>
              </a:ext>
            </a:extLst>
          </p:cNvPr>
          <p:cNvSpPr/>
          <p:nvPr/>
        </p:nvSpPr>
        <p:spPr>
          <a:xfrm>
            <a:off x="5144224" y="314892"/>
            <a:ext cx="4401585" cy="46382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 Processing and Storage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AB4F5F3-3ADC-410A-A754-943ACC9FC14A}"/>
              </a:ext>
            </a:extLst>
          </p:cNvPr>
          <p:cNvSpPr/>
          <p:nvPr/>
        </p:nvSpPr>
        <p:spPr>
          <a:xfrm>
            <a:off x="9843981" y="314892"/>
            <a:ext cx="2199862" cy="46382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 Consumption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3B22572-34EA-4187-9E47-CBB348739ABF}"/>
              </a:ext>
            </a:extLst>
          </p:cNvPr>
          <p:cNvSpPr/>
          <p:nvPr/>
        </p:nvSpPr>
        <p:spPr>
          <a:xfrm>
            <a:off x="5144223" y="984242"/>
            <a:ext cx="4401585" cy="14779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6806C80-1400-4742-A39D-9619F1841BF1}"/>
              </a:ext>
            </a:extLst>
          </p:cNvPr>
          <p:cNvSpPr txBox="1"/>
          <p:nvPr/>
        </p:nvSpPr>
        <p:spPr>
          <a:xfrm>
            <a:off x="5144223" y="983975"/>
            <a:ext cx="1183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Processing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D3C12D9-C6D1-4A7E-840E-7CF9DFEC1199}"/>
              </a:ext>
            </a:extLst>
          </p:cNvPr>
          <p:cNvSpPr/>
          <p:nvPr/>
        </p:nvSpPr>
        <p:spPr>
          <a:xfrm>
            <a:off x="5144223" y="2602456"/>
            <a:ext cx="4401585" cy="15417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66D0749-A5AE-4730-A302-04629ABF2D80}"/>
              </a:ext>
            </a:extLst>
          </p:cNvPr>
          <p:cNvSpPr/>
          <p:nvPr/>
        </p:nvSpPr>
        <p:spPr>
          <a:xfrm>
            <a:off x="5144223" y="4294614"/>
            <a:ext cx="4401585" cy="10582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AB0E281-B206-4872-AFEE-1D40983D15CB}"/>
              </a:ext>
            </a:extLst>
          </p:cNvPr>
          <p:cNvSpPr txBox="1"/>
          <p:nvPr/>
        </p:nvSpPr>
        <p:spPr>
          <a:xfrm>
            <a:off x="5179421" y="4237734"/>
            <a:ext cx="1234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Storage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847BD32-D1CA-4C0D-AB30-FD6C749A50FD}"/>
              </a:ext>
            </a:extLst>
          </p:cNvPr>
          <p:cNvSpPr txBox="1"/>
          <p:nvPr/>
        </p:nvSpPr>
        <p:spPr>
          <a:xfrm>
            <a:off x="5144223" y="2652995"/>
            <a:ext cx="1475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Data Layer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E32434F-1725-4AF0-9253-2E21173C8179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>
            <a:off x="1241967" y="4457265"/>
            <a:ext cx="4930" cy="654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Content Placeholder 8">
            <a:extLst>
              <a:ext uri="{FF2B5EF4-FFF2-40B4-BE49-F238E27FC236}">
                <a16:creationId xmlns:a16="http://schemas.microsoft.com/office/drawing/2014/main" id="{1C1BA1F5-AEDD-47C0-8795-250839DA95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4475" y="4370054"/>
            <a:ext cx="736696" cy="627220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602D2CE3-6F75-487D-8215-30E6758F22FA}"/>
              </a:ext>
            </a:extLst>
          </p:cNvPr>
          <p:cNvSpPr txBox="1"/>
          <p:nvPr/>
        </p:nvSpPr>
        <p:spPr>
          <a:xfrm>
            <a:off x="5618846" y="5030105"/>
            <a:ext cx="196132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500" dirty="0"/>
              <a:t>Data Lake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86DAFD7A-8F91-4DAC-ADA4-B46E25D5FA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0394" y="3041270"/>
            <a:ext cx="991222" cy="702464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5A6234DF-603C-49EB-BB1B-ED762F699684}"/>
              </a:ext>
            </a:extLst>
          </p:cNvPr>
          <p:cNvSpPr txBox="1"/>
          <p:nvPr/>
        </p:nvSpPr>
        <p:spPr>
          <a:xfrm>
            <a:off x="5365973" y="3648077"/>
            <a:ext cx="118309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300" dirty="0"/>
              <a:t>Raw Layer</a:t>
            </a:r>
          </a:p>
          <a:p>
            <a:pPr algn="ctr"/>
            <a:r>
              <a:rPr lang="en-IN" sz="1300" dirty="0"/>
              <a:t>(Parquet)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5F99D46-E694-4662-B9E9-6E3AC3BEE3C7}"/>
              </a:ext>
            </a:extLst>
          </p:cNvPr>
          <p:cNvSpPr txBox="1"/>
          <p:nvPr/>
        </p:nvSpPr>
        <p:spPr>
          <a:xfrm>
            <a:off x="7820216" y="3676582"/>
            <a:ext cx="182808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300" dirty="0"/>
              <a:t>Operational Datamarts</a:t>
            </a:r>
          </a:p>
          <a:p>
            <a:pPr algn="ctr"/>
            <a:r>
              <a:rPr lang="en-IN" sz="1300" dirty="0"/>
              <a:t>(SQL Server)</a:t>
            </a:r>
          </a:p>
        </p:txBody>
      </p:sp>
      <p:cxnSp>
        <p:nvCxnSpPr>
          <p:cNvPr id="1024" name="Connector: Elbow 1023">
            <a:extLst>
              <a:ext uri="{FF2B5EF4-FFF2-40B4-BE49-F238E27FC236}">
                <a16:creationId xmlns:a16="http://schemas.microsoft.com/office/drawing/2014/main" id="{C9B7F54B-63B5-40D6-A5BB-F29D1F726FEB}"/>
              </a:ext>
            </a:extLst>
          </p:cNvPr>
          <p:cNvCxnSpPr>
            <a:stCxn id="16" idx="3"/>
            <a:endCxn id="54" idx="1"/>
          </p:cNvCxnSpPr>
          <p:nvPr/>
        </p:nvCxnSpPr>
        <p:spPr>
          <a:xfrm>
            <a:off x="4093764" y="3382813"/>
            <a:ext cx="1306630" cy="968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8" name="Straight Arrow Connector 1027">
            <a:extLst>
              <a:ext uri="{FF2B5EF4-FFF2-40B4-BE49-F238E27FC236}">
                <a16:creationId xmlns:a16="http://schemas.microsoft.com/office/drawing/2014/main" id="{1DA55B9E-8941-4CC7-9FCC-167D382ED0D8}"/>
              </a:ext>
            </a:extLst>
          </p:cNvPr>
          <p:cNvCxnSpPr>
            <a:cxnSpLocks/>
            <a:stCxn id="54" idx="3"/>
          </p:cNvCxnSpPr>
          <p:nvPr/>
        </p:nvCxnSpPr>
        <p:spPr>
          <a:xfrm>
            <a:off x="6391616" y="3392502"/>
            <a:ext cx="17082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0" name="Straight Connector 1029">
            <a:extLst>
              <a:ext uri="{FF2B5EF4-FFF2-40B4-BE49-F238E27FC236}">
                <a16:creationId xmlns:a16="http://schemas.microsoft.com/office/drawing/2014/main" id="{ADEF75C8-6EDA-4B84-AE6A-F023FEBE7252}"/>
              </a:ext>
            </a:extLst>
          </p:cNvPr>
          <p:cNvCxnSpPr>
            <a:cxnSpLocks/>
            <a:stCxn id="51" idx="0"/>
          </p:cNvCxnSpPr>
          <p:nvPr/>
        </p:nvCxnSpPr>
        <p:spPr>
          <a:xfrm flipV="1">
            <a:off x="6572823" y="3359994"/>
            <a:ext cx="0" cy="101006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1" name="Picture 1030">
            <a:extLst>
              <a:ext uri="{FF2B5EF4-FFF2-40B4-BE49-F238E27FC236}">
                <a16:creationId xmlns:a16="http://schemas.microsoft.com/office/drawing/2014/main" id="{51C0CD03-6CB3-4454-8ED8-5CDE089FDF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2377" y="1130611"/>
            <a:ext cx="595956" cy="660376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33A0C7B3-F112-4004-8A69-909CD476923C}"/>
              </a:ext>
            </a:extLst>
          </p:cNvPr>
          <p:cNvSpPr txBox="1"/>
          <p:nvPr/>
        </p:nvSpPr>
        <p:spPr>
          <a:xfrm>
            <a:off x="7730136" y="1785134"/>
            <a:ext cx="17090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500" dirty="0"/>
              <a:t>Synapse Serverless</a:t>
            </a:r>
          </a:p>
          <a:p>
            <a:pPr algn="ctr"/>
            <a:r>
              <a:rPr lang="en-IN" sz="1500" dirty="0"/>
              <a:t> SQL Pool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AF5CE3C7-F5C1-49F8-B9E5-FFE90E31FBB1}"/>
              </a:ext>
            </a:extLst>
          </p:cNvPr>
          <p:cNvSpPr/>
          <p:nvPr/>
        </p:nvSpPr>
        <p:spPr>
          <a:xfrm>
            <a:off x="9846034" y="957419"/>
            <a:ext cx="2199862" cy="55844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82" name="Picture 8" descr="power bi&quot; Icon - Download for free – Iconduck">
            <a:extLst>
              <a:ext uri="{FF2B5EF4-FFF2-40B4-BE49-F238E27FC236}">
                <a16:creationId xmlns:a16="http://schemas.microsoft.com/office/drawing/2014/main" id="{6CCC4977-0533-43A1-AAC3-AE72E10ED2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3450" y="2647449"/>
            <a:ext cx="1010194" cy="1149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E3B971FF-8CC6-4CE8-992D-251A916FFA82}"/>
              </a:ext>
            </a:extLst>
          </p:cNvPr>
          <p:cNvSpPr txBox="1"/>
          <p:nvPr/>
        </p:nvSpPr>
        <p:spPr>
          <a:xfrm>
            <a:off x="10057886" y="3962408"/>
            <a:ext cx="19613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500" dirty="0"/>
              <a:t>Power BI</a:t>
            </a:r>
          </a:p>
          <a:p>
            <a:pPr algn="ctr"/>
            <a:r>
              <a:rPr lang="en-IN" sz="1500" dirty="0"/>
              <a:t>Datasets and Reports</a:t>
            </a:r>
          </a:p>
        </p:txBody>
      </p:sp>
      <p:cxnSp>
        <p:nvCxnSpPr>
          <p:cNvPr id="1040" name="Connector: Elbow 1039">
            <a:extLst>
              <a:ext uri="{FF2B5EF4-FFF2-40B4-BE49-F238E27FC236}">
                <a16:creationId xmlns:a16="http://schemas.microsoft.com/office/drawing/2014/main" id="{C70431A4-FBB4-44DB-8D8A-D151E896978C}"/>
              </a:ext>
            </a:extLst>
          </p:cNvPr>
          <p:cNvCxnSpPr>
            <a:cxnSpLocks/>
            <a:stCxn id="1031" idx="3"/>
            <a:endCxn id="82" idx="1"/>
          </p:cNvCxnSpPr>
          <p:nvPr/>
        </p:nvCxnSpPr>
        <p:spPr>
          <a:xfrm>
            <a:off x="8828333" y="1460799"/>
            <a:ext cx="1705117" cy="176156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0C8C214E-A439-4441-9D18-93FC6EE48409}"/>
              </a:ext>
            </a:extLst>
          </p:cNvPr>
          <p:cNvSpPr txBox="1"/>
          <p:nvPr/>
        </p:nvSpPr>
        <p:spPr>
          <a:xfrm>
            <a:off x="5618846" y="1906041"/>
            <a:ext cx="211129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500" dirty="0"/>
              <a:t>Synapse/ADF Data Flow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49F4932-7454-4473-BF41-2873A6E95B52}"/>
              </a:ext>
            </a:extLst>
          </p:cNvPr>
          <p:cNvCxnSpPr>
            <a:cxnSpLocks/>
            <a:endCxn id="72" idx="2"/>
          </p:cNvCxnSpPr>
          <p:nvPr/>
        </p:nvCxnSpPr>
        <p:spPr>
          <a:xfrm flipH="1" flipV="1">
            <a:off x="8584658" y="2339132"/>
            <a:ext cx="10866" cy="70213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665ED3B-28BD-491B-9D64-BACCD66A82EB}"/>
              </a:ext>
            </a:extLst>
          </p:cNvPr>
          <p:cNvCxnSpPr>
            <a:cxnSpLocks/>
          </p:cNvCxnSpPr>
          <p:nvPr/>
        </p:nvCxnSpPr>
        <p:spPr>
          <a:xfrm flipV="1">
            <a:off x="6798024" y="2460039"/>
            <a:ext cx="0" cy="90227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3">
            <a:extLst>
              <a:ext uri="{FF2B5EF4-FFF2-40B4-BE49-F238E27FC236}">
                <a16:creationId xmlns:a16="http://schemas.microsoft.com/office/drawing/2014/main" id="{21ED3284-427F-45CF-B5CF-08D9D089DB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7825" y="2858665"/>
            <a:ext cx="897143" cy="1048294"/>
          </a:xfrm>
          <a:prstGeom prst="rect">
            <a:avLst/>
          </a:prstGeom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49EA0504-5A43-48ED-A09B-860E066A4E03}"/>
              </a:ext>
            </a:extLst>
          </p:cNvPr>
          <p:cNvSpPr/>
          <p:nvPr/>
        </p:nvSpPr>
        <p:spPr>
          <a:xfrm>
            <a:off x="2644998" y="5491891"/>
            <a:ext cx="6900810" cy="10500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70EF0FB-B088-4BC5-9592-1AFF6B7B5EFB}"/>
              </a:ext>
            </a:extLst>
          </p:cNvPr>
          <p:cNvSpPr txBox="1"/>
          <p:nvPr/>
        </p:nvSpPr>
        <p:spPr>
          <a:xfrm>
            <a:off x="2690922" y="5475777"/>
            <a:ext cx="170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Orchestration</a:t>
            </a:r>
          </a:p>
        </p:txBody>
      </p:sp>
      <p:pic>
        <p:nvPicPr>
          <p:cNvPr id="84" name="Picture 83">
            <a:extLst>
              <a:ext uri="{FF2B5EF4-FFF2-40B4-BE49-F238E27FC236}">
                <a16:creationId xmlns:a16="http://schemas.microsoft.com/office/drawing/2014/main" id="{EAEBDDE6-BD43-4F07-8CEF-55A46791CB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0309" y="5507197"/>
            <a:ext cx="785526" cy="635375"/>
          </a:xfrm>
          <a:prstGeom prst="rect">
            <a:avLst/>
          </a:prstGeom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47A443E2-F58B-47E7-8394-F2601FFD2525}"/>
              </a:ext>
            </a:extLst>
          </p:cNvPr>
          <p:cNvSpPr txBox="1"/>
          <p:nvPr/>
        </p:nvSpPr>
        <p:spPr>
          <a:xfrm>
            <a:off x="3886653" y="6201105"/>
            <a:ext cx="376082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500" dirty="0"/>
              <a:t>Azure Data Factory Pipelines and Triggers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27AE19E-71A4-42C7-A798-8DE703CB279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47963" y="1078744"/>
            <a:ext cx="834937" cy="864549"/>
          </a:xfrm>
          <a:prstGeom prst="rect">
            <a:avLst/>
          </a:prstGeom>
        </p:spPr>
      </p:pic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683C3A1D-C239-4455-AFC7-20D42F3B7301}"/>
              </a:ext>
            </a:extLst>
          </p:cNvPr>
          <p:cNvCxnSpPr>
            <a:cxnSpLocks/>
            <a:stCxn id="1031" idx="1"/>
          </p:cNvCxnSpPr>
          <p:nvPr/>
        </p:nvCxnSpPr>
        <p:spPr>
          <a:xfrm rot="10800000" flipV="1">
            <a:off x="7774607" y="1460799"/>
            <a:ext cx="457771" cy="192685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Table Storage&quot; Icon - Download for free – Iconduck">
            <a:extLst>
              <a:ext uri="{FF2B5EF4-FFF2-40B4-BE49-F238E27FC236}">
                <a16:creationId xmlns:a16="http://schemas.microsoft.com/office/drawing/2014/main" id="{C6124AE4-D6A5-4B79-91B6-045129F2E0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3252" y="3041270"/>
            <a:ext cx="1116240" cy="675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Azure SQL Database Logo PNG vector in SVG, PDF, AI, CDR format">
            <a:extLst>
              <a:ext uri="{FF2B5EF4-FFF2-40B4-BE49-F238E27FC236}">
                <a16:creationId xmlns:a16="http://schemas.microsoft.com/office/drawing/2014/main" id="{3548B510-0B28-467C-AA69-E11DE2D51F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0013" y="4349421"/>
            <a:ext cx="1110271" cy="750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8743BD1A-8332-4F63-9537-BA32B234213A}"/>
              </a:ext>
            </a:extLst>
          </p:cNvPr>
          <p:cNvSpPr txBox="1"/>
          <p:nvPr/>
        </p:nvSpPr>
        <p:spPr>
          <a:xfrm>
            <a:off x="7002924" y="5047759"/>
            <a:ext cx="196132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500" dirty="0"/>
              <a:t>Azure SQL Database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2933FA4-E48D-4D1D-BE7A-785CB1A0E143}"/>
              </a:ext>
            </a:extLst>
          </p:cNvPr>
          <p:cNvCxnSpPr>
            <a:cxnSpLocks/>
            <a:stCxn id="2052" idx="0"/>
          </p:cNvCxnSpPr>
          <p:nvPr/>
        </p:nvCxnSpPr>
        <p:spPr>
          <a:xfrm flipV="1">
            <a:off x="7895149" y="3429001"/>
            <a:ext cx="0" cy="92042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8247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721BDEA-29A7-43CD-B4AA-60CD2A83291C}"/>
              </a:ext>
            </a:extLst>
          </p:cNvPr>
          <p:cNvSpPr/>
          <p:nvPr/>
        </p:nvSpPr>
        <p:spPr>
          <a:xfrm>
            <a:off x="148155" y="316095"/>
            <a:ext cx="2199862" cy="46382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Source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B725EF-8518-45A0-92C4-9D774372ED74}"/>
              </a:ext>
            </a:extLst>
          </p:cNvPr>
          <p:cNvSpPr/>
          <p:nvPr/>
        </p:nvSpPr>
        <p:spPr>
          <a:xfrm>
            <a:off x="145774" y="983975"/>
            <a:ext cx="2199862" cy="55579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922879-8C30-415A-9B1A-42B5A35B0338}"/>
              </a:ext>
            </a:extLst>
          </p:cNvPr>
          <p:cNvSpPr txBox="1"/>
          <p:nvPr/>
        </p:nvSpPr>
        <p:spPr>
          <a:xfrm>
            <a:off x="244255" y="3649823"/>
            <a:ext cx="200289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500" dirty="0"/>
              <a:t>API Data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6939D2B-8CE5-4CDC-9C4B-BCC8765A1E4A}"/>
              </a:ext>
            </a:extLst>
          </p:cNvPr>
          <p:cNvSpPr/>
          <p:nvPr/>
        </p:nvSpPr>
        <p:spPr>
          <a:xfrm>
            <a:off x="2646190" y="314892"/>
            <a:ext cx="2199862" cy="46382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 Ingestion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1E301E8-66F2-4B1B-8AD7-7379A70209A5}"/>
              </a:ext>
            </a:extLst>
          </p:cNvPr>
          <p:cNvSpPr/>
          <p:nvPr/>
        </p:nvSpPr>
        <p:spPr>
          <a:xfrm>
            <a:off x="2646190" y="983975"/>
            <a:ext cx="2199862" cy="42899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76B283F-6978-4EB2-BFD6-ED2163B1257B}"/>
              </a:ext>
            </a:extLst>
          </p:cNvPr>
          <p:cNvSpPr txBox="1"/>
          <p:nvPr/>
        </p:nvSpPr>
        <p:spPr>
          <a:xfrm>
            <a:off x="2835704" y="3660583"/>
            <a:ext cx="196132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500" dirty="0"/>
              <a:t>Synapse Spark Pool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FEC2E1B-DD60-41BF-8B01-E0A47B92D166}"/>
              </a:ext>
            </a:extLst>
          </p:cNvPr>
          <p:cNvSpPr/>
          <p:nvPr/>
        </p:nvSpPr>
        <p:spPr>
          <a:xfrm>
            <a:off x="5144224" y="314892"/>
            <a:ext cx="4401585" cy="46382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 Processing and Storage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AB4F5F3-3ADC-410A-A754-943ACC9FC14A}"/>
              </a:ext>
            </a:extLst>
          </p:cNvPr>
          <p:cNvSpPr/>
          <p:nvPr/>
        </p:nvSpPr>
        <p:spPr>
          <a:xfrm>
            <a:off x="9843981" y="275136"/>
            <a:ext cx="2199862" cy="46382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 Consumption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3B22572-34EA-4187-9E47-CBB348739ABF}"/>
              </a:ext>
            </a:extLst>
          </p:cNvPr>
          <p:cNvSpPr/>
          <p:nvPr/>
        </p:nvSpPr>
        <p:spPr>
          <a:xfrm>
            <a:off x="5144223" y="984243"/>
            <a:ext cx="4401585" cy="12771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6806C80-1400-4742-A39D-9619F1841BF1}"/>
              </a:ext>
            </a:extLst>
          </p:cNvPr>
          <p:cNvSpPr txBox="1"/>
          <p:nvPr/>
        </p:nvSpPr>
        <p:spPr>
          <a:xfrm>
            <a:off x="5144223" y="983975"/>
            <a:ext cx="1183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Processing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D3C12D9-C6D1-4A7E-840E-7CF9DFEC1199}"/>
              </a:ext>
            </a:extLst>
          </p:cNvPr>
          <p:cNvSpPr/>
          <p:nvPr/>
        </p:nvSpPr>
        <p:spPr>
          <a:xfrm>
            <a:off x="5144223" y="2352098"/>
            <a:ext cx="4401585" cy="15624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66D0749-A5AE-4730-A302-04629ABF2D80}"/>
              </a:ext>
            </a:extLst>
          </p:cNvPr>
          <p:cNvSpPr/>
          <p:nvPr/>
        </p:nvSpPr>
        <p:spPr>
          <a:xfrm>
            <a:off x="5144223" y="3972988"/>
            <a:ext cx="4447369" cy="13009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AB0E281-B206-4872-AFEE-1D40983D15CB}"/>
              </a:ext>
            </a:extLst>
          </p:cNvPr>
          <p:cNvSpPr txBox="1"/>
          <p:nvPr/>
        </p:nvSpPr>
        <p:spPr>
          <a:xfrm>
            <a:off x="5160222" y="3974154"/>
            <a:ext cx="1183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Storage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847BD32-D1CA-4C0D-AB30-FD6C749A50FD}"/>
              </a:ext>
            </a:extLst>
          </p:cNvPr>
          <p:cNvSpPr txBox="1"/>
          <p:nvPr/>
        </p:nvSpPr>
        <p:spPr>
          <a:xfrm>
            <a:off x="5117977" y="2336146"/>
            <a:ext cx="1475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Data Layer</a:t>
            </a:r>
          </a:p>
        </p:txBody>
      </p:sp>
      <p:pic>
        <p:nvPicPr>
          <p:cNvPr id="51" name="Content Placeholder 8">
            <a:extLst>
              <a:ext uri="{FF2B5EF4-FFF2-40B4-BE49-F238E27FC236}">
                <a16:creationId xmlns:a16="http://schemas.microsoft.com/office/drawing/2014/main" id="{1C1BA1F5-AEDD-47C0-8795-250839DA95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9111" y="4082085"/>
            <a:ext cx="736696" cy="868642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602D2CE3-6F75-487D-8215-30E6758F22FA}"/>
              </a:ext>
            </a:extLst>
          </p:cNvPr>
          <p:cNvSpPr txBox="1"/>
          <p:nvPr/>
        </p:nvSpPr>
        <p:spPr>
          <a:xfrm>
            <a:off x="6374342" y="4950727"/>
            <a:ext cx="196132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500" dirty="0"/>
              <a:t>Data Lake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86DAFD7A-8F91-4DAC-ADA4-B46E25D5FA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7916" y="2695292"/>
            <a:ext cx="991222" cy="702464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F4E52954-CF75-45DC-85FE-BAB521C453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7911" y="2677264"/>
            <a:ext cx="991222" cy="702464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5A6234DF-603C-49EB-BB1B-ED762F699684}"/>
              </a:ext>
            </a:extLst>
          </p:cNvPr>
          <p:cNvSpPr txBox="1"/>
          <p:nvPr/>
        </p:nvSpPr>
        <p:spPr>
          <a:xfrm>
            <a:off x="5220229" y="3408410"/>
            <a:ext cx="113280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300" dirty="0"/>
              <a:t>Raw Layer</a:t>
            </a:r>
          </a:p>
          <a:p>
            <a:pPr algn="ctr"/>
            <a:r>
              <a:rPr lang="en-IN" sz="1300" dirty="0"/>
              <a:t>(JSON)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5F99D46-E694-4662-B9E9-6E3AC3BEE3C7}"/>
              </a:ext>
            </a:extLst>
          </p:cNvPr>
          <p:cNvSpPr txBox="1"/>
          <p:nvPr/>
        </p:nvSpPr>
        <p:spPr>
          <a:xfrm>
            <a:off x="7535290" y="3379728"/>
            <a:ext cx="209646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300" dirty="0"/>
              <a:t>Transformed Layer</a:t>
            </a:r>
          </a:p>
          <a:p>
            <a:pPr algn="ctr"/>
            <a:r>
              <a:rPr lang="en-IN" sz="1300" dirty="0"/>
              <a:t>(Delta Table - Parquet)</a:t>
            </a:r>
          </a:p>
        </p:txBody>
      </p:sp>
      <p:cxnSp>
        <p:nvCxnSpPr>
          <p:cNvPr id="1028" name="Straight Arrow Connector 1027">
            <a:extLst>
              <a:ext uri="{FF2B5EF4-FFF2-40B4-BE49-F238E27FC236}">
                <a16:creationId xmlns:a16="http://schemas.microsoft.com/office/drawing/2014/main" id="{1DA55B9E-8941-4CC7-9FCC-167D382ED0D8}"/>
              </a:ext>
            </a:extLst>
          </p:cNvPr>
          <p:cNvCxnSpPr>
            <a:stCxn id="54" idx="3"/>
            <a:endCxn id="59" idx="1"/>
          </p:cNvCxnSpPr>
          <p:nvPr/>
        </p:nvCxnSpPr>
        <p:spPr>
          <a:xfrm flipV="1">
            <a:off x="6299138" y="3028496"/>
            <a:ext cx="1788773" cy="18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0" name="Straight Connector 1029">
            <a:extLst>
              <a:ext uri="{FF2B5EF4-FFF2-40B4-BE49-F238E27FC236}">
                <a16:creationId xmlns:a16="http://schemas.microsoft.com/office/drawing/2014/main" id="{ADEF75C8-6EDA-4B84-AE6A-F023FEBE7252}"/>
              </a:ext>
            </a:extLst>
          </p:cNvPr>
          <p:cNvCxnSpPr>
            <a:cxnSpLocks/>
            <a:stCxn id="51" idx="0"/>
          </p:cNvCxnSpPr>
          <p:nvPr/>
        </p:nvCxnSpPr>
        <p:spPr>
          <a:xfrm flipV="1">
            <a:off x="7327459" y="3028496"/>
            <a:ext cx="0" cy="105358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1" name="Picture 1030">
            <a:extLst>
              <a:ext uri="{FF2B5EF4-FFF2-40B4-BE49-F238E27FC236}">
                <a16:creationId xmlns:a16="http://schemas.microsoft.com/office/drawing/2014/main" id="{51C0CD03-6CB3-4454-8ED8-5CDE089FDF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2377" y="1130611"/>
            <a:ext cx="595956" cy="553998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33A0C7B3-F112-4004-8A69-909CD476923C}"/>
              </a:ext>
            </a:extLst>
          </p:cNvPr>
          <p:cNvSpPr txBox="1"/>
          <p:nvPr/>
        </p:nvSpPr>
        <p:spPr>
          <a:xfrm>
            <a:off x="7729000" y="1663639"/>
            <a:ext cx="17090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500" dirty="0"/>
              <a:t>Synapse Serverless</a:t>
            </a:r>
          </a:p>
          <a:p>
            <a:pPr algn="ctr"/>
            <a:r>
              <a:rPr lang="en-IN" sz="1500" dirty="0"/>
              <a:t> SQL Pool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AF5CE3C7-F5C1-49F8-B9E5-FFE90E31FBB1}"/>
              </a:ext>
            </a:extLst>
          </p:cNvPr>
          <p:cNvSpPr/>
          <p:nvPr/>
        </p:nvSpPr>
        <p:spPr>
          <a:xfrm>
            <a:off x="9846034" y="957419"/>
            <a:ext cx="2199862" cy="55579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82" name="Picture 8" descr="power bi&quot; Icon - Download for free – Iconduck">
            <a:extLst>
              <a:ext uri="{FF2B5EF4-FFF2-40B4-BE49-F238E27FC236}">
                <a16:creationId xmlns:a16="http://schemas.microsoft.com/office/drawing/2014/main" id="{6CCC4977-0533-43A1-AAC3-AE72E10ED2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3450" y="2647449"/>
            <a:ext cx="1010194" cy="1149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E3B971FF-8CC6-4CE8-992D-251A916FFA82}"/>
              </a:ext>
            </a:extLst>
          </p:cNvPr>
          <p:cNvSpPr txBox="1"/>
          <p:nvPr/>
        </p:nvSpPr>
        <p:spPr>
          <a:xfrm>
            <a:off x="10057886" y="3962408"/>
            <a:ext cx="19613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500" dirty="0"/>
              <a:t>Power BI</a:t>
            </a:r>
          </a:p>
          <a:p>
            <a:pPr algn="ctr"/>
            <a:r>
              <a:rPr lang="en-IN" sz="1500" dirty="0"/>
              <a:t>Reports</a:t>
            </a:r>
          </a:p>
        </p:txBody>
      </p:sp>
      <p:cxnSp>
        <p:nvCxnSpPr>
          <p:cNvPr id="1040" name="Connector: Elbow 1039">
            <a:extLst>
              <a:ext uri="{FF2B5EF4-FFF2-40B4-BE49-F238E27FC236}">
                <a16:creationId xmlns:a16="http://schemas.microsoft.com/office/drawing/2014/main" id="{C70431A4-FBB4-44DB-8D8A-D151E896978C}"/>
              </a:ext>
            </a:extLst>
          </p:cNvPr>
          <p:cNvCxnSpPr>
            <a:cxnSpLocks/>
            <a:stCxn id="1031" idx="3"/>
            <a:endCxn id="82" idx="1"/>
          </p:cNvCxnSpPr>
          <p:nvPr/>
        </p:nvCxnSpPr>
        <p:spPr>
          <a:xfrm>
            <a:off x="8828333" y="1407610"/>
            <a:ext cx="1705117" cy="181475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884DA012-F8D4-449E-B2E3-971F0F2FDD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26537" y="1119902"/>
            <a:ext cx="942975" cy="699167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0C8C214E-A439-4441-9D18-93FC6EE48409}"/>
              </a:ext>
            </a:extLst>
          </p:cNvPr>
          <p:cNvSpPr txBox="1"/>
          <p:nvPr/>
        </p:nvSpPr>
        <p:spPr>
          <a:xfrm>
            <a:off x="5882019" y="1812036"/>
            <a:ext cx="170904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500" dirty="0"/>
              <a:t>Synapse Spark Pool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49F4932-7454-4473-BF41-2873A6E95B52}"/>
              </a:ext>
            </a:extLst>
          </p:cNvPr>
          <p:cNvCxnSpPr>
            <a:cxnSpLocks/>
            <a:stCxn id="59" idx="0"/>
            <a:endCxn id="72" idx="2"/>
          </p:cNvCxnSpPr>
          <p:nvPr/>
        </p:nvCxnSpPr>
        <p:spPr>
          <a:xfrm flipV="1">
            <a:off x="8583522" y="2217637"/>
            <a:ext cx="0" cy="45962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665ED3B-28BD-491B-9D64-BACCD66A82EB}"/>
              </a:ext>
            </a:extLst>
          </p:cNvPr>
          <p:cNvCxnSpPr>
            <a:cxnSpLocks/>
            <a:endCxn id="48" idx="2"/>
          </p:cNvCxnSpPr>
          <p:nvPr/>
        </p:nvCxnSpPr>
        <p:spPr>
          <a:xfrm flipV="1">
            <a:off x="6736541" y="2135201"/>
            <a:ext cx="0" cy="91132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>
            <a:extLst>
              <a:ext uri="{FF2B5EF4-FFF2-40B4-BE49-F238E27FC236}">
                <a16:creationId xmlns:a16="http://schemas.microsoft.com/office/drawing/2014/main" id="{39B3011E-0DCC-4000-B08D-21AFCBA3D9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86370" y="2477986"/>
            <a:ext cx="1217813" cy="1176645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F0CD1D2-AE1F-4D9B-8B65-8B4AEBD7BE61}"/>
              </a:ext>
            </a:extLst>
          </p:cNvPr>
          <p:cNvCxnSpPr>
            <a:cxnSpLocks/>
            <a:stCxn id="41" idx="3"/>
            <a:endCxn id="54" idx="1"/>
          </p:cNvCxnSpPr>
          <p:nvPr/>
        </p:nvCxnSpPr>
        <p:spPr>
          <a:xfrm flipV="1">
            <a:off x="4504183" y="3046524"/>
            <a:ext cx="803733" cy="19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2" descr="Api Phatplus Solid icon">
            <a:extLst>
              <a:ext uri="{FF2B5EF4-FFF2-40B4-BE49-F238E27FC236}">
                <a16:creationId xmlns:a16="http://schemas.microsoft.com/office/drawing/2014/main" id="{50B7DA4E-4F9C-4A56-BE60-0BE154FAC9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01" y="2605443"/>
            <a:ext cx="1347919" cy="957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DFDF182-3BED-464E-A64B-2D028B7FC7E5}"/>
              </a:ext>
            </a:extLst>
          </p:cNvPr>
          <p:cNvCxnSpPr>
            <a:cxnSpLocks/>
            <a:stCxn id="44" idx="3"/>
            <a:endCxn id="41" idx="1"/>
          </p:cNvCxnSpPr>
          <p:nvPr/>
        </p:nvCxnSpPr>
        <p:spPr>
          <a:xfrm flipV="1">
            <a:off x="1965120" y="3066309"/>
            <a:ext cx="1321250" cy="17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49E2F31B-CC14-48BC-9071-5EC5AAF019ED}"/>
              </a:ext>
            </a:extLst>
          </p:cNvPr>
          <p:cNvSpPr/>
          <p:nvPr/>
        </p:nvSpPr>
        <p:spPr>
          <a:xfrm>
            <a:off x="2644998" y="5491891"/>
            <a:ext cx="6900810" cy="10500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C36671B-5463-4CD5-A4FD-77ED816ACE95}"/>
              </a:ext>
            </a:extLst>
          </p:cNvPr>
          <p:cNvSpPr txBox="1"/>
          <p:nvPr/>
        </p:nvSpPr>
        <p:spPr>
          <a:xfrm>
            <a:off x="2690922" y="5475777"/>
            <a:ext cx="170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Orchestration</a:t>
            </a: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20480098-9CA8-4D6D-BEA1-4342B00D00A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94797" y="5546930"/>
            <a:ext cx="785526" cy="635375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BAD4D0E9-3C17-4B05-9349-0AEEC26F1B7C}"/>
              </a:ext>
            </a:extLst>
          </p:cNvPr>
          <p:cNvSpPr txBox="1"/>
          <p:nvPr/>
        </p:nvSpPr>
        <p:spPr>
          <a:xfrm>
            <a:off x="3628111" y="6215239"/>
            <a:ext cx="494168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500" dirty="0"/>
              <a:t>Azure Data Factory and Azure Synapse Pipelines and Triggers</a:t>
            </a: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F1EAA43E-7A46-4A9F-9C60-670C784E59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8621" y="5545423"/>
            <a:ext cx="688838" cy="635375"/>
          </a:xfrm>
          <a:prstGeom prst="rect">
            <a:avLst/>
          </a:prstGeom>
        </p:spPr>
      </p:pic>
      <p:sp>
        <p:nvSpPr>
          <p:cNvPr id="36" name="Plus Sign 35">
            <a:extLst>
              <a:ext uri="{FF2B5EF4-FFF2-40B4-BE49-F238E27FC236}">
                <a16:creationId xmlns:a16="http://schemas.microsoft.com/office/drawing/2014/main" id="{313CA86D-1C3E-42D1-A7A1-739A26631D6F}"/>
              </a:ext>
            </a:extLst>
          </p:cNvPr>
          <p:cNvSpPr/>
          <p:nvPr/>
        </p:nvSpPr>
        <p:spPr>
          <a:xfrm>
            <a:off x="5934972" y="5659300"/>
            <a:ext cx="439370" cy="483233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2109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46">
            <a:extLst>
              <a:ext uri="{FF2B5EF4-FFF2-40B4-BE49-F238E27FC236}">
                <a16:creationId xmlns:a16="http://schemas.microsoft.com/office/drawing/2014/main" id="{CFCA9CCF-19B2-4359-8560-1F92D833C7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2796307"/>
            <a:ext cx="533400" cy="598692"/>
          </a:xfrm>
          <a:prstGeom prst="rect">
            <a:avLst/>
          </a:prstGeom>
          <a:ln>
            <a:noFill/>
          </a:ln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975BF38F-A16C-4FEA-970D-ABB0C98F5FC2}"/>
              </a:ext>
            </a:extLst>
          </p:cNvPr>
          <p:cNvSpPr txBox="1"/>
          <p:nvPr/>
        </p:nvSpPr>
        <p:spPr>
          <a:xfrm>
            <a:off x="4673600" y="3304307"/>
            <a:ext cx="967277" cy="3937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IN" sz="1053" b="1" dirty="0">
                <a:latin typeface="Century Gothic" panose="020B0502020202020204" pitchFamily="34" charset="0"/>
              </a:rPr>
              <a:t>Azure Data Lake Store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045FF94-BE68-4D08-BB7E-0D08C0C4A895}"/>
              </a:ext>
            </a:extLst>
          </p:cNvPr>
          <p:cNvSpPr txBox="1"/>
          <p:nvPr/>
        </p:nvSpPr>
        <p:spPr>
          <a:xfrm>
            <a:off x="3018287" y="3315570"/>
            <a:ext cx="1016000" cy="415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1" b="1" dirty="0">
                <a:solidFill>
                  <a:prstClr val="black"/>
                </a:solidFill>
                <a:latin typeface="Century Gothic" panose="020B0502020202020204" pitchFamily="34" charset="0"/>
              </a:rPr>
              <a:t>S</a:t>
            </a:r>
            <a:r>
              <a:rPr lang="en-IN" sz="1051" b="1" dirty="0">
                <a:solidFill>
                  <a:prstClr val="black"/>
                </a:solidFill>
                <a:latin typeface="Century Gothic" panose="020B0502020202020204" pitchFamily="34" charset="0"/>
              </a:rPr>
              <a:t>ynapse Pipeline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8E7152E-4174-4CEC-A8C9-BF9561F8759B}"/>
              </a:ext>
            </a:extLst>
          </p:cNvPr>
          <p:cNvSpPr/>
          <p:nvPr/>
        </p:nvSpPr>
        <p:spPr>
          <a:xfrm>
            <a:off x="2743200" y="2311401"/>
            <a:ext cx="1320800" cy="14348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>
              <a:solidFill>
                <a:prstClr val="white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845FC58-2CE3-4CB8-9289-4258B1911D83}"/>
              </a:ext>
            </a:extLst>
          </p:cNvPr>
          <p:cNvSpPr/>
          <p:nvPr/>
        </p:nvSpPr>
        <p:spPr>
          <a:xfrm>
            <a:off x="48600" y="865910"/>
            <a:ext cx="1678600" cy="1965287"/>
          </a:xfrm>
          <a:prstGeom prst="rect">
            <a:avLst/>
          </a:prstGeom>
          <a:noFill/>
          <a:ln>
            <a:solidFill>
              <a:schemeClr val="bg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IN" sz="1400" b="1" dirty="0">
              <a:solidFill>
                <a:schemeClr val="tx1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EC3F3BF-4C9F-4A6A-8F5B-F19BEA729843}"/>
              </a:ext>
            </a:extLst>
          </p:cNvPr>
          <p:cNvSpPr txBox="1"/>
          <p:nvPr/>
        </p:nvSpPr>
        <p:spPr>
          <a:xfrm>
            <a:off x="5983587" y="3394397"/>
            <a:ext cx="2576469" cy="254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51" b="1" dirty="0">
                <a:solidFill>
                  <a:prstClr val="black"/>
                </a:solidFill>
                <a:latin typeface="Century Gothic" panose="020B0502020202020204" pitchFamily="34" charset="0"/>
              </a:rPr>
              <a:t>Spark Pool – SQL, Pyspark &amp; Scala</a:t>
            </a:r>
          </a:p>
        </p:txBody>
      </p:sp>
      <p:pic>
        <p:nvPicPr>
          <p:cNvPr id="82" name="Picture 81">
            <a:extLst>
              <a:ext uri="{FF2B5EF4-FFF2-40B4-BE49-F238E27FC236}">
                <a16:creationId xmlns:a16="http://schemas.microsoft.com/office/drawing/2014/main" id="{D32B88BB-9A35-4E4C-B685-5E3D428322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2400" y="2717801"/>
            <a:ext cx="1422400" cy="713311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9EF5AE79-4E50-4221-8639-E6B2E6441C07}"/>
              </a:ext>
            </a:extLst>
          </p:cNvPr>
          <p:cNvSpPr/>
          <p:nvPr/>
        </p:nvSpPr>
        <p:spPr>
          <a:xfrm>
            <a:off x="2543174" y="865910"/>
            <a:ext cx="8019105" cy="39755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2BF8DBE3-3BDB-41C8-A7D6-4093D5B67E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96574" y="3660530"/>
            <a:ext cx="935020" cy="886237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3F1EAD52-E674-47A0-A5AD-3AAD7ED49E64}"/>
              </a:ext>
            </a:extLst>
          </p:cNvPr>
          <p:cNvSpPr txBox="1"/>
          <p:nvPr/>
        </p:nvSpPr>
        <p:spPr>
          <a:xfrm>
            <a:off x="6502400" y="3702770"/>
            <a:ext cx="1586221" cy="1117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3" dirty="0">
                <a:solidFill>
                  <a:srgbClr val="3D3D3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Transform Using Spark - to load only the needed data into Synapse as Curated Data</a:t>
            </a:r>
            <a:endParaRPr lang="en-IN" sz="1333" dirty="0">
              <a:solidFill>
                <a:srgbClr val="3D3D3D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D956ADB-AF37-434B-81AB-C54D280E496A}"/>
              </a:ext>
            </a:extLst>
          </p:cNvPr>
          <p:cNvCxnSpPr>
            <a:cxnSpLocks/>
          </p:cNvCxnSpPr>
          <p:nvPr/>
        </p:nvCxnSpPr>
        <p:spPr>
          <a:xfrm>
            <a:off x="4064001" y="3124200"/>
            <a:ext cx="7299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2FA4CA4-0F8B-417B-A894-EF19C8DED438}"/>
              </a:ext>
            </a:extLst>
          </p:cNvPr>
          <p:cNvCxnSpPr>
            <a:cxnSpLocks/>
          </p:cNvCxnSpPr>
          <p:nvPr/>
        </p:nvCxnSpPr>
        <p:spPr>
          <a:xfrm>
            <a:off x="5530843" y="3124200"/>
            <a:ext cx="9715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11F0393-74E8-455D-BFF7-EBE4AE25E3C0}"/>
              </a:ext>
            </a:extLst>
          </p:cNvPr>
          <p:cNvCxnSpPr>
            <a:cxnSpLocks/>
          </p:cNvCxnSpPr>
          <p:nvPr/>
        </p:nvCxnSpPr>
        <p:spPr>
          <a:xfrm flipV="1">
            <a:off x="7010400" y="1905001"/>
            <a:ext cx="0" cy="1103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A175518C-CBAC-4EFB-940C-9E49DE49EE51}"/>
              </a:ext>
            </a:extLst>
          </p:cNvPr>
          <p:cNvSpPr txBox="1"/>
          <p:nvPr/>
        </p:nvSpPr>
        <p:spPr>
          <a:xfrm>
            <a:off x="4072139" y="3706336"/>
            <a:ext cx="2633461" cy="707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3D3D3D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sz="1333" dirty="0"/>
              <a:t>To reduce storage cost, Raw data will be kept in ADLS and curated data will be loaded to Synapse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73BAC81-65B3-48CB-9C51-1FBA26C5B434}"/>
              </a:ext>
            </a:extLst>
          </p:cNvPr>
          <p:cNvSpPr/>
          <p:nvPr/>
        </p:nvSpPr>
        <p:spPr>
          <a:xfrm>
            <a:off x="2697688" y="5135443"/>
            <a:ext cx="3096253" cy="2700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56" b="1" dirty="0"/>
              <a:t>Extract and Load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F35A530-CD67-4D60-9BCD-9924C38A5E2F}"/>
              </a:ext>
            </a:extLst>
          </p:cNvPr>
          <p:cNvSpPr/>
          <p:nvPr/>
        </p:nvSpPr>
        <p:spPr>
          <a:xfrm>
            <a:off x="149253" y="5109677"/>
            <a:ext cx="1781148" cy="2833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56" b="1" dirty="0"/>
              <a:t>Source Data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8153325-E7B7-4590-87E3-4964F82BCF84}"/>
              </a:ext>
            </a:extLst>
          </p:cNvPr>
          <p:cNvSpPr/>
          <p:nvPr/>
        </p:nvSpPr>
        <p:spPr>
          <a:xfrm>
            <a:off x="5868439" y="5127969"/>
            <a:ext cx="3231559" cy="28339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56" b="1" dirty="0"/>
              <a:t>Transformation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9FDAED9-43BB-480F-88CA-D1F082A26DF7}"/>
              </a:ext>
            </a:extLst>
          </p:cNvPr>
          <p:cNvSpPr/>
          <p:nvPr/>
        </p:nvSpPr>
        <p:spPr>
          <a:xfrm>
            <a:off x="9159278" y="5135443"/>
            <a:ext cx="2786356" cy="27226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56" b="1" dirty="0"/>
              <a:t>Serving Layer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5BE6171-B5FD-42FD-9F43-EA73C1D6461E}"/>
              </a:ext>
            </a:extLst>
          </p:cNvPr>
          <p:cNvSpPr txBox="1"/>
          <p:nvPr/>
        </p:nvSpPr>
        <p:spPr>
          <a:xfrm>
            <a:off x="3992016" y="2775388"/>
            <a:ext cx="11895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200" b="1">
                <a:solidFill>
                  <a:srgbClr val="3D3D3D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IN" sz="1400" dirty="0"/>
              <a:t>Raw data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457E135-2F81-4F7A-B5FF-228D66322FF1}"/>
              </a:ext>
            </a:extLst>
          </p:cNvPr>
          <p:cNvSpPr txBox="1"/>
          <p:nvPr/>
        </p:nvSpPr>
        <p:spPr>
          <a:xfrm>
            <a:off x="5892800" y="2294481"/>
            <a:ext cx="13208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200" b="1">
                <a:solidFill>
                  <a:srgbClr val="3D3D3D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IN" sz="1400" dirty="0"/>
              <a:t>Curated data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9928785-9CB4-45B7-A1FA-8616F0CBD98B}"/>
              </a:ext>
            </a:extLst>
          </p:cNvPr>
          <p:cNvCxnSpPr>
            <a:cxnSpLocks/>
          </p:cNvCxnSpPr>
          <p:nvPr/>
        </p:nvCxnSpPr>
        <p:spPr>
          <a:xfrm>
            <a:off x="9077597" y="3165959"/>
            <a:ext cx="0" cy="469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136BFE83-C555-4B04-B0A1-29F66279F40F}"/>
              </a:ext>
            </a:extLst>
          </p:cNvPr>
          <p:cNvSpPr/>
          <p:nvPr/>
        </p:nvSpPr>
        <p:spPr>
          <a:xfrm>
            <a:off x="4267201" y="2514601"/>
            <a:ext cx="292180" cy="31659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</a:t>
            </a:r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20593A07-A578-49DD-9016-7181FEA2C147}"/>
              </a:ext>
            </a:extLst>
          </p:cNvPr>
          <p:cNvSpPr/>
          <p:nvPr/>
        </p:nvSpPr>
        <p:spPr>
          <a:xfrm>
            <a:off x="7070086" y="2500530"/>
            <a:ext cx="292180" cy="31659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</a:t>
            </a:r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2AD9D742-8098-4FCE-AB35-F69176BBC521}"/>
              </a:ext>
            </a:extLst>
          </p:cNvPr>
          <p:cNvSpPr/>
          <p:nvPr/>
        </p:nvSpPr>
        <p:spPr>
          <a:xfrm>
            <a:off x="8039021" y="1081307"/>
            <a:ext cx="292180" cy="31659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4</a:t>
            </a:r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E11E48E9-935A-4C82-8EA5-2521ACDABF95}"/>
              </a:ext>
            </a:extLst>
          </p:cNvPr>
          <p:cNvSpPr/>
          <p:nvPr/>
        </p:nvSpPr>
        <p:spPr>
          <a:xfrm>
            <a:off x="9144001" y="3214005"/>
            <a:ext cx="292180" cy="31659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5</a:t>
            </a:r>
            <a:endParaRPr lang="en-IN" sz="2400" dirty="0">
              <a:solidFill>
                <a:schemeClr val="tx1"/>
              </a:solidFill>
            </a:endParaRP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C22D82D5-491D-4674-8040-3D606A12E0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77742" y="1153160"/>
            <a:ext cx="352239" cy="348531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DECE1D9C-851E-400A-BA4B-F9913D0CBF8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93693" y="2518694"/>
            <a:ext cx="1148657" cy="675681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A0DDD59-26ED-4D93-8744-740F6836FFB6}"/>
              </a:ext>
            </a:extLst>
          </p:cNvPr>
          <p:cNvSpPr/>
          <p:nvPr/>
        </p:nvSpPr>
        <p:spPr>
          <a:xfrm>
            <a:off x="10769601" y="3835401"/>
            <a:ext cx="1377921" cy="585289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601B2A74-8BA8-4522-B394-3CD8C6738541}"/>
              </a:ext>
            </a:extLst>
          </p:cNvPr>
          <p:cNvSpPr txBox="1"/>
          <p:nvPr/>
        </p:nvSpPr>
        <p:spPr>
          <a:xfrm>
            <a:off x="10294073" y="3910623"/>
            <a:ext cx="2322361" cy="42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67" b="1" dirty="0">
                <a:solidFill>
                  <a:prstClr val="black"/>
                </a:solidFill>
                <a:latin typeface="Century Gothic" panose="020B0502020202020204" pitchFamily="34" charset="0"/>
              </a:rPr>
              <a:t>PBI Reports </a:t>
            </a:r>
          </a:p>
          <a:p>
            <a:pPr algn="ctr"/>
            <a:r>
              <a:rPr lang="en-IN" sz="1067" b="1" dirty="0">
                <a:solidFill>
                  <a:prstClr val="black"/>
                </a:solidFill>
                <a:latin typeface="Century Gothic" panose="020B0502020202020204" pitchFamily="34" charset="0"/>
              </a:rPr>
              <a:t>Embedding Process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36189FB-1784-49AC-AC7C-E57530B9E41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5022" y="1740401"/>
            <a:ext cx="973833" cy="973833"/>
          </a:xfrm>
          <a:prstGeom prst="rect">
            <a:avLst/>
          </a:prstGeom>
        </p:spPr>
      </p:pic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FCD1B03F-CBBC-4E90-B019-737B1CE43005}"/>
              </a:ext>
            </a:extLst>
          </p:cNvPr>
          <p:cNvCxnSpPr>
            <a:cxnSpLocks/>
          </p:cNvCxnSpPr>
          <p:nvPr/>
        </p:nvCxnSpPr>
        <p:spPr>
          <a:xfrm>
            <a:off x="9594016" y="4100281"/>
            <a:ext cx="11755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29882627-4893-41AF-841B-618FC4ABAF2A}"/>
              </a:ext>
            </a:extLst>
          </p:cNvPr>
          <p:cNvCxnSpPr>
            <a:cxnSpLocks/>
          </p:cNvCxnSpPr>
          <p:nvPr/>
        </p:nvCxnSpPr>
        <p:spPr>
          <a:xfrm flipV="1">
            <a:off x="11277600" y="2616200"/>
            <a:ext cx="0" cy="1213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E93412B6-70F5-4881-A8F7-D48FDCEBCDED}"/>
              </a:ext>
            </a:extLst>
          </p:cNvPr>
          <p:cNvSpPr txBox="1"/>
          <p:nvPr/>
        </p:nvSpPr>
        <p:spPr>
          <a:xfrm>
            <a:off x="10858000" y="1439051"/>
            <a:ext cx="1194507" cy="254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1" b="1" dirty="0">
                <a:solidFill>
                  <a:prstClr val="black"/>
                </a:solidFill>
                <a:latin typeface="Century Gothic" panose="020B0502020202020204" pitchFamily="34" charset="0"/>
              </a:rPr>
              <a:t>Web App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79D205F-036E-466F-ABFD-F80E82A3517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09841" y="455216"/>
            <a:ext cx="977900" cy="13208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F23E671-DBB2-4A0F-8900-D197D33239E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40759" y="2448818"/>
            <a:ext cx="877996" cy="887239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C6B34A40-E34F-464E-9D52-3DC3E9ED962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35586" y="1214952"/>
            <a:ext cx="1148657" cy="675681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246C87F-2447-491B-A4A0-4BECE7D73822}"/>
              </a:ext>
            </a:extLst>
          </p:cNvPr>
          <p:cNvCxnSpPr/>
          <p:nvPr/>
        </p:nvCxnSpPr>
        <p:spPr>
          <a:xfrm>
            <a:off x="7883005" y="1586928"/>
            <a:ext cx="119606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8C207B6D-25B5-48FB-82EA-F9FD1946CEF0}"/>
              </a:ext>
            </a:extLst>
          </p:cNvPr>
          <p:cNvCxnSpPr>
            <a:cxnSpLocks/>
          </p:cNvCxnSpPr>
          <p:nvPr/>
        </p:nvCxnSpPr>
        <p:spPr>
          <a:xfrm>
            <a:off x="9077597" y="1586455"/>
            <a:ext cx="0" cy="914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3A4316E9-4C3B-4312-BC9D-6D279505840C}"/>
              </a:ext>
            </a:extLst>
          </p:cNvPr>
          <p:cNvSpPr txBox="1"/>
          <p:nvPr/>
        </p:nvSpPr>
        <p:spPr>
          <a:xfrm>
            <a:off x="9114030" y="976290"/>
            <a:ext cx="1568449" cy="1528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3" dirty="0">
                <a:solidFill>
                  <a:srgbClr val="3D3D3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Restructure the data via Dedicated SQL Pool Stored Procedures, Views to make it as PPE use case report friendly</a:t>
            </a:r>
            <a:endParaRPr lang="en-IN" sz="1333" dirty="0">
              <a:solidFill>
                <a:srgbClr val="3D3D3D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4F2E2A26-D58A-4322-BE6A-089BAFAABD05}"/>
              </a:ext>
            </a:extLst>
          </p:cNvPr>
          <p:cNvSpPr/>
          <p:nvPr/>
        </p:nvSpPr>
        <p:spPr>
          <a:xfrm>
            <a:off x="133472" y="3073321"/>
            <a:ext cx="1678600" cy="1965287"/>
          </a:xfrm>
          <a:prstGeom prst="rect">
            <a:avLst/>
          </a:prstGeom>
          <a:noFill/>
          <a:ln>
            <a:solidFill>
              <a:schemeClr val="bg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Cloud Data Sources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67B5F69-2C88-4C4E-A358-CD331BDCBAD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47104" y="3530808"/>
            <a:ext cx="570496" cy="609393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8711AF1E-CE82-4C40-8D56-DB747579028F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0" y="1295401"/>
            <a:ext cx="602115" cy="316596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528ED239-7997-4132-9CA5-3B0C9D6E890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797799" y="1569413"/>
            <a:ext cx="706259" cy="843587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48AD7836-E041-4947-8E11-485BA975F9B9}"/>
              </a:ext>
            </a:extLst>
          </p:cNvPr>
          <p:cNvCxnSpPr>
            <a:cxnSpLocks/>
            <a:stCxn id="59" idx="1"/>
          </p:cNvCxnSpPr>
          <p:nvPr/>
        </p:nvCxnSpPr>
        <p:spPr>
          <a:xfrm flipH="1">
            <a:off x="1781148" y="1991207"/>
            <a:ext cx="16651" cy="4217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DF41CA43-947C-4C5B-AE9A-DCABF887A386}"/>
              </a:ext>
            </a:extLst>
          </p:cNvPr>
          <p:cNvCxnSpPr/>
          <p:nvPr/>
        </p:nvCxnSpPr>
        <p:spPr>
          <a:xfrm>
            <a:off x="1273148" y="2413000"/>
            <a:ext cx="513061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64C91259-ED85-4F5A-B000-FCB9C58D7854}"/>
              </a:ext>
            </a:extLst>
          </p:cNvPr>
          <p:cNvCxnSpPr/>
          <p:nvPr/>
        </p:nvCxnSpPr>
        <p:spPr>
          <a:xfrm>
            <a:off x="1781148" y="2006600"/>
            <a:ext cx="197808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6ECFC28B-73CA-4CBD-8C7C-5D70BAE07AEA}"/>
              </a:ext>
            </a:extLst>
          </p:cNvPr>
          <p:cNvSpPr txBox="1"/>
          <p:nvPr/>
        </p:nvSpPr>
        <p:spPr>
          <a:xfrm>
            <a:off x="1743659" y="2344501"/>
            <a:ext cx="1202741" cy="749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3D3D3D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sz="1067" dirty="0"/>
              <a:t>Self Hosted Integration Runtime </a:t>
            </a:r>
          </a:p>
          <a:p>
            <a:r>
              <a:rPr lang="en-US" sz="1067" dirty="0"/>
              <a:t>(SHIR)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9A526B3-6957-4508-A464-207BFCED7A6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864357" y="3846915"/>
            <a:ext cx="675644" cy="506733"/>
          </a:xfrm>
          <a:prstGeom prst="rect">
            <a:avLst/>
          </a:prstGeom>
        </p:spPr>
      </p:pic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62C08A6-F24A-4838-8478-8E3D7D1C836C}"/>
              </a:ext>
            </a:extLst>
          </p:cNvPr>
          <p:cNvCxnSpPr>
            <a:cxnSpLocks/>
          </p:cNvCxnSpPr>
          <p:nvPr/>
        </p:nvCxnSpPr>
        <p:spPr>
          <a:xfrm>
            <a:off x="1727200" y="3733801"/>
            <a:ext cx="0" cy="36648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ADD898A0-A9B5-4D7F-870F-D735CCEEFB51}"/>
              </a:ext>
            </a:extLst>
          </p:cNvPr>
          <p:cNvCxnSpPr/>
          <p:nvPr/>
        </p:nvCxnSpPr>
        <p:spPr>
          <a:xfrm>
            <a:off x="1219200" y="3749420"/>
            <a:ext cx="513061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3F7AD3BC-B5C9-4100-A549-9792D2F5E96E}"/>
              </a:ext>
            </a:extLst>
          </p:cNvPr>
          <p:cNvCxnSpPr/>
          <p:nvPr/>
        </p:nvCxnSpPr>
        <p:spPr>
          <a:xfrm>
            <a:off x="1732592" y="4112685"/>
            <a:ext cx="197808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BF886D87-0260-4AB7-A541-C5FF39159DA0}"/>
              </a:ext>
            </a:extLst>
          </p:cNvPr>
          <p:cNvSpPr txBox="1"/>
          <p:nvPr/>
        </p:nvSpPr>
        <p:spPr>
          <a:xfrm>
            <a:off x="1727200" y="4282215"/>
            <a:ext cx="1202741" cy="42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3D3D3D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sz="1067" dirty="0"/>
              <a:t>Azure Integration Runtime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ECC22BCF-0C6B-4CE1-826A-03D215B73F44}"/>
              </a:ext>
            </a:extLst>
          </p:cNvPr>
          <p:cNvCxnSpPr>
            <a:cxnSpLocks/>
          </p:cNvCxnSpPr>
          <p:nvPr/>
        </p:nvCxnSpPr>
        <p:spPr>
          <a:xfrm>
            <a:off x="2396168" y="1970784"/>
            <a:ext cx="1058232" cy="340617"/>
          </a:xfrm>
          <a:prstGeom prst="bentConnector2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741F0D15-6D94-45EA-BE1E-0C829694A2DF}"/>
              </a:ext>
            </a:extLst>
          </p:cNvPr>
          <p:cNvCxnSpPr>
            <a:cxnSpLocks/>
            <a:stCxn id="10" idx="3"/>
            <a:endCxn id="73" idx="2"/>
          </p:cNvCxnSpPr>
          <p:nvPr/>
        </p:nvCxnSpPr>
        <p:spPr>
          <a:xfrm flipV="1">
            <a:off x="2449323" y="3746241"/>
            <a:ext cx="1044956" cy="354040"/>
          </a:xfrm>
          <a:prstGeom prst="bentConnector2">
            <a:avLst/>
          </a:prstGeom>
          <a:ln>
            <a:solidFill>
              <a:srgbClr val="F65B1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8270A372-A6F5-4059-832C-1535C3F41DB9}"/>
              </a:ext>
            </a:extLst>
          </p:cNvPr>
          <p:cNvSpPr/>
          <p:nvPr/>
        </p:nvSpPr>
        <p:spPr>
          <a:xfrm>
            <a:off x="2946401" y="1588405"/>
            <a:ext cx="292180" cy="31659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15BF1963-13ED-4A1B-BF75-6DFC18C79796}"/>
              </a:ext>
            </a:extLst>
          </p:cNvPr>
          <p:cNvSpPr/>
          <p:nvPr/>
        </p:nvSpPr>
        <p:spPr>
          <a:xfrm>
            <a:off x="2959021" y="4140201"/>
            <a:ext cx="292180" cy="31659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  <a:endParaRPr lang="en-IN" sz="2400" dirty="0">
              <a:solidFill>
                <a:schemeClr val="tx1"/>
              </a:solidFill>
            </a:endParaRPr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4297BCD1-8134-4DC4-B628-DC48E6F98974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148" y="2123628"/>
            <a:ext cx="1055045" cy="592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451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15AE173-308D-44F9-A7CE-18D553C79037}"/>
              </a:ext>
            </a:extLst>
          </p:cNvPr>
          <p:cNvSpPr/>
          <p:nvPr/>
        </p:nvSpPr>
        <p:spPr>
          <a:xfrm>
            <a:off x="114019" y="321735"/>
            <a:ext cx="11926956" cy="638855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5133D05-1FFA-4CC3-96AC-47F34ED55854}"/>
              </a:ext>
            </a:extLst>
          </p:cNvPr>
          <p:cNvSpPr/>
          <p:nvPr/>
        </p:nvSpPr>
        <p:spPr>
          <a:xfrm>
            <a:off x="424070" y="1033670"/>
            <a:ext cx="2425147" cy="54333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744202-74C2-437D-948B-B8B9977EC534}"/>
              </a:ext>
            </a:extLst>
          </p:cNvPr>
          <p:cNvSpPr txBox="1"/>
          <p:nvPr/>
        </p:nvSpPr>
        <p:spPr>
          <a:xfrm>
            <a:off x="536714" y="1219199"/>
            <a:ext cx="210047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500" b="1" u="sng" dirty="0">
                <a:solidFill>
                  <a:schemeClr val="bg1"/>
                </a:solidFill>
              </a:rPr>
              <a:t>Presentation Layer</a:t>
            </a:r>
          </a:p>
        </p:txBody>
      </p:sp>
      <p:pic>
        <p:nvPicPr>
          <p:cNvPr id="7170" name="Picture 2" descr="File:React-icon.svg - Wikipedia">
            <a:extLst>
              <a:ext uri="{FF2B5EF4-FFF2-40B4-BE49-F238E27FC236}">
                <a16:creationId xmlns:a16="http://schemas.microsoft.com/office/drawing/2014/main" id="{11F02768-D903-4920-9FC3-D1CA83B530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068" y="2266502"/>
            <a:ext cx="1147762" cy="995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ED0E73C-5A0A-4CE0-8195-D5E40DDBF3A6}"/>
              </a:ext>
            </a:extLst>
          </p:cNvPr>
          <p:cNvSpPr txBox="1"/>
          <p:nvPr/>
        </p:nvSpPr>
        <p:spPr>
          <a:xfrm>
            <a:off x="1179443" y="3303969"/>
            <a:ext cx="1126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React JS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1E1F12-DC44-434B-9EA2-AA6AFD12D265}"/>
              </a:ext>
            </a:extLst>
          </p:cNvPr>
          <p:cNvSpPr txBox="1"/>
          <p:nvPr/>
        </p:nvSpPr>
        <p:spPr>
          <a:xfrm>
            <a:off x="791570" y="3976809"/>
            <a:ext cx="184561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>
                <a:solidFill>
                  <a:schemeClr val="bg1"/>
                </a:solidFill>
              </a:rPr>
              <a:t>Artifacts</a:t>
            </a:r>
            <a:r>
              <a:rPr lang="en-IN" b="1" dirty="0">
                <a:solidFill>
                  <a:schemeClr val="bg1"/>
                </a:solidFill>
              </a:rPr>
              <a:t> / Pages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bg1"/>
                </a:solidFill>
              </a:rPr>
              <a:t>Connections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bg1"/>
                </a:solidFill>
              </a:rPr>
              <a:t>Projects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bg1"/>
                </a:solidFill>
              </a:rPr>
              <a:t>Datasets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bg1"/>
                </a:solidFill>
              </a:rPr>
              <a:t>Profiling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bg1"/>
                </a:solidFill>
              </a:rPr>
              <a:t>Validation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8C69127-7FD4-421D-818B-6668E6095EA1}"/>
              </a:ext>
            </a:extLst>
          </p:cNvPr>
          <p:cNvSpPr/>
          <p:nvPr/>
        </p:nvSpPr>
        <p:spPr>
          <a:xfrm>
            <a:off x="3697357" y="1033669"/>
            <a:ext cx="4319483" cy="54333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60A0273-F918-4B0D-A001-E0BD1EF62EB6}"/>
              </a:ext>
            </a:extLst>
          </p:cNvPr>
          <p:cNvSpPr/>
          <p:nvPr/>
        </p:nvSpPr>
        <p:spPr>
          <a:xfrm>
            <a:off x="9169780" y="1033669"/>
            <a:ext cx="2425147" cy="54333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C77C6E-A121-4555-AB08-CAC7F118644A}"/>
              </a:ext>
            </a:extLst>
          </p:cNvPr>
          <p:cNvSpPr txBox="1"/>
          <p:nvPr/>
        </p:nvSpPr>
        <p:spPr>
          <a:xfrm>
            <a:off x="4799201" y="1226591"/>
            <a:ext cx="210047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500" b="1" u="sng" dirty="0">
                <a:solidFill>
                  <a:schemeClr val="bg1"/>
                </a:solidFill>
              </a:rPr>
              <a:t>Application Layer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BFC0744-D467-4D28-A314-4A6657B47B18}"/>
              </a:ext>
            </a:extLst>
          </p:cNvPr>
          <p:cNvSpPr txBox="1"/>
          <p:nvPr/>
        </p:nvSpPr>
        <p:spPr>
          <a:xfrm>
            <a:off x="9332118" y="1219199"/>
            <a:ext cx="210047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500" b="1" u="sng" dirty="0">
                <a:solidFill>
                  <a:schemeClr val="bg1"/>
                </a:solidFill>
              </a:rPr>
              <a:t>Database Layer</a:t>
            </a:r>
          </a:p>
        </p:txBody>
      </p:sp>
      <p:pic>
        <p:nvPicPr>
          <p:cNvPr id="17" name="Picture 8" descr="PostgreSQL icon PNG and SVG Vector Free ...">
            <a:extLst>
              <a:ext uri="{FF2B5EF4-FFF2-40B4-BE49-F238E27FC236}">
                <a16:creationId xmlns:a16="http://schemas.microsoft.com/office/drawing/2014/main" id="{F0D549BD-39A1-410D-8DF4-50641B39FA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9056" y="2156861"/>
            <a:ext cx="1343868" cy="966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4B17D02-19E3-4003-B288-D88AABC46429}"/>
              </a:ext>
            </a:extLst>
          </p:cNvPr>
          <p:cNvSpPr txBox="1"/>
          <p:nvPr/>
        </p:nvSpPr>
        <p:spPr>
          <a:xfrm>
            <a:off x="9835064" y="3199169"/>
            <a:ext cx="1343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PostgreSQL</a:t>
            </a:r>
          </a:p>
        </p:txBody>
      </p:sp>
      <p:pic>
        <p:nvPicPr>
          <p:cNvPr id="7180" name="Picture 12" descr="Python icon - Free download on Iconfinder">
            <a:extLst>
              <a:ext uri="{FF2B5EF4-FFF2-40B4-BE49-F238E27FC236}">
                <a16:creationId xmlns:a16="http://schemas.microsoft.com/office/drawing/2014/main" id="{68A70BC3-D0BB-4225-9533-97E846BB1F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8573" y="2266502"/>
            <a:ext cx="1133950" cy="1071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2" name="Picture 14" descr="Flask SVG and transparent PNG icons | TechIcons">
            <a:extLst>
              <a:ext uri="{FF2B5EF4-FFF2-40B4-BE49-F238E27FC236}">
                <a16:creationId xmlns:a16="http://schemas.microsoft.com/office/drawing/2014/main" id="{53088683-239B-41E6-8DAD-63AEB4BE6B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620" y="2228402"/>
            <a:ext cx="1351101" cy="1071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97B2743-9D45-417A-97EC-C5295213241A}"/>
              </a:ext>
            </a:extLst>
          </p:cNvPr>
          <p:cNvSpPr txBox="1"/>
          <p:nvPr/>
        </p:nvSpPr>
        <p:spPr>
          <a:xfrm>
            <a:off x="4257844" y="4999522"/>
            <a:ext cx="1333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Capital One Profiler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080FD6A-1C0F-4E7E-8239-CEA78FD50A75}"/>
              </a:ext>
            </a:extLst>
          </p:cNvPr>
          <p:cNvSpPr txBox="1"/>
          <p:nvPr/>
        </p:nvSpPr>
        <p:spPr>
          <a:xfrm>
            <a:off x="6158130" y="3325523"/>
            <a:ext cx="135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Flask - API</a:t>
            </a:r>
          </a:p>
        </p:txBody>
      </p:sp>
      <p:pic>
        <p:nvPicPr>
          <p:cNvPr id="7184" name="Picture 16" descr="Capital One logo in transparent PNG and ...">
            <a:extLst>
              <a:ext uri="{FF2B5EF4-FFF2-40B4-BE49-F238E27FC236}">
                <a16:creationId xmlns:a16="http://schemas.microsoft.com/office/drawing/2014/main" id="{6B7B0C17-97A1-4414-9CF6-B4F5BB870C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8573" y="3927959"/>
            <a:ext cx="1133950" cy="107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6" name="Picture 18" descr="Great Expectations Reviews 2024 ...">
            <a:extLst>
              <a:ext uri="{FF2B5EF4-FFF2-40B4-BE49-F238E27FC236}">
                <a16:creationId xmlns:a16="http://schemas.microsoft.com/office/drawing/2014/main" id="{23A63EA2-DC41-4019-B39F-A5160A5214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7497" y="3938066"/>
            <a:ext cx="1414246" cy="1061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7DF59BA0-D26C-489B-AF04-17FBD17B3B4F}"/>
              </a:ext>
            </a:extLst>
          </p:cNvPr>
          <p:cNvSpPr txBox="1"/>
          <p:nvPr/>
        </p:nvSpPr>
        <p:spPr>
          <a:xfrm>
            <a:off x="4464835" y="3321198"/>
            <a:ext cx="1126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Python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D79DC7A-206A-41CD-A9DF-25C4A5E1DAA4}"/>
              </a:ext>
            </a:extLst>
          </p:cNvPr>
          <p:cNvSpPr txBox="1"/>
          <p:nvPr/>
        </p:nvSpPr>
        <p:spPr>
          <a:xfrm>
            <a:off x="6138658" y="4999522"/>
            <a:ext cx="1414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Great Expectations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B4BE23C-8D3D-4177-8FDA-8EDE0146F989}"/>
              </a:ext>
            </a:extLst>
          </p:cNvPr>
          <p:cNvSpPr txBox="1"/>
          <p:nvPr/>
        </p:nvSpPr>
        <p:spPr>
          <a:xfrm>
            <a:off x="9433439" y="3976809"/>
            <a:ext cx="1845613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Metadata Tables: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bg1"/>
                </a:solidFill>
              </a:rPr>
              <a:t>Connections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bg1"/>
                </a:solidFill>
              </a:rPr>
              <a:t>Projects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bg1"/>
                </a:solidFill>
              </a:rPr>
              <a:t>Datasets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bg1"/>
                </a:solidFill>
              </a:rPr>
              <a:t>Dataset Details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bg1"/>
                </a:solidFill>
              </a:rPr>
              <a:t>Testcase Master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bg1"/>
                </a:solidFill>
              </a:rPr>
              <a:t>Testcase Details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bg1"/>
                </a:solidFill>
              </a:rPr>
              <a:t>Testcase Result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bg1"/>
                </a:solidFill>
              </a:rPr>
              <a:t>Profile Result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AAD2F5-2909-4164-BC8F-324EBC437559}"/>
              </a:ext>
            </a:extLst>
          </p:cNvPr>
          <p:cNvSpPr txBox="1"/>
          <p:nvPr/>
        </p:nvSpPr>
        <p:spPr>
          <a:xfrm>
            <a:off x="654301" y="321735"/>
            <a:ext cx="396576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dirty="0">
                <a:solidFill>
                  <a:schemeClr val="accent1"/>
                </a:solidFill>
              </a:rPr>
              <a:t>AWS EC2 Linux Server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4F195D7-4BF8-4016-9E5F-DC8FDF20015A}"/>
              </a:ext>
            </a:extLst>
          </p:cNvPr>
          <p:cNvCxnSpPr>
            <a:cxnSpLocks/>
          </p:cNvCxnSpPr>
          <p:nvPr/>
        </p:nvCxnSpPr>
        <p:spPr>
          <a:xfrm>
            <a:off x="2849216" y="2764183"/>
            <a:ext cx="900000" cy="0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D4AA15D-35E0-4D03-900D-61995A0FD9E6}"/>
              </a:ext>
            </a:extLst>
          </p:cNvPr>
          <p:cNvCxnSpPr>
            <a:cxnSpLocks/>
          </p:cNvCxnSpPr>
          <p:nvPr/>
        </p:nvCxnSpPr>
        <p:spPr>
          <a:xfrm>
            <a:off x="8016840" y="2764183"/>
            <a:ext cx="1152940" cy="0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AA27D18-4625-4A15-8D6A-0BA81FA18C60}"/>
              </a:ext>
            </a:extLst>
          </p:cNvPr>
          <p:cNvCxnSpPr/>
          <p:nvPr/>
        </p:nvCxnSpPr>
        <p:spPr>
          <a:xfrm flipH="1">
            <a:off x="2849216" y="5041725"/>
            <a:ext cx="848141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AAE78CC-7A8B-4A57-A0D8-0D01D200765F}"/>
              </a:ext>
            </a:extLst>
          </p:cNvPr>
          <p:cNvCxnSpPr/>
          <p:nvPr/>
        </p:nvCxnSpPr>
        <p:spPr>
          <a:xfrm flipH="1">
            <a:off x="8016840" y="5089419"/>
            <a:ext cx="1152940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2939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15AE173-308D-44F9-A7CE-18D553C79037}"/>
              </a:ext>
            </a:extLst>
          </p:cNvPr>
          <p:cNvSpPr/>
          <p:nvPr/>
        </p:nvSpPr>
        <p:spPr>
          <a:xfrm>
            <a:off x="119270" y="321734"/>
            <a:ext cx="11926956" cy="635338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5133D05-1FFA-4CC3-96AC-47F34ED55854}"/>
              </a:ext>
            </a:extLst>
          </p:cNvPr>
          <p:cNvSpPr/>
          <p:nvPr/>
        </p:nvSpPr>
        <p:spPr>
          <a:xfrm>
            <a:off x="424070" y="1033670"/>
            <a:ext cx="2425147" cy="54333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744202-74C2-437D-948B-B8B9977EC534}"/>
              </a:ext>
            </a:extLst>
          </p:cNvPr>
          <p:cNvSpPr txBox="1"/>
          <p:nvPr/>
        </p:nvSpPr>
        <p:spPr>
          <a:xfrm>
            <a:off x="536714" y="1219199"/>
            <a:ext cx="210047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500" b="1" u="sng" dirty="0">
                <a:solidFill>
                  <a:schemeClr val="bg1"/>
                </a:solidFill>
              </a:rPr>
              <a:t>Presentation Layer</a:t>
            </a:r>
          </a:p>
        </p:txBody>
      </p:sp>
      <p:pic>
        <p:nvPicPr>
          <p:cNvPr id="7170" name="Picture 2" descr="File:React-icon.svg - Wikipedia">
            <a:extLst>
              <a:ext uri="{FF2B5EF4-FFF2-40B4-BE49-F238E27FC236}">
                <a16:creationId xmlns:a16="http://schemas.microsoft.com/office/drawing/2014/main" id="{11F02768-D903-4920-9FC3-D1CA83B530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068" y="2266502"/>
            <a:ext cx="1147762" cy="995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ED0E73C-5A0A-4CE0-8195-D5E40DDBF3A6}"/>
              </a:ext>
            </a:extLst>
          </p:cNvPr>
          <p:cNvSpPr txBox="1"/>
          <p:nvPr/>
        </p:nvSpPr>
        <p:spPr>
          <a:xfrm>
            <a:off x="1179443" y="3303969"/>
            <a:ext cx="1126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React JS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1E1F12-DC44-434B-9EA2-AA6AFD12D265}"/>
              </a:ext>
            </a:extLst>
          </p:cNvPr>
          <p:cNvSpPr txBox="1"/>
          <p:nvPr/>
        </p:nvSpPr>
        <p:spPr>
          <a:xfrm>
            <a:off x="557375" y="3607477"/>
            <a:ext cx="224888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>
                <a:solidFill>
                  <a:schemeClr val="bg1"/>
                </a:solidFill>
              </a:rPr>
              <a:t>Artifacts</a:t>
            </a:r>
            <a:r>
              <a:rPr lang="en-IN" b="1" dirty="0">
                <a:solidFill>
                  <a:schemeClr val="bg1"/>
                </a:solidFill>
              </a:rPr>
              <a:t> / Pages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bg1"/>
                </a:solidFill>
              </a:rPr>
              <a:t>Connections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bg1"/>
                </a:solidFill>
              </a:rPr>
              <a:t>Pipelines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bg1"/>
                </a:solidFill>
              </a:rPr>
              <a:t>Source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bg1"/>
                </a:solidFill>
              </a:rPr>
              <a:t>Sink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bg1"/>
                </a:solidFill>
              </a:rPr>
              <a:t>Transformation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bg1"/>
                </a:solidFill>
              </a:rPr>
              <a:t>Masking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bg1"/>
                </a:solidFill>
              </a:rPr>
              <a:t>Validation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bg1"/>
                </a:solidFill>
              </a:rPr>
              <a:t>Migration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bg1"/>
                </a:solidFill>
              </a:rPr>
              <a:t>Scheduling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8C69127-7FD4-421D-818B-6668E6095EA1}"/>
              </a:ext>
            </a:extLst>
          </p:cNvPr>
          <p:cNvSpPr/>
          <p:nvPr/>
        </p:nvSpPr>
        <p:spPr>
          <a:xfrm>
            <a:off x="3697357" y="1033669"/>
            <a:ext cx="4319483" cy="54333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60A0273-F918-4B0D-A001-E0BD1EF62EB6}"/>
              </a:ext>
            </a:extLst>
          </p:cNvPr>
          <p:cNvSpPr/>
          <p:nvPr/>
        </p:nvSpPr>
        <p:spPr>
          <a:xfrm>
            <a:off x="9169780" y="1033669"/>
            <a:ext cx="2425147" cy="54333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C77C6E-A121-4555-AB08-CAC7F118644A}"/>
              </a:ext>
            </a:extLst>
          </p:cNvPr>
          <p:cNvSpPr txBox="1"/>
          <p:nvPr/>
        </p:nvSpPr>
        <p:spPr>
          <a:xfrm>
            <a:off x="4799201" y="1226591"/>
            <a:ext cx="210047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500" b="1" u="sng" dirty="0">
                <a:solidFill>
                  <a:schemeClr val="bg1"/>
                </a:solidFill>
              </a:rPr>
              <a:t>Application Layer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BFC0744-D467-4D28-A314-4A6657B47B18}"/>
              </a:ext>
            </a:extLst>
          </p:cNvPr>
          <p:cNvSpPr txBox="1"/>
          <p:nvPr/>
        </p:nvSpPr>
        <p:spPr>
          <a:xfrm>
            <a:off x="9332118" y="1219199"/>
            <a:ext cx="210047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500" b="1" u="sng" dirty="0">
                <a:solidFill>
                  <a:schemeClr val="bg1"/>
                </a:solidFill>
              </a:rPr>
              <a:t>Database Layer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4B17D02-19E3-4003-B288-D88AABC46429}"/>
              </a:ext>
            </a:extLst>
          </p:cNvPr>
          <p:cNvSpPr txBox="1"/>
          <p:nvPr/>
        </p:nvSpPr>
        <p:spPr>
          <a:xfrm>
            <a:off x="9835064" y="3199169"/>
            <a:ext cx="1343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Snowflake</a:t>
            </a:r>
          </a:p>
        </p:txBody>
      </p:sp>
      <p:pic>
        <p:nvPicPr>
          <p:cNvPr id="7180" name="Picture 12" descr="Python icon - Free download on Iconfinder">
            <a:extLst>
              <a:ext uri="{FF2B5EF4-FFF2-40B4-BE49-F238E27FC236}">
                <a16:creationId xmlns:a16="http://schemas.microsoft.com/office/drawing/2014/main" id="{68A70BC3-D0BB-4225-9533-97E846BB1F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8573" y="2266502"/>
            <a:ext cx="1232982" cy="1071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97B2743-9D45-417A-97EC-C5295213241A}"/>
              </a:ext>
            </a:extLst>
          </p:cNvPr>
          <p:cNvSpPr txBox="1"/>
          <p:nvPr/>
        </p:nvSpPr>
        <p:spPr>
          <a:xfrm>
            <a:off x="4317034" y="5117895"/>
            <a:ext cx="1333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err="1">
                <a:solidFill>
                  <a:schemeClr val="bg1"/>
                </a:solidFill>
              </a:rPr>
              <a:t>Snowpark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080FD6A-1C0F-4E7E-8239-CEA78FD50A75}"/>
              </a:ext>
            </a:extLst>
          </p:cNvPr>
          <p:cNvSpPr txBox="1"/>
          <p:nvPr/>
        </p:nvSpPr>
        <p:spPr>
          <a:xfrm>
            <a:off x="6283678" y="3303969"/>
            <a:ext cx="135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Fast - API</a:t>
            </a:r>
          </a:p>
        </p:txBody>
      </p:sp>
      <p:pic>
        <p:nvPicPr>
          <p:cNvPr id="7186" name="Picture 18" descr="Great Expectations Reviews 2024 ...">
            <a:extLst>
              <a:ext uri="{FF2B5EF4-FFF2-40B4-BE49-F238E27FC236}">
                <a16:creationId xmlns:a16="http://schemas.microsoft.com/office/drawing/2014/main" id="{23A63EA2-DC41-4019-B39F-A5160A5214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7497" y="3938066"/>
            <a:ext cx="1414246" cy="1061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7DF59BA0-D26C-489B-AF04-17FBD17B3B4F}"/>
              </a:ext>
            </a:extLst>
          </p:cNvPr>
          <p:cNvSpPr txBox="1"/>
          <p:nvPr/>
        </p:nvSpPr>
        <p:spPr>
          <a:xfrm>
            <a:off x="4464835" y="3321198"/>
            <a:ext cx="1126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Python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D79DC7A-206A-41CD-A9DF-25C4A5E1DAA4}"/>
              </a:ext>
            </a:extLst>
          </p:cNvPr>
          <p:cNvSpPr txBox="1"/>
          <p:nvPr/>
        </p:nvSpPr>
        <p:spPr>
          <a:xfrm>
            <a:off x="6138658" y="4999522"/>
            <a:ext cx="1414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Great Expectations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B4BE23C-8D3D-4177-8FDA-8EDE0146F989}"/>
              </a:ext>
            </a:extLst>
          </p:cNvPr>
          <p:cNvSpPr txBox="1"/>
          <p:nvPr/>
        </p:nvSpPr>
        <p:spPr>
          <a:xfrm>
            <a:off x="9322989" y="3607477"/>
            <a:ext cx="2368017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chemeClr val="bg1"/>
                </a:solidFill>
              </a:rPr>
              <a:t>Metadata Tables: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bg1"/>
                </a:solidFill>
              </a:rPr>
              <a:t>Connections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bg1"/>
                </a:solidFill>
              </a:rPr>
              <a:t>Applications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bg1"/>
                </a:solidFill>
              </a:rPr>
              <a:t>Entity Master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bg1"/>
                </a:solidFill>
              </a:rPr>
              <a:t>Attributes Master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bg1"/>
                </a:solidFill>
              </a:rPr>
              <a:t>Testcase Master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bg1"/>
                </a:solidFill>
              </a:rPr>
              <a:t>Testcase Details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bg1"/>
                </a:solidFill>
              </a:rPr>
              <a:t>Testcase Result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bg1"/>
                </a:solidFill>
              </a:rPr>
              <a:t>Query Transformation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bg1"/>
                </a:solidFill>
              </a:rPr>
              <a:t>Masking Master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bg1"/>
                </a:solidFill>
              </a:rPr>
              <a:t>Masking Details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bg1"/>
                </a:solidFill>
              </a:rPr>
              <a:t>Schedule Master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bg1"/>
                </a:solidFill>
              </a:rPr>
              <a:t>Schedule Logs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AAD2F5-2909-4164-BC8F-324EBC437559}"/>
              </a:ext>
            </a:extLst>
          </p:cNvPr>
          <p:cNvSpPr txBox="1"/>
          <p:nvPr/>
        </p:nvSpPr>
        <p:spPr>
          <a:xfrm>
            <a:off x="654301" y="321735"/>
            <a:ext cx="396576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dirty="0">
                <a:solidFill>
                  <a:schemeClr val="accent1"/>
                </a:solidFill>
              </a:rPr>
              <a:t>AWS EC2 Linux Server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E70AB93-529F-4CAA-8B03-D688054AE681}"/>
              </a:ext>
            </a:extLst>
          </p:cNvPr>
          <p:cNvCxnSpPr>
            <a:cxnSpLocks/>
          </p:cNvCxnSpPr>
          <p:nvPr/>
        </p:nvCxnSpPr>
        <p:spPr>
          <a:xfrm>
            <a:off x="2849216" y="2764183"/>
            <a:ext cx="900000" cy="0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8C6F0B9-0918-4E18-985D-EA5D3B62D88C}"/>
              </a:ext>
            </a:extLst>
          </p:cNvPr>
          <p:cNvCxnSpPr>
            <a:cxnSpLocks/>
          </p:cNvCxnSpPr>
          <p:nvPr/>
        </p:nvCxnSpPr>
        <p:spPr>
          <a:xfrm>
            <a:off x="8016840" y="2764183"/>
            <a:ext cx="1152940" cy="0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98BBF7B-D3B2-4B01-B374-494E84DA04E6}"/>
              </a:ext>
            </a:extLst>
          </p:cNvPr>
          <p:cNvCxnSpPr/>
          <p:nvPr/>
        </p:nvCxnSpPr>
        <p:spPr>
          <a:xfrm flipH="1">
            <a:off x="2849216" y="5041725"/>
            <a:ext cx="848141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598BDC5-0816-4876-A518-40C2B8AFE4FA}"/>
              </a:ext>
            </a:extLst>
          </p:cNvPr>
          <p:cNvCxnSpPr/>
          <p:nvPr/>
        </p:nvCxnSpPr>
        <p:spPr>
          <a:xfrm flipH="1">
            <a:off x="8016840" y="5089419"/>
            <a:ext cx="1152940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96" name="Picture 4" descr="Snowflake Blueprints - Shipyard">
            <a:extLst>
              <a:ext uri="{FF2B5EF4-FFF2-40B4-BE49-F238E27FC236}">
                <a16:creationId xmlns:a16="http://schemas.microsoft.com/office/drawing/2014/main" id="{36B09900-8195-42A5-9A79-8746FFB504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6086" y="2106449"/>
            <a:ext cx="1440033" cy="1110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Snowflake Blueprints - Shipyard">
            <a:extLst>
              <a:ext uri="{FF2B5EF4-FFF2-40B4-BE49-F238E27FC236}">
                <a16:creationId xmlns:a16="http://schemas.microsoft.com/office/drawing/2014/main" id="{CF08B439-46F4-4C09-803C-750BB409D9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510" y="3969768"/>
            <a:ext cx="1133045" cy="1119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4D302DF-EEEF-4B85-8928-366CDE5F11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15317" y="2270149"/>
            <a:ext cx="1351100" cy="1021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973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3148</TotalTime>
  <Words>395</Words>
  <Application>Microsoft Office PowerPoint</Application>
  <PresentationFormat>Widescreen</PresentationFormat>
  <Paragraphs>154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Century Gothic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Dinesh  Melapadi</dc:creator>
  <cp:lastModifiedBy>Dinesh  Melapadi</cp:lastModifiedBy>
  <cp:revision>21</cp:revision>
  <dcterms:created xsi:type="dcterms:W3CDTF">2024-09-11T14:53:41Z</dcterms:created>
  <dcterms:modified xsi:type="dcterms:W3CDTF">2024-09-13T19:21:57Z</dcterms:modified>
</cp:coreProperties>
</file>