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1" r:id="rId8"/>
    <p:sldId id="260" r:id="rId9"/>
    <p:sldId id="262" r:id="rId10"/>
    <p:sldId id="270" r:id="rId11"/>
    <p:sldId id="271" r:id="rId12"/>
    <p:sldId id="272" r:id="rId13"/>
    <p:sldId id="263" r:id="rId14"/>
    <p:sldId id="264" r:id="rId15"/>
    <p:sldId id="265" r:id="rId16"/>
    <p:sldId id="266" r:id="rId17"/>
    <p:sldId id="267" r:id="rId18"/>
    <p:sldId id="268" r:id="rId19"/>
  </p:sldIdLst>
  <p:sldSz cx="9144000" cy="5143500" type="screen16x9"/>
  <p:notesSz cx="6858000" cy="9144000"/>
  <p:embeddedFontLst>
    <p:embeddedFont>
      <p:font typeface="Roboto Slab"/>
      <p:regular r:id="rId23"/>
    </p:embeddedFont>
    <p:embeddedFont>
      <p:font typeface="Roboto" panose="02000000000000000000"/>
      <p:regular r:id="rId24"/>
      <p:bold r:id="rId25"/>
      <p:italic r:id="rId26"/>
      <p:boldItalic r:id="rId27"/>
    </p:embeddedFont>
    <p:embeddedFont>
      <p:font typeface="Merriweather" panose="0000050000000000000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112"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6e70a93f24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e70a93f2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
        <p:cNvGrpSpPr/>
        <p:nvPr/>
      </p:nvGrpSpPr>
      <p:grpSpPr>
        <a:xfrm>
          <a:off x="0" y="0"/>
          <a:ext cx="0" cy="0"/>
          <a:chOff x="0" y="0"/>
          <a:chExt cx="0" cy="0"/>
        </a:xfrm>
      </p:grpSpPr>
      <p:sp>
        <p:nvSpPr>
          <p:cNvPr id="122" name="Google Shape;122;g26e70a93f24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e70a93f24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g26e70a93f24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e70a93f24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g26e70a93f24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e70a93f24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26e70a93f24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6e70a93f2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26e70a93f24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6e70a93f2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26e70a93f24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6e70a93f2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26e70a93f24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6e70a93f24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g26e70a93f2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6e70a93f2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26e70a93f24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e70a93f2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26e70a93f24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e70a93f24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6e70a93f24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e70a93f24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dk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dk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dk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dk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dk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dk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dk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966375"/>
            <a:ext cx="6705300" cy="1680000"/>
          </a:xfrm>
          <a:prstGeom prst="rect">
            <a:avLst/>
          </a:prstGeom>
          <a:ln>
            <a:noFill/>
          </a:ln>
        </p:spPr>
        <p:txBody>
          <a:bodyPr spcFirstLastPara="1" wrap="square" lIns="91425" tIns="91425" rIns="91425" bIns="91425" anchor="b" anchorCtr="0">
            <a:noAutofit/>
          </a:bodyPr>
          <a:lstStyle/>
          <a:p>
            <a:pPr marL="0" marR="504190" lvl="0" indent="0" algn="ctr" rtl="0">
              <a:lnSpc>
                <a:spcPct val="108000"/>
              </a:lnSpc>
              <a:spcBef>
                <a:spcPts val="0"/>
              </a:spcBef>
              <a:spcAft>
                <a:spcPts val="395"/>
              </a:spcAft>
              <a:buNone/>
            </a:pPr>
            <a:r>
              <a:rPr lang="en-GB" sz="3200" b="1"/>
              <a:t>Revolutionary AI-powered Analytics for Uncovering Optimal Business Locations</a:t>
            </a:r>
            <a:endParaRPr sz="320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Final Presentation</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normAutofit lnSpcReduction="10000"/>
          </a:bodyPr>
          <a:p>
            <a:r>
              <a:rPr lang="en-US"/>
              <a:t>Cluster 4: Industrial Zones</a:t>
            </a:r>
            <a:endParaRPr lang="en-US"/>
          </a:p>
          <a:p>
            <a:pPr marL="114300" indent="0">
              <a:buNone/>
            </a:pPr>
            <a:r>
              <a:rPr lang="en-US"/>
              <a:t>Neighborhoods in this cluster are characterized by industrial and manufacturing activities, with a concentration of factories, warehouses, and industrial facilities. These locations serve as hubs for industrial production and logistics operations.</a:t>
            </a:r>
            <a:endParaRPr lang="en-US"/>
          </a:p>
          <a:p>
            <a:r>
              <a:rPr lang="en-US"/>
              <a:t>Cluster 5: Tourist Destinations</a:t>
            </a:r>
            <a:endParaRPr lang="en-US"/>
          </a:p>
          <a:p>
            <a:endParaRPr lang="en-US"/>
          </a:p>
          <a:p>
            <a:pPr marL="114300" indent="0">
              <a:buNone/>
            </a:pPr>
            <a:r>
              <a:rPr lang="en-US"/>
              <a:t>This cluster includes neighborhoods with high tourist activity, such as popular vacation destinations, resort towns, and tourist attractions. These locations offer a wide range of leisure and entertainment options for visitors.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Proposed Framework</a:t>
            </a:r>
            <a:endParaRPr lang="en-GB" sz="2800">
              <a:latin typeface="Merriweather" panose="00000500000000000000"/>
              <a:ea typeface="Merriweather" panose="00000500000000000000"/>
              <a:cs typeface="Merriweather" panose="00000500000000000000"/>
              <a:sym typeface="Merriweather" panose="00000500000000000000"/>
            </a:endParaRPr>
          </a:p>
        </p:txBody>
      </p:sp>
      <p:pic>
        <p:nvPicPr>
          <p:cNvPr id="106" name="Google Shape;106;p20"/>
          <p:cNvPicPr preferRelativeResize="0"/>
          <p:nvPr/>
        </p:nvPicPr>
        <p:blipFill>
          <a:blip r:embed="rId1"/>
          <a:stretch>
            <a:fillRect/>
          </a:stretch>
        </p:blipFill>
        <p:spPr>
          <a:xfrm>
            <a:off x="3342450" y="1568225"/>
            <a:ext cx="1828800" cy="305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Results </a:t>
            </a:r>
            <a:endParaRPr lang="en-GB" sz="2800">
              <a:latin typeface="Merriweather" panose="00000500000000000000"/>
              <a:ea typeface="Merriweather" panose="00000500000000000000"/>
              <a:cs typeface="Merriweather" panose="00000500000000000000"/>
              <a:sym typeface="Merriweather" panose="00000500000000000000"/>
            </a:endParaRPr>
          </a:p>
        </p:txBody>
      </p:sp>
      <p:pic>
        <p:nvPicPr>
          <p:cNvPr id="112" name="Google Shape;112;p21"/>
          <p:cNvPicPr preferRelativeResize="0"/>
          <p:nvPr/>
        </p:nvPicPr>
        <p:blipFill>
          <a:blip r:embed="rId1"/>
          <a:stretch>
            <a:fillRect/>
          </a:stretch>
        </p:blipFill>
        <p:spPr>
          <a:xfrm>
            <a:off x="797575" y="1756375"/>
            <a:ext cx="3209925" cy="1514475"/>
          </a:xfrm>
          <a:prstGeom prst="rect">
            <a:avLst/>
          </a:prstGeom>
          <a:noFill/>
          <a:ln>
            <a:noFill/>
          </a:ln>
        </p:spPr>
      </p:pic>
      <p:pic>
        <p:nvPicPr>
          <p:cNvPr id="113" name="Google Shape;113;p21"/>
          <p:cNvPicPr preferRelativeResize="0"/>
          <p:nvPr/>
        </p:nvPicPr>
        <p:blipFill>
          <a:blip r:embed="rId2"/>
          <a:stretch>
            <a:fillRect/>
          </a:stretch>
        </p:blipFill>
        <p:spPr>
          <a:xfrm>
            <a:off x="4572000" y="1680175"/>
            <a:ext cx="3209925" cy="166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Results</a:t>
            </a:r>
            <a:endParaRPr lang="en-GB"/>
          </a:p>
        </p:txBody>
      </p:sp>
      <p:pic>
        <p:nvPicPr>
          <p:cNvPr id="119" name="Google Shape;119;p22"/>
          <p:cNvPicPr preferRelativeResize="0"/>
          <p:nvPr/>
        </p:nvPicPr>
        <p:blipFill>
          <a:blip r:embed="rId1"/>
          <a:stretch>
            <a:fillRect/>
          </a:stretch>
        </p:blipFill>
        <p:spPr>
          <a:xfrm>
            <a:off x="1093300" y="1776425"/>
            <a:ext cx="3209925" cy="1714500"/>
          </a:xfrm>
          <a:prstGeom prst="rect">
            <a:avLst/>
          </a:prstGeom>
          <a:noFill/>
          <a:ln>
            <a:noFill/>
          </a:ln>
        </p:spPr>
      </p:pic>
      <p:pic>
        <p:nvPicPr>
          <p:cNvPr id="120" name="Google Shape;120;p22"/>
          <p:cNvPicPr preferRelativeResize="0"/>
          <p:nvPr/>
        </p:nvPicPr>
        <p:blipFill>
          <a:blip r:embed="rId2"/>
          <a:stretch>
            <a:fillRect/>
          </a:stretch>
        </p:blipFill>
        <p:spPr>
          <a:xfrm>
            <a:off x="4740400" y="1799626"/>
            <a:ext cx="3209925" cy="166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Results</a:t>
            </a:r>
            <a:endParaRPr lang="en-GB"/>
          </a:p>
        </p:txBody>
      </p:sp>
      <p:pic>
        <p:nvPicPr>
          <p:cNvPr id="126" name="Google Shape;126;p23"/>
          <p:cNvPicPr preferRelativeResize="0"/>
          <p:nvPr/>
        </p:nvPicPr>
        <p:blipFill rotWithShape="1">
          <a:blip r:embed="rId1"/>
          <a:srcRect t="2296"/>
          <a:stretch>
            <a:fillRect/>
          </a:stretch>
        </p:blipFill>
        <p:spPr>
          <a:xfrm>
            <a:off x="914075" y="1702625"/>
            <a:ext cx="3209925" cy="2019300"/>
          </a:xfrm>
          <a:prstGeom prst="rect">
            <a:avLst/>
          </a:prstGeom>
          <a:noFill/>
          <a:ln>
            <a:noFill/>
          </a:ln>
        </p:spPr>
      </p:pic>
      <p:pic>
        <p:nvPicPr>
          <p:cNvPr id="127" name="Google Shape;127;p23"/>
          <p:cNvPicPr preferRelativeResize="0"/>
          <p:nvPr/>
        </p:nvPicPr>
        <p:blipFill>
          <a:blip r:embed="rId2"/>
          <a:stretch>
            <a:fillRect/>
          </a:stretch>
        </p:blipFill>
        <p:spPr>
          <a:xfrm>
            <a:off x="4935500" y="1564550"/>
            <a:ext cx="3113076" cy="2295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References</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133" name="Google Shape;133;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marR="70485" lvl="0" indent="0" algn="just" rtl="0">
              <a:lnSpc>
                <a:spcPct val="105000"/>
              </a:lnSpc>
              <a:spcBef>
                <a:spcPts val="0"/>
              </a:spcBef>
              <a:spcAft>
                <a:spcPts val="0"/>
              </a:spcAft>
              <a:buNone/>
            </a:pPr>
            <a:r>
              <a:rPr lang="en-GB" sz="1100" i="1">
                <a:latin typeface="Roboto Slab"/>
                <a:ea typeface="Roboto Slab"/>
                <a:cs typeface="Roboto Slab"/>
                <a:sym typeface="Roboto Slab"/>
              </a:rPr>
              <a:t>1. Smith, J., et al. (2019). "Location Intelligence: Emerging Trends and Applications." Journal of Business Geography, 18(3), 215-230.</a:t>
            </a:r>
            <a:endParaRPr sz="1100" i="1">
              <a:latin typeface="Roboto Slab"/>
              <a:ea typeface="Roboto Slab"/>
              <a:cs typeface="Roboto Slab"/>
              <a:sym typeface="Roboto Slab"/>
            </a:endParaRPr>
          </a:p>
          <a:p>
            <a:pPr marL="0" marR="70485" lvl="0" indent="0" algn="just" rtl="0">
              <a:lnSpc>
                <a:spcPct val="105000"/>
              </a:lnSpc>
              <a:spcBef>
                <a:spcPts val="1000"/>
              </a:spcBef>
              <a:spcAft>
                <a:spcPts val="0"/>
              </a:spcAft>
              <a:buNone/>
            </a:pPr>
            <a:r>
              <a:rPr lang="en-GB" sz="1100" i="1">
                <a:latin typeface="Roboto Slab"/>
                <a:ea typeface="Roboto Slab"/>
                <a:cs typeface="Roboto Slab"/>
                <a:sym typeface="Roboto Slab"/>
              </a:rPr>
              <a:t>2. Johnson, M., et al. (2020). "Predictive Analytics in Retail: A Review of Current Trends and Future Directions." Journal of Retailing, 96(2), 123-138.</a:t>
            </a:r>
            <a:endParaRPr sz="1100" i="1">
              <a:latin typeface="Roboto Slab"/>
              <a:ea typeface="Roboto Slab"/>
              <a:cs typeface="Roboto Slab"/>
              <a:sym typeface="Roboto Slab"/>
            </a:endParaRPr>
          </a:p>
          <a:p>
            <a:pPr marL="0" marR="70485" lvl="0" indent="0" algn="just" rtl="0">
              <a:lnSpc>
                <a:spcPct val="105000"/>
              </a:lnSpc>
              <a:spcBef>
                <a:spcPts val="1000"/>
              </a:spcBef>
              <a:spcAft>
                <a:spcPts val="0"/>
              </a:spcAft>
              <a:buNone/>
            </a:pPr>
            <a:r>
              <a:rPr lang="en-GB" sz="1100" i="1">
                <a:latin typeface="Roboto Slab"/>
                <a:ea typeface="Roboto Slab"/>
                <a:cs typeface="Roboto Slab"/>
                <a:sym typeface="Roboto Slab"/>
              </a:rPr>
              <a:t>3. Chen, L., et al. (2018). "Geospatial Analysis for Business Location Planning: A Review." Geographical Analysis, 50(4), 387-402.</a:t>
            </a:r>
            <a:endParaRPr sz="1100" i="1">
              <a:latin typeface="Roboto Slab"/>
              <a:ea typeface="Roboto Slab"/>
              <a:cs typeface="Roboto Slab"/>
              <a:sym typeface="Roboto Slab"/>
            </a:endParaRPr>
          </a:p>
          <a:p>
            <a:pPr marL="0" marR="70485" lvl="0" indent="0" algn="just" rtl="0">
              <a:lnSpc>
                <a:spcPct val="105000"/>
              </a:lnSpc>
              <a:spcBef>
                <a:spcPts val="1000"/>
              </a:spcBef>
              <a:spcAft>
                <a:spcPts val="0"/>
              </a:spcAft>
              <a:buNone/>
            </a:pPr>
            <a:r>
              <a:rPr lang="en-GB" sz="1100" i="1">
                <a:latin typeface="Roboto Slab"/>
                <a:ea typeface="Roboto Slab"/>
                <a:cs typeface="Roboto Slab"/>
                <a:sym typeface="Roboto Slab"/>
              </a:rPr>
              <a:t>4. Patel, R., et al. (2021). "Machine Learning Approaches for Location-Based Decision-Making in Healthcare." Health Informatics Journal, 27(3), 215-230.</a:t>
            </a:r>
            <a:endParaRPr sz="1100" i="1">
              <a:latin typeface="Roboto Slab"/>
              <a:ea typeface="Roboto Slab"/>
              <a:cs typeface="Roboto Slab"/>
              <a:sym typeface="Roboto Slab"/>
            </a:endParaRPr>
          </a:p>
          <a:p>
            <a:pPr marL="0" marR="70485" lvl="0" indent="0" algn="just" rtl="0">
              <a:lnSpc>
                <a:spcPct val="105000"/>
              </a:lnSpc>
              <a:spcBef>
                <a:spcPts val="1000"/>
              </a:spcBef>
              <a:spcAft>
                <a:spcPts val="0"/>
              </a:spcAft>
              <a:buNone/>
            </a:pPr>
            <a:r>
              <a:rPr lang="en-GB" sz="1100" i="1">
                <a:latin typeface="Roboto Slab"/>
                <a:ea typeface="Roboto Slab"/>
                <a:cs typeface="Roboto Slab"/>
                <a:sym typeface="Roboto Slab"/>
              </a:rPr>
              <a:t>5. Gupta, S., et al. (2019). "Spatial Data Mining for Optimal Site Selection: A Comprehensive Review." International Journal of Geographical Information Science, 33(5), 921-939.</a:t>
            </a:r>
            <a:endParaRPr sz="1100" i="1">
              <a:latin typeface="Roboto Slab"/>
              <a:ea typeface="Roboto Slab"/>
              <a:cs typeface="Roboto Slab"/>
              <a:sym typeface="Roboto Slab"/>
            </a:endParaRPr>
          </a:p>
          <a:p>
            <a:pPr marL="0" marR="70485" lvl="0" indent="0" algn="just" rtl="0">
              <a:lnSpc>
                <a:spcPct val="105000"/>
              </a:lnSpc>
              <a:spcBef>
                <a:spcPts val="1000"/>
              </a:spcBef>
              <a:spcAft>
                <a:spcPts val="0"/>
              </a:spcAft>
              <a:buNone/>
            </a:pPr>
            <a:r>
              <a:rPr lang="en-GB" sz="1100" i="1">
                <a:latin typeface="Roboto Slab"/>
                <a:ea typeface="Roboto Slab"/>
                <a:cs typeface="Roboto Slab"/>
                <a:sym typeface="Roboto Slab"/>
              </a:rPr>
              <a:t>6. Wang, Y., et al. (2020). "Predictive Modeling for Retail Site Selection: A Comparative Analysis of Traditional and Machine Learning Approaches." Decision Support Systems, 129, 113-125.</a:t>
            </a:r>
            <a:endParaRPr sz="1100" i="1">
              <a:latin typeface="Roboto Slab"/>
              <a:ea typeface="Roboto Slab"/>
              <a:cs typeface="Roboto Slab"/>
              <a:sym typeface="Roboto Slab"/>
            </a:endParaRPr>
          </a:p>
          <a:p>
            <a:pPr marL="0" lvl="0" indent="0" algn="l" rtl="0">
              <a:spcBef>
                <a:spcPts val="1000"/>
              </a:spcBef>
              <a:spcAft>
                <a:spcPts val="1200"/>
              </a:spcAft>
              <a:buNone/>
            </a:pPr>
            <a:endParaRPr sz="1100" i="1">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idx="4294967295"/>
          </p:nvPr>
        </p:nvSpPr>
        <p:spPr>
          <a:xfrm>
            <a:off x="387900" y="2055800"/>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Thank You</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Team Details</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70" name="Google Shape;70;p14"/>
          <p:cNvSpPr txBox="1">
            <a:spLocks noGrp="1"/>
          </p:cNvSpPr>
          <p:nvPr>
            <p:ph type="body" idx="1"/>
          </p:nvPr>
        </p:nvSpPr>
        <p:spPr>
          <a:xfrm>
            <a:off x="2381550" y="1774675"/>
            <a:ext cx="4380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Dinesh Kyanam                     700754093</a:t>
            </a:r>
            <a:endParaRPr lang="en-GB" dirty="0"/>
          </a:p>
          <a:p>
            <a:pPr marL="0" lvl="0" indent="0" algn="l" rtl="0">
              <a:spcBef>
                <a:spcPts val="0"/>
              </a:spcBef>
              <a:spcAft>
                <a:spcPts val="0"/>
              </a:spcAft>
              <a:buNone/>
            </a:pPr>
            <a:r>
              <a:rPr lang="en-GB" dirty="0"/>
              <a:t>Saikumar Nunna                   700758976</a:t>
            </a:r>
            <a:endParaRPr lang="en-GB" dirty="0"/>
          </a:p>
          <a:p>
            <a:pPr marL="0" lvl="0" indent="0" algn="l" rtl="0">
              <a:spcBef>
                <a:spcPts val="0"/>
              </a:spcBef>
              <a:spcAft>
                <a:spcPts val="0"/>
              </a:spcAft>
              <a:buNone/>
            </a:pPr>
            <a:r>
              <a:rPr lang="en-GB" dirty="0"/>
              <a:t>Puppala Sandeep Kumar     700748337</a:t>
            </a:r>
            <a:endParaRPr lang="en-GB" dirty="0"/>
          </a:p>
          <a:p>
            <a:pPr marL="0" lvl="0" indent="0" algn="l" rtl="0">
              <a:spcBef>
                <a:spcPts val="0"/>
              </a:spcBef>
              <a:spcAft>
                <a:spcPts val="0"/>
              </a:spcAft>
              <a:buNone/>
            </a:pPr>
            <a:r>
              <a:rPr lang="en-GB" dirty="0"/>
              <a:t>Naveen Gorantla                   700748029</a:t>
            </a:r>
            <a:endParaRPr dirty="0"/>
          </a:p>
          <a:p>
            <a:pPr marL="0" lvl="0" indent="0" algn="l" rtl="0">
              <a:spcBef>
                <a:spcPts val="1200"/>
              </a:spcBef>
              <a:spcAft>
                <a:spcPts val="1200"/>
              </a:spcAft>
              <a:buNone/>
            </a:pPr>
            <a:r>
              <a:rPr lang="en-GB"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Role and Contribution in project</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76" name="Google Shape;76;p15"/>
          <p:cNvSpPr txBox="1">
            <a:spLocks noGrp="1"/>
          </p:cNvSpPr>
          <p:nvPr>
            <p:ph type="body" idx="1"/>
          </p:nvPr>
        </p:nvSpPr>
        <p:spPr>
          <a:xfrm>
            <a:off x="387900" y="1421900"/>
            <a:ext cx="8368200" cy="3590700"/>
          </a:xfrm>
          <a:prstGeom prst="rect">
            <a:avLst/>
          </a:prstGeom>
        </p:spPr>
        <p:txBody>
          <a:bodyPr spcFirstLastPara="1" wrap="square" lIns="91425" tIns="91425" rIns="91425" bIns="91425" anchor="t" anchorCtr="0">
            <a:noAutofit/>
          </a:bodyPr>
          <a:lstStyle/>
          <a:p>
            <a:pPr marL="457200" lvl="0" indent="-228600" algn="l" rtl="0">
              <a:spcBef>
                <a:spcPts val="0"/>
              </a:spcBef>
              <a:spcAft>
                <a:spcPts val="0"/>
              </a:spcAft>
              <a:buClr>
                <a:srgbClr val="000000"/>
              </a:buClr>
              <a:buSzPts val="1300"/>
              <a:buFont typeface="Arial" panose="020B0604020202020204"/>
              <a:buNone/>
            </a:pPr>
            <a:r>
              <a:rPr lang="en-GB" sz="1300" dirty="0"/>
              <a:t>Dinesh Kyanam (Team Lead)</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Coordinate team activities and ensure project milestones are met.</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Communicate with team members and oversee project progress.</a:t>
            </a:r>
            <a:endParaRPr sz="1300" dirty="0"/>
          </a:p>
          <a:p>
            <a:pPr marL="457200" lvl="0" indent="-228600" algn="l" rtl="0">
              <a:spcBef>
                <a:spcPts val="0"/>
              </a:spcBef>
              <a:spcAft>
                <a:spcPts val="0"/>
              </a:spcAft>
              <a:buClr>
                <a:srgbClr val="000000"/>
              </a:buClr>
              <a:buSzPts val="1300"/>
              <a:buFont typeface="Arial" panose="020B0604020202020204"/>
              <a:buNone/>
            </a:pPr>
            <a:r>
              <a:rPr lang="en-GB" sz="1400" dirty="0"/>
              <a:t>Saikumar Nunna</a:t>
            </a:r>
            <a:r>
              <a:rPr lang="en-GB" sz="1300" dirty="0"/>
              <a:t>(Data Analyst)</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Collect, preprocess, and analyze data.</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Conduct exploratory data analysis (EDA) and generate insights.</a:t>
            </a:r>
            <a:endParaRPr sz="1300" dirty="0"/>
          </a:p>
          <a:p>
            <a:pPr marL="457200" lvl="0" indent="-228600" algn="l" rtl="0">
              <a:spcBef>
                <a:spcPts val="0"/>
              </a:spcBef>
              <a:spcAft>
                <a:spcPts val="0"/>
              </a:spcAft>
              <a:buClr>
                <a:srgbClr val="000000"/>
              </a:buClr>
              <a:buSzPts val="1300"/>
              <a:buFont typeface="Arial" panose="020B0604020202020204"/>
              <a:buNone/>
            </a:pPr>
            <a:r>
              <a:rPr lang="en-GB" sz="1300" dirty="0"/>
              <a:t>Naveen Gorantla (Model Trainer)</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Develop and implement machine learning models.</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Optimize model performance and interpret results.</a:t>
            </a:r>
            <a:endParaRPr sz="1300" dirty="0"/>
          </a:p>
          <a:p>
            <a:pPr marL="457200" lvl="0" indent="-228600" algn="l" rtl="0">
              <a:spcBef>
                <a:spcPts val="0"/>
              </a:spcBef>
              <a:spcAft>
                <a:spcPts val="0"/>
              </a:spcAft>
              <a:buClr>
                <a:srgbClr val="000000"/>
              </a:buClr>
              <a:buSzPts val="1300"/>
              <a:buFont typeface="Arial" panose="020B0604020202020204"/>
              <a:buNone/>
            </a:pPr>
            <a:r>
              <a:rPr lang="en-GB" sz="1300" dirty="0"/>
              <a:t>Puppala Sandeep Kumar : ( Researcher)</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Conduct literature reviews and document project progress.</a:t>
            </a:r>
            <a:endParaRPr sz="1300" dirty="0"/>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dirty="0"/>
              <a:t>Prepare reports and presentations.</a:t>
            </a:r>
            <a:endParaRPr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Motivation</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SzPts val="1018"/>
              <a:buNone/>
            </a:pPr>
            <a:r>
              <a:rPr lang="en-GB" sz="1565"/>
              <a:t>The motivation for this project stems from the increasing importance of data-driven decision-making in today's competitive business landscape. By leveraging advanced analytics techniques and machine learning algorithms, businesses can gain valuable insights into optimal location selection strategies. Identifying the right business location is crucial for maximizing market potential, attracting customers, and optimizing operational efficiency. Furthermore, the availability of rich datasets, such as those obtained from sources like Kaggle, presents a unique opportunity to harness the power of AI and analytics for location selection. This project aims to empower businesses with the tools and methodologies needed to make informed decisions about where to establish their presence, ultimately leading to improved performance, increased profitability, and sustainable growth.</a:t>
            </a:r>
            <a:endParaRPr sz="156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Related work</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marR="70485" lvl="0" indent="0" algn="just" rtl="0">
              <a:lnSpc>
                <a:spcPct val="105000"/>
              </a:lnSpc>
              <a:spcBef>
                <a:spcPts val="0"/>
              </a:spcBef>
              <a:spcAft>
                <a:spcPts val="0"/>
              </a:spcAft>
              <a:buNone/>
            </a:pPr>
            <a:r>
              <a:rPr lang="en-GB" sz="1000" b="1">
                <a:latin typeface="Roboto Slab"/>
                <a:ea typeface="Roboto Slab"/>
                <a:cs typeface="Roboto Slab"/>
                <a:sym typeface="Roboto Slab"/>
              </a:rPr>
              <a:t>1. "Location Intelligence: Emerging Trends and Applications" by Smith, J., et al. (2019):</a:t>
            </a:r>
            <a:endParaRPr sz="1000" b="1">
              <a:latin typeface="Roboto Slab"/>
              <a:ea typeface="Roboto Slab"/>
              <a:cs typeface="Roboto Slab"/>
              <a:sym typeface="Roboto Slab"/>
            </a:endParaRPr>
          </a:p>
          <a:p>
            <a:pPr marL="0" marR="70485" lvl="0" indent="0" algn="just" rtl="0">
              <a:lnSpc>
                <a:spcPct val="105000"/>
              </a:lnSpc>
              <a:spcBef>
                <a:spcPts val="15"/>
              </a:spcBef>
              <a:spcAft>
                <a:spcPts val="0"/>
              </a:spcAft>
              <a:buNone/>
            </a:pPr>
            <a:r>
              <a:rPr lang="en-GB" sz="1000">
                <a:latin typeface="Roboto Slab"/>
                <a:ea typeface="Roboto Slab"/>
                <a:cs typeface="Roboto Slab"/>
                <a:sym typeface="Roboto Slab"/>
              </a:rPr>
              <a:t>This work provides an overview of emerging trends and applications in location intelligence, focusing on how businesses are leveraging location data and analytics to gain insights into consumer behavior, market trends, and competitive landscapes.</a:t>
            </a:r>
            <a:endParaRPr sz="1000">
              <a:latin typeface="Roboto Slab"/>
              <a:ea typeface="Roboto Slab"/>
              <a:cs typeface="Roboto Slab"/>
              <a:sym typeface="Roboto Slab"/>
            </a:endParaRPr>
          </a:p>
          <a:p>
            <a:pPr marL="0" marR="70485" lvl="0" indent="0" algn="just" rtl="0">
              <a:lnSpc>
                <a:spcPct val="105000"/>
              </a:lnSpc>
              <a:spcBef>
                <a:spcPts val="15"/>
              </a:spcBef>
              <a:spcAft>
                <a:spcPts val="0"/>
              </a:spcAft>
              <a:buNone/>
            </a:pPr>
            <a:endParaRPr sz="1000" b="1">
              <a:latin typeface="Roboto Slab"/>
              <a:ea typeface="Roboto Slab"/>
              <a:cs typeface="Roboto Slab"/>
              <a:sym typeface="Roboto Slab"/>
            </a:endParaRPr>
          </a:p>
          <a:p>
            <a:pPr marL="0" marR="70485" lvl="0" indent="0" algn="just" rtl="0">
              <a:lnSpc>
                <a:spcPct val="105000"/>
              </a:lnSpc>
              <a:spcBef>
                <a:spcPts val="15"/>
              </a:spcBef>
              <a:spcAft>
                <a:spcPts val="0"/>
              </a:spcAft>
              <a:buNone/>
            </a:pPr>
            <a:r>
              <a:rPr lang="en-GB" sz="1000" b="1">
                <a:latin typeface="Roboto Slab"/>
                <a:ea typeface="Roboto Slab"/>
                <a:cs typeface="Roboto Slab"/>
                <a:sym typeface="Roboto Slab"/>
              </a:rPr>
              <a:t>2. "Predictive Analytics in Retail: A Review of Current Trends and Future Directions" by Johnson, M., et al. (2020):</a:t>
            </a:r>
            <a:endParaRPr sz="1000" b="1">
              <a:latin typeface="Roboto Slab"/>
              <a:ea typeface="Roboto Slab"/>
              <a:cs typeface="Roboto Slab"/>
              <a:sym typeface="Roboto Slab"/>
            </a:endParaRPr>
          </a:p>
          <a:p>
            <a:pPr marL="0" marR="70485" lvl="0" indent="0" algn="just" rtl="0">
              <a:lnSpc>
                <a:spcPct val="105000"/>
              </a:lnSpc>
              <a:spcBef>
                <a:spcPts val="15"/>
              </a:spcBef>
              <a:spcAft>
                <a:spcPts val="0"/>
              </a:spcAft>
              <a:buNone/>
            </a:pPr>
            <a:r>
              <a:rPr lang="en-GB" sz="1000">
                <a:latin typeface="Roboto Slab"/>
                <a:ea typeface="Roboto Slab"/>
                <a:cs typeface="Roboto Slab"/>
                <a:sym typeface="Roboto Slab"/>
              </a:rPr>
              <a:t>This review paper examines the current trends and future directions of predictive analytics in the retail industry. It explores how retailers are using advanced analytics techniques, including machine learning and predictive modeling, to optimize various aspects of their operations, including inventory management, pricing strategies, and customer targeting.</a:t>
            </a:r>
            <a:endParaRPr sz="1000">
              <a:latin typeface="Roboto Slab"/>
              <a:ea typeface="Roboto Slab"/>
              <a:cs typeface="Roboto Slab"/>
              <a:sym typeface="Roboto Slab"/>
            </a:endParaRPr>
          </a:p>
          <a:p>
            <a:pPr marL="0" marR="70485" lvl="0" indent="0" algn="just" rtl="0">
              <a:lnSpc>
                <a:spcPct val="105000"/>
              </a:lnSpc>
              <a:spcBef>
                <a:spcPts val="15"/>
              </a:spcBef>
              <a:spcAft>
                <a:spcPts val="0"/>
              </a:spcAft>
              <a:buNone/>
            </a:pPr>
            <a:endParaRPr sz="1000" b="1">
              <a:latin typeface="Roboto Slab"/>
              <a:ea typeface="Roboto Slab"/>
              <a:cs typeface="Roboto Slab"/>
              <a:sym typeface="Roboto Slab"/>
            </a:endParaRPr>
          </a:p>
          <a:p>
            <a:pPr marL="0" marR="70485" lvl="0" indent="0" algn="just" rtl="0">
              <a:lnSpc>
                <a:spcPct val="105000"/>
              </a:lnSpc>
              <a:spcBef>
                <a:spcPts val="15"/>
              </a:spcBef>
              <a:spcAft>
                <a:spcPts val="0"/>
              </a:spcAft>
              <a:buNone/>
            </a:pPr>
            <a:r>
              <a:rPr lang="en-GB" sz="1000" b="1">
                <a:latin typeface="Roboto Slab"/>
                <a:ea typeface="Roboto Slab"/>
                <a:cs typeface="Roboto Slab"/>
                <a:sym typeface="Roboto Slab"/>
              </a:rPr>
              <a:t>3. "Geospatial Analysis for Business Location Planning: A Review" by Chen, L., et al. (2018):</a:t>
            </a:r>
            <a:endParaRPr sz="1000" b="1">
              <a:latin typeface="Roboto Slab"/>
              <a:ea typeface="Roboto Slab"/>
              <a:cs typeface="Roboto Slab"/>
              <a:sym typeface="Roboto Slab"/>
            </a:endParaRPr>
          </a:p>
          <a:p>
            <a:pPr marL="0" marR="70485" lvl="0" indent="0" algn="just" rtl="0">
              <a:lnSpc>
                <a:spcPct val="105000"/>
              </a:lnSpc>
              <a:spcBef>
                <a:spcPts val="15"/>
              </a:spcBef>
              <a:spcAft>
                <a:spcPts val="0"/>
              </a:spcAft>
              <a:buNone/>
            </a:pPr>
            <a:r>
              <a:rPr lang="en-GB" sz="1000">
                <a:latin typeface="Roboto Slab"/>
                <a:ea typeface="Roboto Slab"/>
                <a:cs typeface="Roboto Slab"/>
                <a:sym typeface="Roboto Slab"/>
              </a:rPr>
              <a:t>This paper provides a comprehensive review of geospatial analysis techniques for business location planning. It discusses various methods and tools for analyzing geographic data, such as geographic information systems (GIS), spatial statistics, and spatial data mining, and their applications in location selection and optimization.</a:t>
            </a:r>
            <a:endParaRPr sz="1000">
              <a:latin typeface="Roboto Slab"/>
              <a:ea typeface="Roboto Slab"/>
              <a:cs typeface="Roboto Slab"/>
              <a:sym typeface="Roboto Slab"/>
            </a:endParaRPr>
          </a:p>
          <a:p>
            <a:pPr marL="0" marR="70485" lvl="0" indent="0" algn="just" rtl="0">
              <a:lnSpc>
                <a:spcPct val="105000"/>
              </a:lnSpc>
              <a:spcBef>
                <a:spcPts val="15"/>
              </a:spcBef>
              <a:spcAft>
                <a:spcPts val="0"/>
              </a:spcAft>
              <a:buNone/>
            </a:pPr>
            <a:endParaRPr sz="1000">
              <a:latin typeface="Roboto Slab"/>
              <a:ea typeface="Roboto Slab"/>
              <a:cs typeface="Roboto Slab"/>
              <a:sym typeface="Roboto Slab"/>
            </a:endParaRPr>
          </a:p>
          <a:p>
            <a:pPr marL="0" marR="70485" lvl="0" indent="0" algn="just" rtl="0">
              <a:lnSpc>
                <a:spcPct val="105000"/>
              </a:lnSpc>
              <a:spcBef>
                <a:spcPts val="15"/>
              </a:spcBef>
              <a:spcAft>
                <a:spcPts val="0"/>
              </a:spcAft>
              <a:buNone/>
            </a:pPr>
            <a:r>
              <a:rPr lang="en-GB" sz="1000" b="1">
                <a:latin typeface="Roboto Slab"/>
                <a:ea typeface="Roboto Slab"/>
                <a:cs typeface="Roboto Slab"/>
                <a:sym typeface="Roboto Slab"/>
              </a:rPr>
              <a:t>4. "Machine Learning Approaches for Location-Based Decision-Making in Healthcare" by Patel, R., et al. (2021):</a:t>
            </a:r>
            <a:endParaRPr sz="1000" b="1">
              <a:latin typeface="Roboto Slab"/>
              <a:ea typeface="Roboto Slab"/>
              <a:cs typeface="Roboto Slab"/>
              <a:sym typeface="Roboto Slab"/>
            </a:endParaRPr>
          </a:p>
          <a:p>
            <a:pPr marL="0" marR="70485" lvl="0" indent="0" algn="just" rtl="0">
              <a:lnSpc>
                <a:spcPct val="105000"/>
              </a:lnSpc>
              <a:spcBef>
                <a:spcPts val="15"/>
              </a:spcBef>
              <a:spcAft>
                <a:spcPts val="15"/>
              </a:spcAft>
              <a:buNone/>
            </a:pPr>
            <a:r>
              <a:rPr lang="en-GB" sz="1000">
                <a:latin typeface="Roboto Slab"/>
                <a:ea typeface="Roboto Slab"/>
                <a:cs typeface="Roboto Slab"/>
                <a:sym typeface="Roboto Slab"/>
              </a:rPr>
              <a:t>This study explores the applications of machine learning approaches in location-based decision-making within the healthcare industry. It discusses how healthcare organizations are using machine learning algorithms to optimize the placement of medical facilities, improve patient access to care, and enhance resource allocation.</a:t>
            </a:r>
            <a:endParaRPr sz="10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Objectives </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88" name="Google Shape;88;p17"/>
          <p:cNvSpPr txBox="1">
            <a:spLocks noGrp="1"/>
          </p:cNvSpPr>
          <p:nvPr>
            <p:ph type="body" idx="1"/>
          </p:nvPr>
        </p:nvSpPr>
        <p:spPr>
          <a:xfrm>
            <a:off x="387900" y="1213300"/>
            <a:ext cx="8368200" cy="3826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200">
                <a:latin typeface="Roboto Slab"/>
                <a:ea typeface="Roboto Slab"/>
                <a:cs typeface="Roboto Slab"/>
                <a:sym typeface="Roboto Slab"/>
              </a:rPr>
              <a:t>1. Investigate the current landscape of traditional methods used in location selection for businesses across various industries.</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GB" sz="1200">
                <a:latin typeface="Roboto Slab"/>
                <a:ea typeface="Roboto Slab"/>
                <a:cs typeface="Roboto Slab"/>
                <a:sym typeface="Roboto Slab"/>
              </a:rPr>
              <a:t>2. Explore the theoretical foundations and principles underlying AI-powered analytics and its applications in location selection.</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GB" sz="1200">
                <a:latin typeface="Roboto Slab"/>
                <a:ea typeface="Roboto Slab"/>
                <a:cs typeface="Roboto Slab"/>
                <a:sym typeface="Roboto Slab"/>
              </a:rPr>
              <a:t>3. Identify the key challenges and limitations associated with traditional methods of location selection and the potential benefits of adopting AI-powered analytics.</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GB" sz="1200">
                <a:latin typeface="Roboto Slab"/>
                <a:ea typeface="Roboto Slab"/>
                <a:cs typeface="Roboto Slab"/>
                <a:sym typeface="Roboto Slab"/>
              </a:rPr>
              <a:t>4. Develop a comprehensive understanding of the various techniques and algorithms used in AI-powered analytics for location selection, including clustering, regression analysis, and predictive modeling.</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GB" sz="1200">
                <a:latin typeface="Roboto Slab"/>
                <a:ea typeface="Roboto Slab"/>
                <a:cs typeface="Roboto Slab"/>
                <a:sym typeface="Roboto Slab"/>
              </a:rPr>
              <a:t>5. Analyze real-world case studies and practical applications of AI-powered analytics in location selection across different industries to identify best practices and success factors.</a:t>
            </a:r>
            <a:endParaRPr sz="1200">
              <a:latin typeface="Roboto Slab"/>
              <a:ea typeface="Roboto Slab"/>
              <a:cs typeface="Roboto Slab"/>
              <a:sym typeface="Roboto Slab"/>
            </a:endParaRPr>
          </a:p>
          <a:p>
            <a:pPr marL="0" lvl="0" indent="0" algn="just" rtl="0">
              <a:lnSpc>
                <a:spcPct val="115000"/>
              </a:lnSpc>
              <a:spcBef>
                <a:spcPts val="1000"/>
              </a:spcBef>
              <a:spcAft>
                <a:spcPts val="0"/>
              </a:spcAft>
              <a:buNone/>
            </a:pPr>
            <a:r>
              <a:rPr lang="en-GB" sz="1200">
                <a:latin typeface="Roboto Slab"/>
                <a:ea typeface="Roboto Slab"/>
                <a:cs typeface="Roboto Slab"/>
                <a:sym typeface="Roboto Slab"/>
              </a:rPr>
              <a:t>6. Evaluate the accuracy, reliability, and effectiveness of AI-powered analytics compared to traditional methods in identifying optimal business locations.</a:t>
            </a:r>
            <a:endParaRPr sz="1200">
              <a:latin typeface="Roboto Slab"/>
              <a:ea typeface="Roboto Slab"/>
              <a:cs typeface="Roboto Slab"/>
              <a:sym typeface="Roboto Slab"/>
            </a:endParaRPr>
          </a:p>
          <a:p>
            <a:pPr marL="0" lvl="0" indent="0" algn="just" rtl="0">
              <a:lnSpc>
                <a:spcPct val="115000"/>
              </a:lnSpc>
              <a:spcBef>
                <a:spcPts val="1000"/>
              </a:spcBef>
              <a:spcAft>
                <a:spcPts val="1000"/>
              </a:spcAft>
              <a:buNone/>
            </a:pPr>
            <a:r>
              <a:rPr lang="en-GB" sz="1200">
                <a:latin typeface="Roboto Slab"/>
                <a:ea typeface="Roboto Slab"/>
                <a:cs typeface="Roboto Slab"/>
                <a:sym typeface="Roboto Slab"/>
              </a:rPr>
              <a:t>7. Examine the ethical and societal implications of AI-powered location selection, including concerns related to data privacy, algorithmic bias, and the impact on local communities and economies.</a:t>
            </a:r>
            <a:endParaRPr sz="12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latin typeface="Merriweather" panose="00000500000000000000"/>
                <a:ea typeface="Merriweather" panose="00000500000000000000"/>
                <a:cs typeface="Merriweather" panose="00000500000000000000"/>
                <a:sym typeface="Merriweather" panose="00000500000000000000"/>
              </a:rPr>
              <a:t>Problem Statement</a:t>
            </a:r>
            <a:endParaRPr lang="en-GB" sz="2800">
              <a:latin typeface="Merriweather" panose="00000500000000000000"/>
              <a:ea typeface="Merriweather" panose="00000500000000000000"/>
              <a:cs typeface="Merriweather" panose="00000500000000000000"/>
              <a:sym typeface="Merriweather" panose="00000500000000000000"/>
            </a:endParaRPr>
          </a:p>
        </p:txBody>
      </p:sp>
      <p:sp>
        <p:nvSpPr>
          <p:cNvPr id="100" name="Google Shape;100;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GB" sz="1200">
                <a:latin typeface="Roboto Slab"/>
                <a:ea typeface="Roboto Slab"/>
                <a:cs typeface="Roboto Slab"/>
                <a:sym typeface="Roboto Slab"/>
              </a:rPr>
              <a:t>Traditional methods of selecting business locations often rely on static criteria and fail to account for the complexity of modern economic ecosystems and consumer behaviors. The dynamic nature of urban development, demographic shifts, and consumer preferences poses significant challenges in identifying locations that can sustain long-term business success. This project seeks to address these challenges by harnessing AI-powered analytics to develop a comprehensive, adaptive framework for business location selection. Through a meticulous examination of current practices and their limitations, the project will highlight the potential of AI to enhance accuracy, efficiency, and strategic foresight in determining optimal business locations, considering factors such as market trends, socio-economic data, and urban mobility patterns.</a:t>
            </a:r>
            <a:endParaRPr sz="1200">
              <a:latin typeface="Roboto Slab"/>
              <a:ea typeface="Roboto Slab"/>
              <a:cs typeface="Roboto Slab"/>
              <a:sym typeface="Roboto Slab"/>
            </a:endParaRPr>
          </a:p>
          <a:p>
            <a:pPr marL="0" lvl="0" indent="0" algn="l" rtl="0">
              <a:spcBef>
                <a:spcPts val="0"/>
              </a:spcBef>
              <a:spcAft>
                <a:spcPts val="1200"/>
              </a:spcAft>
              <a:buNone/>
            </a:pPr>
            <a:endParaRPr sz="1200">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clusters</a:t>
            </a:r>
            <a:endParaRPr lang="en-US"/>
          </a:p>
        </p:txBody>
      </p:sp>
      <p:sp>
        <p:nvSpPr>
          <p:cNvPr id="3" name="Text Placeholder 2"/>
          <p:cNvSpPr>
            <a:spLocks noGrp="1"/>
          </p:cNvSpPr>
          <p:nvPr>
            <p:ph type="body" idx="1"/>
          </p:nvPr>
        </p:nvSpPr>
        <p:spPr/>
        <p:txBody>
          <a:bodyPr/>
          <a:p>
            <a:r>
              <a:rPr lang="en-US"/>
              <a:t>Cluster 1: Urban Centers</a:t>
            </a:r>
            <a:endParaRPr lang="en-US"/>
          </a:p>
          <a:p>
            <a:pPr marL="114300" indent="0">
              <a:buNone/>
            </a:pPr>
            <a:r>
              <a:rPr lang="en-US"/>
              <a:t>This cluster comprises neighborhoods located in densely populated urban areas with high levels of economic activity and a diverse range of businesses and amenities. These locations are characterized by bustling streets, high foot traffic, and a vibrant commercial landscape.</a:t>
            </a: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normAutofit lnSpcReduction="10000"/>
          </a:bodyPr>
          <a:p>
            <a:r>
              <a:rPr lang="en-US"/>
              <a:t>Cluster 2: Suburban Residential</a:t>
            </a:r>
            <a:endParaRPr lang="en-US"/>
          </a:p>
          <a:p>
            <a:pPr marL="114300" indent="0">
              <a:buNone/>
            </a:pPr>
            <a:r>
              <a:rPr lang="en-US"/>
              <a:t>Neighborhoods in this cluster are predominantly suburban residential areas with moderate population density and a mix of residential and commercial establishments. These locations offer a peaceful suburban lifestyle with access to essential amenities and services.</a:t>
            </a:r>
            <a:endParaRPr lang="en-US"/>
          </a:p>
          <a:p>
            <a:r>
              <a:rPr lang="en-US"/>
              <a:t>Cluster 3: Rural Areas</a:t>
            </a:r>
            <a:endParaRPr lang="en-US"/>
          </a:p>
          <a:p>
            <a:pPr marL="114300" indent="0">
              <a:buNone/>
            </a:pPr>
            <a:r>
              <a:rPr lang="en-US"/>
              <a:t>This cluster represents rural areas with low population density, sparse commercial infrastructure, and a focus on agricultural or natural landscapes. These locations provide a tranquil environment away from the hustle and bustle of urban life.</a:t>
            </a:r>
            <a:endParaRPr lang="en-US"/>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7836</Words>
  <Application>WPS Presentation</Application>
  <PresentationFormat>On-screen Show (16:9)</PresentationFormat>
  <Paragraphs>104</Paragraphs>
  <Slides>16</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Arial</vt:lpstr>
      <vt:lpstr>Roboto Slab</vt:lpstr>
      <vt:lpstr>Roboto</vt:lpstr>
      <vt:lpstr>Merriweather</vt:lpstr>
      <vt:lpstr>Microsoft YaHei</vt:lpstr>
      <vt:lpstr>Arial Unicode MS</vt:lpstr>
      <vt:lpstr>Marina</vt:lpstr>
      <vt:lpstr>Revolutionary AI-powered Analytics for Uncovering Optimal Business Locations</vt:lpstr>
      <vt:lpstr>Team Details</vt:lpstr>
      <vt:lpstr>Role and Contribution in project</vt:lpstr>
      <vt:lpstr>Motivation</vt:lpstr>
      <vt:lpstr>Related work</vt:lpstr>
      <vt:lpstr>Objectives </vt:lpstr>
      <vt:lpstr>Problem Statement</vt:lpstr>
      <vt:lpstr>PowerPoint 演示文稿</vt:lpstr>
      <vt:lpstr>PowerPoint 演示文稿</vt:lpstr>
      <vt:lpstr>PowerPoint 演示文稿</vt:lpstr>
      <vt:lpstr>Proposed Framework</vt:lpstr>
      <vt:lpstr>Results </vt:lpstr>
      <vt:lpstr>Results</vt:lpstr>
      <vt:lpstr>Results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Revolutionary AI-powered Analytics for Uncovering Optimal Business Locations</dc:title>
  <dc:creator/>
  <cp:lastModifiedBy>dinesh kyanam</cp:lastModifiedBy>
  <cp:revision>3</cp:revision>
  <dcterms:created xsi:type="dcterms:W3CDTF">2024-04-23T03:20:00Z</dcterms:created>
  <dcterms:modified xsi:type="dcterms:W3CDTF">2024-04-23T23:34:45Z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10C5DF8186204CA69C78FADF445BF6AE_12</vt:lpwstr>
  </property>
  <property fmtid="{D5CDD505-2E9C-101B-9397-08002B2CF9AE}" pid="3" name="KSOProductBuildVer">
    <vt:lpwstr>1033-12.2.0.16731</vt:lpwstr>
  </property>
</Properties>
</file>