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93" r:id="rId5"/>
    <p:sldId id="258" r:id="rId6"/>
    <p:sldId id="272" r:id="rId7"/>
    <p:sldId id="296" r:id="rId8"/>
    <p:sldId id="297" r:id="rId9"/>
    <p:sldId id="273" r:id="rId10"/>
    <p:sldId id="274" r:id="rId11"/>
    <p:sldId id="275" r:id="rId12"/>
    <p:sldId id="276" r:id="rId13"/>
    <p:sldId id="277" r:id="rId14"/>
    <p:sldId id="278" r:id="rId15"/>
    <p:sldId id="292" r:id="rId16"/>
    <p:sldId id="279" r:id="rId17"/>
    <p:sldId id="299" r:id="rId18"/>
    <p:sldId id="300" r:id="rId19"/>
    <p:sldId id="281" r:id="rId20"/>
    <p:sldId id="301" r:id="rId21"/>
    <p:sldId id="302" r:id="rId22"/>
    <p:sldId id="303" r:id="rId23"/>
    <p:sldId id="283" r:id="rId24"/>
    <p:sldId id="284" r:id="rId25"/>
    <p:sldId id="294" r:id="rId26"/>
    <p:sldId id="285" r:id="rId27"/>
    <p:sldId id="298" r:id="rId28"/>
    <p:sldId id="287" r:id="rId29"/>
    <p:sldId id="270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SimSun" charset="-122"/>
      </a:defRPr>
    </a:lvl9pPr>
  </p:defaultTextStyle>
  <p:extLst>
    <p:ext uri="{EFAFB233-063F-42B5-8137-9DF3F51BA10A}">
      <p15:sldGuideLst xmlns:p15="http://schemas.microsoft.com/office/powerpoint/2012/main">
        <p15:guide id="1" pos="5521" userDrawn="1">
          <p15:clr>
            <a:srgbClr val="A4A3A4"/>
          </p15:clr>
        </p15:guide>
        <p15:guide id="2" orient="horz" pos="429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33333"/>
    <a:srgbClr val="B2B2B2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84"/>
      </p:cViewPr>
      <p:guideLst>
        <p:guide pos="5521"/>
        <p:guide orient="horz" pos="4298"/>
        <p:guide pos="288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19052"/>
            <a:ext cx="9155113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547814" y="1701810"/>
            <a:ext cx="6908800" cy="108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r">
              <a:defRPr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t>Click to edit Master title style</a:t>
            </a:r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547817" y="2927350"/>
            <a:ext cx="6913562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kern="1200">
                <a:solidFill>
                  <a:schemeClr val="bg1"/>
                </a:solidFill>
              </a:defRPr>
            </a:lvl1pPr>
            <a:lvl2pPr marL="457246" lvl="1" indent="-457246" algn="ctr">
              <a:buNone/>
              <a:defRPr kern="1200">
                <a:solidFill>
                  <a:schemeClr val="tx1"/>
                </a:solidFill>
              </a:defRPr>
            </a:lvl2pPr>
            <a:lvl3pPr marL="914492" lvl="2" indent="-914492" algn="ctr">
              <a:buNone/>
              <a:defRPr kern="1200">
                <a:solidFill>
                  <a:schemeClr val="tx1"/>
                </a:solidFill>
              </a:defRPr>
            </a:lvl3pPr>
            <a:lvl4pPr marL="1371738" lvl="3" indent="-1371738" algn="ctr">
              <a:buNone/>
              <a:defRPr kern="1200">
                <a:solidFill>
                  <a:schemeClr val="tx1"/>
                </a:solidFill>
              </a:defRPr>
            </a:lvl4pPr>
            <a:lvl5pPr marL="1828983" lvl="4" indent="-1828983" algn="ctr">
              <a:buNone/>
              <a:defRPr kern="12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t>Click to edit Master subtitle style</a:t>
            </a:r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zh-CN" altLang="en-US" noProof="1"/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zh-CN" altLang="en-US" noProof="1"/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fld id="{9A0DB2DC-4C9A-4742-B13C-FB6460FD3503}" type="slidenum">
              <a:rPr lang="en-US" altLang="zh-CN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8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2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endParaRPr lang="zh-CN" altLang="en-US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endParaRPr lang="zh-CN" altLang="en-US" noProof="1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9A0DB2DC-4C9A-4742-B13C-FB6460FD3503}" type="slidenum">
              <a:rPr lang="en-US" altLang="zh-CN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46" indent="0">
              <a:buNone/>
              <a:defRPr sz="2000"/>
            </a:lvl2pPr>
            <a:lvl3pPr marL="914492" indent="0">
              <a:buNone/>
              <a:defRPr sz="1800"/>
            </a:lvl3pPr>
            <a:lvl4pPr marL="1371738" indent="0">
              <a:buNone/>
              <a:defRPr sz="1600"/>
            </a:lvl4pPr>
            <a:lvl5pPr marL="1828983" indent="0">
              <a:buNone/>
              <a:defRPr sz="1600"/>
            </a:lvl5pPr>
            <a:lvl6pPr marL="2286228" indent="0">
              <a:buNone/>
              <a:defRPr sz="1600"/>
            </a:lvl6pPr>
            <a:lvl7pPr marL="2743475" indent="0">
              <a:buNone/>
              <a:defRPr sz="1600"/>
            </a:lvl7pPr>
            <a:lvl8pPr marL="3200720" indent="0">
              <a:buNone/>
              <a:defRPr sz="1600"/>
            </a:lvl8pPr>
            <a:lvl9pPr marL="3657966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pPr marL="0" marR="0" lvl="0" indent="0" algn="l" defTabSz="91449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6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5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4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4" indent="0">
              <a:buNone/>
              <a:defRPr sz="1500" b="1"/>
            </a:lvl2pPr>
            <a:lvl3pPr marL="685868" indent="0">
              <a:buNone/>
              <a:defRPr sz="1350" b="1"/>
            </a:lvl3pPr>
            <a:lvl4pPr marL="1028803" indent="0">
              <a:buNone/>
              <a:defRPr sz="1200" b="1"/>
            </a:lvl4pPr>
            <a:lvl5pPr marL="1371738" indent="0">
              <a:buNone/>
              <a:defRPr sz="1200" b="1"/>
            </a:lvl5pPr>
            <a:lvl6pPr marL="1714672" indent="0">
              <a:buNone/>
              <a:defRPr sz="1200" b="1"/>
            </a:lvl6pPr>
            <a:lvl7pPr marL="2057606" indent="0">
              <a:buNone/>
              <a:defRPr sz="1200" b="1"/>
            </a:lvl7pPr>
            <a:lvl8pPr marL="2400540" indent="0">
              <a:buNone/>
              <a:defRPr sz="1200" b="1"/>
            </a:lvl8pPr>
            <a:lvl9pPr marL="2743475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4" indent="0">
              <a:buNone/>
              <a:defRPr sz="1500" b="1"/>
            </a:lvl2pPr>
            <a:lvl3pPr marL="685868" indent="0">
              <a:buNone/>
              <a:defRPr sz="1350" b="1"/>
            </a:lvl3pPr>
            <a:lvl4pPr marL="1028803" indent="0">
              <a:buNone/>
              <a:defRPr sz="1200" b="1"/>
            </a:lvl4pPr>
            <a:lvl5pPr marL="1371738" indent="0">
              <a:buNone/>
              <a:defRPr sz="1200" b="1"/>
            </a:lvl5pPr>
            <a:lvl6pPr marL="1714672" indent="0">
              <a:buNone/>
              <a:defRPr sz="1200" b="1"/>
            </a:lvl6pPr>
            <a:lvl7pPr marL="2057606" indent="0">
              <a:buNone/>
              <a:defRPr sz="1200" b="1"/>
            </a:lvl7pPr>
            <a:lvl8pPr marL="2400540" indent="0">
              <a:buNone/>
              <a:defRPr sz="1200" b="1"/>
            </a:lvl8pPr>
            <a:lvl9pPr marL="2743475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34" indent="0">
              <a:buNone/>
              <a:defRPr sz="1050"/>
            </a:lvl2pPr>
            <a:lvl3pPr marL="685868" indent="0">
              <a:buNone/>
              <a:defRPr sz="900"/>
            </a:lvl3pPr>
            <a:lvl4pPr marL="1028803" indent="0">
              <a:buNone/>
              <a:defRPr sz="750"/>
            </a:lvl4pPr>
            <a:lvl5pPr marL="1371738" indent="0">
              <a:buNone/>
              <a:defRPr sz="750"/>
            </a:lvl5pPr>
            <a:lvl6pPr marL="1714672" indent="0">
              <a:buNone/>
              <a:defRPr sz="750"/>
            </a:lvl6pPr>
            <a:lvl7pPr marL="2057606" indent="0">
              <a:buNone/>
              <a:defRPr sz="750"/>
            </a:lvl7pPr>
            <a:lvl8pPr marL="2400540" indent="0">
              <a:buNone/>
              <a:defRPr sz="750"/>
            </a:lvl8pPr>
            <a:lvl9pPr marL="2743475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34" indent="0">
              <a:buNone/>
              <a:defRPr sz="2100"/>
            </a:lvl2pPr>
            <a:lvl3pPr marL="685868" indent="0">
              <a:buNone/>
              <a:defRPr sz="1800"/>
            </a:lvl3pPr>
            <a:lvl4pPr marL="1028803" indent="0">
              <a:buNone/>
              <a:defRPr sz="1500"/>
            </a:lvl4pPr>
            <a:lvl5pPr marL="1371738" indent="0">
              <a:buNone/>
              <a:defRPr sz="1500"/>
            </a:lvl5pPr>
            <a:lvl6pPr marL="1714672" indent="0">
              <a:buNone/>
              <a:defRPr sz="1500"/>
            </a:lvl6pPr>
            <a:lvl7pPr marL="2057606" indent="0">
              <a:buNone/>
              <a:defRPr sz="1500"/>
            </a:lvl7pPr>
            <a:lvl8pPr marL="2400540" indent="0">
              <a:buNone/>
              <a:defRPr sz="1500"/>
            </a:lvl8pPr>
            <a:lvl9pPr marL="2743475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34" indent="0">
              <a:buNone/>
              <a:defRPr sz="1050"/>
            </a:lvl2pPr>
            <a:lvl3pPr marL="685868" indent="0">
              <a:buNone/>
              <a:defRPr sz="900"/>
            </a:lvl3pPr>
            <a:lvl4pPr marL="1028803" indent="0">
              <a:buNone/>
              <a:defRPr sz="750"/>
            </a:lvl4pPr>
            <a:lvl5pPr marL="1371738" indent="0">
              <a:buNone/>
              <a:defRPr sz="750"/>
            </a:lvl5pPr>
            <a:lvl6pPr marL="1714672" indent="0">
              <a:buNone/>
              <a:defRPr sz="750"/>
            </a:lvl6pPr>
            <a:lvl7pPr marL="2057606" indent="0">
              <a:buNone/>
              <a:defRPr sz="750"/>
            </a:lvl7pPr>
            <a:lvl8pPr marL="2400540" indent="0">
              <a:buNone/>
              <a:defRPr sz="750"/>
            </a:lvl8pPr>
            <a:lvl9pPr marL="2743475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3"/>
            <a:ext cx="82296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 indent="-285778"/>
            <a:r>
              <a:rPr lang="en-US" altLang="zh-CN"/>
              <a:t>Second level</a:t>
            </a:r>
          </a:p>
          <a:p>
            <a:pPr lvl="2" indent="-228623"/>
            <a:r>
              <a:rPr lang="en-US" altLang="zh-CN"/>
              <a:t>Third level</a:t>
            </a:r>
          </a:p>
          <a:p>
            <a:pPr lvl="3" indent="-228623"/>
            <a:r>
              <a:rPr lang="en-US" altLang="zh-CN"/>
              <a:t>Fourth level</a:t>
            </a:r>
          </a:p>
          <a:p>
            <a:pPr lvl="4" indent="-228623"/>
            <a:r>
              <a:rPr lang="en-US" altLang="zh-CN"/>
              <a:t>Fifth level</a:t>
            </a:r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34" lvl="0" indent="-342934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3024" lvl="1" indent="-285778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114" lvl="2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360" lvl="3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606" lvl="4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852" lvl="5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2098" lvl="6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343" lvl="7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588" lvl="8" indent="-228623" algn="l" defTabSz="914492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46" lvl="1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92" lvl="2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738" lvl="3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983" lvl="4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228" lvl="5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475" lvl="6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720" lvl="7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966" lvl="8" indent="0" algn="l" defTabSz="914492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457200" y="190503"/>
            <a:ext cx="82296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78"/>
            <a:r>
              <a:rPr lang="en-US" altLang="zh-CN" dirty="0"/>
              <a:t>Second level</a:t>
            </a:r>
          </a:p>
          <a:p>
            <a:pPr lvl="2" indent="-228623"/>
            <a:r>
              <a:rPr lang="en-US" altLang="zh-CN" dirty="0"/>
              <a:t>Third level</a:t>
            </a:r>
          </a:p>
          <a:p>
            <a:pPr lvl="3" indent="-228623"/>
            <a:r>
              <a:rPr lang="en-US" altLang="zh-CN" dirty="0"/>
              <a:t>Fourth level</a:t>
            </a:r>
          </a:p>
          <a:p>
            <a:pPr lvl="4" indent="-228623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charset="0"/>
                <a:ea typeface="SimSun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4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92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738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98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34" indent="-342934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8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097"/>
          <p:cNvSpPr>
            <a:spLocks noGrp="1"/>
          </p:cNvSpPr>
          <p:nvPr>
            <p:ph type="ctrTitle"/>
          </p:nvPr>
        </p:nvSpPr>
        <p:spPr>
          <a:xfrm>
            <a:off x="1042793" y="2637212"/>
            <a:ext cx="6908801" cy="1082675"/>
          </a:xfrm>
        </p:spPr>
        <p:txBody>
          <a:bodyPr anchor="ctr"/>
          <a:lstStyle/>
          <a:p>
            <a:pPr fontAlgn="base"/>
            <a:r>
              <a:rPr lang="en-US" sz="4400" b="1" noProof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charset="0"/>
                <a:ea typeface="宋体" charset="-122"/>
              </a:rPr>
              <a:t>CHAT REVIEWS</a:t>
            </a:r>
            <a:endParaRPr b="1" strike="noStrike" noProof="1"/>
          </a:p>
        </p:txBody>
      </p:sp>
      <p:sp>
        <p:nvSpPr>
          <p:cNvPr id="5" name="Subtitle 4098"/>
          <p:cNvSpPr>
            <a:spLocks noGrp="1"/>
          </p:cNvSpPr>
          <p:nvPr>
            <p:ph type="subTitle" idx="1"/>
          </p:nvPr>
        </p:nvSpPr>
        <p:spPr>
          <a:xfrm>
            <a:off x="4695831" y="5734050"/>
            <a:ext cx="4418013" cy="609600"/>
          </a:xfrm>
        </p:spPr>
        <p:txBody>
          <a:bodyPr anchor="t"/>
          <a:lstStyle/>
          <a:p>
            <a:pPr fontAlgn="base"/>
            <a:r>
              <a:rPr 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</a:rPr>
              <a:t>Project ID :- 17-066 </a:t>
            </a:r>
            <a:endParaRPr sz="2800" noProof="1"/>
          </a:p>
        </p:txBody>
      </p:sp>
      <p:pic>
        <p:nvPicPr>
          <p:cNvPr id="5123" name="Picture 1" descr="Sliitlogo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9" y="333375"/>
            <a:ext cx="4103687" cy="1474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4338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SYSTEM OVERVIEW DIAGRAM</a:t>
            </a:r>
          </a:p>
        </p:txBody>
      </p:sp>
      <p:pic>
        <p:nvPicPr>
          <p:cNvPr id="127" name="Picture 1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1" y="1996866"/>
            <a:ext cx="484747" cy="1028697"/>
          </a:xfrm>
          <a:prstGeom prst="rect">
            <a:avLst/>
          </a:prstGeom>
        </p:spPr>
      </p:pic>
      <p:grpSp>
        <p:nvGrpSpPr>
          <p:cNvPr id="14344" name="Group 14343"/>
          <p:cNvGrpSpPr/>
          <p:nvPr/>
        </p:nvGrpSpPr>
        <p:grpSpPr>
          <a:xfrm>
            <a:off x="468057" y="1125032"/>
            <a:ext cx="8370877" cy="5255927"/>
            <a:chOff x="247650" y="1125032"/>
            <a:chExt cx="8370877" cy="5255927"/>
          </a:xfrm>
        </p:grpSpPr>
        <p:grpSp>
          <p:nvGrpSpPr>
            <p:cNvPr id="87" name="Group 86"/>
            <p:cNvGrpSpPr/>
            <p:nvPr/>
          </p:nvGrpSpPr>
          <p:grpSpPr>
            <a:xfrm>
              <a:off x="247650" y="1125032"/>
              <a:ext cx="8178114" cy="5255927"/>
              <a:chOff x="303670" y="909035"/>
              <a:chExt cx="11624249" cy="5255927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146408" y="1125032"/>
                <a:ext cx="9910461" cy="2591964"/>
                <a:chOff x="1153470" y="1917021"/>
                <a:chExt cx="10126458" cy="360668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6959987" y="3357001"/>
                  <a:ext cx="3023958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REVIEW PARTICULAR CHAT SESSION</a:t>
                  </a:r>
                  <a:endParaRPr lang="en-US" sz="1200" b="1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703851" y="1917021"/>
                  <a:ext cx="6713411" cy="7199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ANALYZE THE CHATTING PARTNER (Trust worthiness)</a:t>
                  </a:r>
                  <a:endParaRPr lang="en-US" sz="1200" b="1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346346" y="4803719"/>
                  <a:ext cx="1124117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TOPICS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026501" y="4803719"/>
                  <a:ext cx="1351413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Emotions</a:t>
                  </a:r>
                  <a:endParaRPr lang="en-US" sz="1200" b="1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9983945" y="4803719"/>
                  <a:ext cx="1295983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HEALTHY</a:t>
                  </a:r>
                  <a:endParaRPr lang="en-US" sz="1200" b="1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153470" y="3374715"/>
                  <a:ext cx="2015972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EXTERNAL DATA 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1335139" y="4796981"/>
                  <a:ext cx="1475979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MODULES</a:t>
                  </a:r>
                  <a:endParaRPr lang="en-US" sz="1200" b="1" dirty="0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161456" y="3003744"/>
                  <a:ext cx="6687195" cy="184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endCxn id="107" idx="2"/>
                </p:cNvCxnSpPr>
                <p:nvPr/>
              </p:nvCxnSpPr>
              <p:spPr>
                <a:xfrm flipH="1" flipV="1">
                  <a:off x="6060558" y="2637011"/>
                  <a:ext cx="2417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8848651" y="3012977"/>
                  <a:ext cx="0" cy="344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161456" y="3003744"/>
                  <a:ext cx="0" cy="344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002469" y="4427752"/>
                  <a:ext cx="6687195" cy="184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8457990" y="4076991"/>
                  <a:ext cx="0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10689664" y="4427752"/>
                  <a:ext cx="0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8049282" y="4446219"/>
                  <a:ext cx="0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5664006" y="4427752"/>
                  <a:ext cx="0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4002469" y="4411781"/>
                  <a:ext cx="0" cy="385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2161456" y="4076991"/>
                  <a:ext cx="0" cy="7199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Rectangle 123"/>
                <p:cNvSpPr/>
                <p:nvPr/>
              </p:nvSpPr>
              <p:spPr>
                <a:xfrm>
                  <a:off x="6681301" y="4796981"/>
                  <a:ext cx="2735962" cy="71999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PERSONAL INFORMATION</a:t>
                  </a:r>
                  <a:endParaRPr lang="en-US" sz="1200" b="1" dirty="0"/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945708" y="909035"/>
                <a:ext cx="10263461" cy="5255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5314301" y="5261501"/>
                <a:ext cx="1835975" cy="431994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SimSun" pitchFamily="2" charset="-122"/>
                  </a:rPr>
                  <a:t> 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itchFamily="34" charset="0"/>
                    <a:ea typeface="SimSun" pitchFamily="2" charset="-122"/>
                  </a:rPr>
                  <a:t>Chat Session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SimSun" pitchFamily="2" charset="-122"/>
                </a:endParaRPr>
              </a:p>
            </p:txBody>
          </p:sp>
          <p:cxnSp>
            <p:nvCxnSpPr>
              <p:cNvPr id="91" name="Elbow Connector 90"/>
              <p:cNvCxnSpPr/>
              <p:nvPr/>
            </p:nvCxnSpPr>
            <p:spPr>
              <a:xfrm rot="16200000" flipH="1">
                <a:off x="1629341" y="1698302"/>
                <a:ext cx="2471363" cy="4733979"/>
              </a:xfrm>
              <a:prstGeom prst="bentConnector2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303670" y="2829609"/>
                <a:ext cx="0" cy="2668481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3670" y="5516971"/>
                <a:ext cx="4928344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/>
              <p:nvPr/>
            </p:nvCxnSpPr>
            <p:spPr>
              <a:xfrm rot="5400000">
                <a:off x="8226224" y="1865980"/>
                <a:ext cx="2457849" cy="4500195"/>
              </a:xfrm>
              <a:prstGeom prst="bentConnector2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7232565" y="5516971"/>
                <a:ext cx="4695354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1927919" y="2848490"/>
                <a:ext cx="0" cy="2668482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Can 96"/>
              <p:cNvSpPr/>
              <p:nvPr/>
            </p:nvSpPr>
            <p:spPr>
              <a:xfrm>
                <a:off x="5480534" y="4261661"/>
                <a:ext cx="1414271" cy="705131"/>
              </a:xfrm>
              <a:prstGeom prst="can">
                <a:avLst/>
              </a:prstGeom>
              <a:solidFill>
                <a:srgbClr val="00B05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CHAT LOG</a:t>
                </a:r>
                <a:endParaRPr lang="en-US" sz="1200" dirty="0"/>
              </a:p>
            </p:txBody>
          </p:sp>
          <p:cxnSp>
            <p:nvCxnSpPr>
              <p:cNvPr id="98" name="Straight Arrow Connector 97"/>
              <p:cNvCxnSpPr>
                <a:stCxn id="90" idx="0"/>
              </p:cNvCxnSpPr>
              <p:nvPr/>
            </p:nvCxnSpPr>
            <p:spPr>
              <a:xfrm flipH="1" flipV="1">
                <a:off x="6232288" y="4966792"/>
                <a:ext cx="1" cy="2947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730323" y="4017266"/>
                <a:ext cx="6839905" cy="18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7" idx="1"/>
              </p:cNvCxnSpPr>
              <p:nvPr/>
            </p:nvCxnSpPr>
            <p:spPr>
              <a:xfrm flipH="1" flipV="1">
                <a:off x="6187669" y="4026707"/>
                <a:ext cx="1" cy="234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10570228" y="3712153"/>
                <a:ext cx="0" cy="31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7895133" y="3712153"/>
                <a:ext cx="0" cy="31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5528926" y="3702712"/>
                <a:ext cx="0" cy="31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730323" y="3712153"/>
                <a:ext cx="0" cy="314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04"/>
              <p:cNvCxnSpPr>
                <a:stCxn id="97" idx="2"/>
                <a:endCxn id="112" idx="2"/>
              </p:cNvCxnSpPr>
              <p:nvPr/>
            </p:nvCxnSpPr>
            <p:spPr>
              <a:xfrm rot="10800000">
                <a:off x="2046450" y="3712153"/>
                <a:ext cx="3434084" cy="9020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12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780" y="2074453"/>
              <a:ext cx="484747" cy="1028697"/>
            </a:xfrm>
            <a:prstGeom prst="rect">
              <a:avLst/>
            </a:prstGeom>
          </p:spPr>
        </p:pic>
      </p:grpSp>
      <p:cxnSp>
        <p:nvCxnSpPr>
          <p:cNvPr id="14347" name="Straight Arrow Connector 14346"/>
          <p:cNvCxnSpPr>
            <a:stCxn id="106" idx="3"/>
          </p:cNvCxnSpPr>
          <p:nvPr/>
        </p:nvCxnSpPr>
        <p:spPr bwMode="auto">
          <a:xfrm>
            <a:off x="7141027" y="2634590"/>
            <a:ext cx="121316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351" name="Elbow Connector 14350"/>
          <p:cNvCxnSpPr>
            <a:stCxn id="107" idx="3"/>
            <a:endCxn id="128" idx="0"/>
          </p:cNvCxnSpPr>
          <p:nvPr/>
        </p:nvCxnSpPr>
        <p:spPr bwMode="auto">
          <a:xfrm>
            <a:off x="6750847" y="1599741"/>
            <a:ext cx="1845714" cy="474712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5363" name="Text Box 3"/>
          <p:cNvSpPr txBox="1"/>
          <p:nvPr/>
        </p:nvSpPr>
        <p:spPr>
          <a:xfrm>
            <a:off x="249238" y="361952"/>
            <a:ext cx="778986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WORK BREAKDOWN STRUCTURE</a:t>
            </a:r>
          </a:p>
        </p:txBody>
      </p:sp>
      <p:pic>
        <p:nvPicPr>
          <p:cNvPr id="15364" name="Content Placeholder 5" descr="Untitl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21" y="1103320"/>
            <a:ext cx="7170737" cy="5559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5122"/>
          <p:cNvGrpSpPr/>
          <p:nvPr/>
        </p:nvGrpSpPr>
        <p:grpSpPr>
          <a:xfrm>
            <a:off x="1516071" y="3370271"/>
            <a:ext cx="5794375" cy="1076325"/>
            <a:chOff x="0" y="0"/>
            <a:chExt cx="9921" cy="1904"/>
          </a:xfrm>
        </p:grpSpPr>
        <p:grpSp>
          <p:nvGrpSpPr>
            <p:cNvPr id="16386" name="Group 5123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16387" name="Rounded Rectangle 5124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600" dirty="0">
                    <a:solidFill>
                      <a:schemeClr val="bg1"/>
                    </a:solidFill>
                    <a:sym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388" name="Rounded Rectangle 5125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16389" name="Rounded Rectangle 5126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E. Dinesh Lakmal 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0858 40</a:t>
              </a:r>
              <a:endParaRPr lang="en-US" altLang="zh-CN"/>
            </a:p>
          </p:txBody>
        </p:sp>
        <p:sp>
          <p:nvSpPr>
            <p:cNvPr id="16390" name="Rounded Rectangle 5127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sp>
        <p:nvSpPr>
          <p:cNvPr id="16391" name="Rounded Rectangle 5126" descr="058e263363ed4586a3ad6788738df26d# #圆角矩形 202"/>
          <p:cNvSpPr/>
          <p:nvPr/>
        </p:nvSpPr>
        <p:spPr>
          <a:xfrm>
            <a:off x="4595821" y="4510088"/>
            <a:ext cx="2708275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400" dirty="0">
                <a:sym typeface="Arial" charset="0"/>
              </a:rPr>
              <a:t>(Group Leader)</a:t>
            </a:r>
            <a:endParaRPr lang="en-US" altLang="zh-CN"/>
          </a:p>
        </p:txBody>
      </p:sp>
      <p:sp>
        <p:nvSpPr>
          <p:cNvPr id="16392" name="Rounded Rectangle 5126" descr="058e263363ed4586a3ad6788738df26d# #圆角矩形 202"/>
          <p:cNvSpPr/>
          <p:nvPr/>
        </p:nvSpPr>
        <p:spPr>
          <a:xfrm>
            <a:off x="1473200" y="2632083"/>
            <a:ext cx="5816600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Analysis of Chat Messages for Topic Detection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6394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ounded Rectangle 5126" descr="058e263363ed4586a3ad6788738df26d# #圆角矩形 202"/>
          <p:cNvSpPr/>
          <p:nvPr/>
        </p:nvSpPr>
        <p:spPr>
          <a:xfrm>
            <a:off x="254000" y="1268413"/>
            <a:ext cx="6324600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Analysis of Chat Messages for Topic Detection</a:t>
            </a:r>
            <a:endParaRPr lang="en-US" altLang="zh-CN"/>
          </a:p>
        </p:txBody>
      </p:sp>
      <p:sp>
        <p:nvSpPr>
          <p:cNvPr id="17410" name="Text Box 6"/>
          <p:cNvSpPr txBox="1"/>
          <p:nvPr/>
        </p:nvSpPr>
        <p:spPr>
          <a:xfrm>
            <a:off x="254000" y="2274888"/>
            <a:ext cx="7843838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Collect messages from chat box.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Collected messages will be stored in data based in a usable format.</a:t>
            </a:r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Group chat messages, according to the topic using “similarity based clustering” approaches.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Here similarity is determined by the number of overlapping word    between two messages, weighted by the uniqueness of the word.</a:t>
            </a:r>
          </a:p>
          <a:p>
            <a:pPr marL="342934" indent="-342934">
              <a:buFont typeface="Wingdings" charset="0"/>
              <a:buChar char="Ø"/>
            </a:pPr>
            <a:endParaRPr lang="en-US" altLang="en-US" sz="2000" dirty="0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7412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056" y="837042"/>
            <a:ext cx="75598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Identifying a learning algorithm for topic analysis based on identified topic.</a:t>
            </a:r>
          </a:p>
          <a:p>
            <a:pPr lvl="1" algn="just"/>
            <a:r>
              <a:rPr lang="en-US" altLang="en-US" sz="2000" dirty="0">
                <a:solidFill>
                  <a:schemeClr val="accent1"/>
                </a:solidFill>
              </a:rPr>
              <a:t>Introduce a learning algorithm to learn the distribution of the topics for particular chat session.</a:t>
            </a:r>
          </a:p>
          <a:p>
            <a:pPr lvl="1" algn="just"/>
            <a:r>
              <a:rPr lang="en-US" altLang="en-US" sz="2000" dirty="0">
                <a:solidFill>
                  <a:schemeClr val="accent1"/>
                </a:solidFill>
              </a:rPr>
              <a:t>Identified learning algorithm will be used to analyze the distribution of topics </a:t>
            </a:r>
            <a:r>
              <a:rPr lang="en-US" altLang="en-US" sz="2000" dirty="0" smtClean="0">
                <a:solidFill>
                  <a:schemeClr val="accent1"/>
                </a:solidFill>
              </a:rPr>
              <a:t>and </a:t>
            </a:r>
            <a:r>
              <a:rPr lang="en-US" altLang="en-US" sz="2000" dirty="0" smtClean="0">
                <a:solidFill>
                  <a:schemeClr val="accent1"/>
                </a:solidFill>
              </a:rPr>
              <a:t>it will generate </a:t>
            </a:r>
            <a:r>
              <a:rPr lang="en-US" altLang="en-US" sz="2000" dirty="0" smtClean="0">
                <a:solidFill>
                  <a:schemeClr val="accent1"/>
                </a:solidFill>
              </a:rPr>
              <a:t>statistics</a:t>
            </a:r>
            <a:r>
              <a:rPr lang="en-US" altLang="en-US" sz="2000" dirty="0">
                <a:solidFill>
                  <a:schemeClr val="accent1"/>
                </a:solidFill>
              </a:rPr>
              <a:t>. </a:t>
            </a:r>
          </a:p>
          <a:p>
            <a:pPr lvl="1" algn="just"/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Visualize the outcomes of analytical data in a graphical manner and generate modules.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6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5122"/>
          <p:cNvGrpSpPr/>
          <p:nvPr/>
        </p:nvGrpSpPr>
        <p:grpSpPr>
          <a:xfrm>
            <a:off x="539758" y="2998796"/>
            <a:ext cx="7762875" cy="1095375"/>
            <a:chOff x="0" y="0"/>
            <a:chExt cx="9827" cy="1939"/>
          </a:xfrm>
        </p:grpSpPr>
        <p:grpSp>
          <p:nvGrpSpPr>
            <p:cNvPr id="18434" name="Group 5123"/>
            <p:cNvGrpSpPr/>
            <p:nvPr/>
          </p:nvGrpSpPr>
          <p:grpSpPr>
            <a:xfrm>
              <a:off x="0" y="0"/>
              <a:ext cx="2051" cy="1905"/>
              <a:chOff x="0" y="0"/>
              <a:chExt cx="1320" cy="1225"/>
            </a:xfrm>
          </p:grpSpPr>
          <p:sp>
            <p:nvSpPr>
              <p:cNvPr id="18435" name="Rounded Rectangle 5124" descr="058e263363ed4586a3ad6788738df26d# #圆角矩形 202"/>
              <p:cNvSpPr/>
              <p:nvPr/>
            </p:nvSpPr>
            <p:spPr>
              <a:xfrm>
                <a:off x="0" y="0"/>
                <a:ext cx="1231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sym typeface="Arial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8436" name="Rounded Rectangle 5125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18437" name="Rounded Rectangle 5126" descr="058e263363ed4586a3ad6788738df26d# #圆角矩形 202"/>
            <p:cNvSpPr/>
            <p:nvPr/>
          </p:nvSpPr>
          <p:spPr>
            <a:xfrm>
              <a:off x="2004" y="34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B.S.U.M Cooray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0320 66</a:t>
              </a:r>
              <a:endParaRPr lang="en-US" altLang="zh-CN"/>
            </a:p>
          </p:txBody>
        </p:sp>
        <p:sp>
          <p:nvSpPr>
            <p:cNvPr id="18438" name="Rounded Rectangle 5127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sp>
        <p:nvSpPr>
          <p:cNvPr id="18439" name="Rounded Rectangle 5126" descr="058e263363ed4586a3ad6788738df26d# #圆角矩形 202"/>
          <p:cNvSpPr/>
          <p:nvPr/>
        </p:nvSpPr>
        <p:spPr>
          <a:xfrm>
            <a:off x="503246" y="2393958"/>
            <a:ext cx="7551737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Emotion Extraction from chat messages (Negative and positive).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8441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ounded Rectangle 5126" descr="058e263363ed4586a3ad6788738df26d# #圆角矩形 202"/>
          <p:cNvSpPr/>
          <p:nvPr/>
        </p:nvSpPr>
        <p:spPr>
          <a:xfrm>
            <a:off x="252421" y="1266833"/>
            <a:ext cx="7553325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Emotion Extraction from chat messages (Negative and positive).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280091" y="2781009"/>
            <a:ext cx="79915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34" indent="-342934">
              <a:buFont typeface="Wingdings" charset="0"/>
              <a:buChar char="Ø"/>
            </a:pPr>
            <a:r>
              <a:rPr lang="en-US" sz="2400" noProof="1" smtClean="0">
                <a:ea typeface="宋体" charset="-122"/>
                <a:cs typeface="+mn-ea"/>
              </a:rPr>
              <a:t>Get messages from database which collected from chat box.</a:t>
            </a:r>
            <a:endParaRPr lang="en-US" sz="2400" noProof="1"/>
          </a:p>
          <a:p>
            <a:pPr fontAlgn="base">
              <a:buFont typeface="Wingdings" charset="0"/>
            </a:pPr>
            <a:endParaRPr lang="en-US" sz="2400" noProof="1"/>
          </a:p>
          <a:p>
            <a:pPr marL="342934" indent="-342934">
              <a:buFont typeface="Wingdings" charset="0"/>
              <a:buChar char="Ø"/>
            </a:pPr>
            <a:r>
              <a:rPr lang="en-US" sz="2400" noProof="1" smtClean="0">
                <a:ea typeface="宋体" charset="-122"/>
                <a:cs typeface="+mn-ea"/>
              </a:rPr>
              <a:t>Categorize messages under the selected emotion set. </a:t>
            </a:r>
            <a:endParaRPr lang="en-US" sz="2400" noProof="1"/>
          </a:p>
          <a:p>
            <a:pPr marL="0" lvl="1"/>
            <a:r>
              <a:rPr lang="en-US" sz="2400" noProof="1" smtClean="0"/>
              <a:t>      </a:t>
            </a:r>
            <a:r>
              <a:rPr lang="en-US" sz="2000" noProof="1" smtClean="0">
                <a:solidFill>
                  <a:schemeClr val="accent1"/>
                </a:solidFill>
              </a:rPr>
              <a:t>Anger , Fear , Joy  , Surprice …. Etc.</a:t>
            </a:r>
          </a:p>
          <a:p>
            <a:pPr marL="0" lvl="1"/>
            <a:r>
              <a:rPr lang="en-US" altLang="en-US" sz="2000" noProof="1">
                <a:solidFill>
                  <a:schemeClr val="accent1"/>
                </a:solidFill>
              </a:rPr>
              <a:t> </a:t>
            </a:r>
            <a:r>
              <a:rPr lang="en-US" altLang="en-US" sz="2000" noProof="1" smtClean="0">
                <a:solidFill>
                  <a:schemeClr val="accent1"/>
                </a:solidFill>
              </a:rPr>
              <a:t>     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fontAlgn="base">
              <a:buFont typeface="Wingdings" charset="0"/>
            </a:pPr>
            <a:endParaRPr lang="en-US" sz="2400" noProof="1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9460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</p:spTree>
    <p:extLst>
      <p:ext uri="{BB962C8B-B14F-4D97-AF65-F5344CB8AC3E}">
        <p14:creationId xmlns:p14="http://schemas.microsoft.com/office/powerpoint/2010/main" val="42484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ounded Rectangle 5126" descr="058e263363ed4586a3ad6788738df26d# #圆角矩形 202"/>
          <p:cNvSpPr/>
          <p:nvPr/>
        </p:nvSpPr>
        <p:spPr>
          <a:xfrm>
            <a:off x="252421" y="1266833"/>
            <a:ext cx="7553325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Emotion Extraction from chat messages (Negative and positive).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252414" y="2203456"/>
            <a:ext cx="7843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34" indent="-342934">
              <a:buFont typeface="Wingdings" charset="0"/>
              <a:buChar char="Ø"/>
            </a:pPr>
            <a:endParaRPr lang="en-US" sz="2400" noProof="1" smtClean="0"/>
          </a:p>
          <a:p>
            <a:pPr fontAlgn="base">
              <a:buFont typeface="Wingdings" charset="0"/>
            </a:pPr>
            <a:endParaRPr lang="en-US" sz="2400" noProof="1" smtClean="0"/>
          </a:p>
          <a:p>
            <a:pPr marL="342934" indent="-342934">
              <a:buFont typeface="Wingdings" charset="0"/>
              <a:buChar char="Ø"/>
            </a:pPr>
            <a:r>
              <a:rPr lang="en-US" sz="2400" noProof="1" smtClean="0">
                <a:ea typeface="宋体" charset="-122"/>
                <a:cs typeface="+mn-ea"/>
              </a:rPr>
              <a:t>Identify the final imotion is negative one or positive one. </a:t>
            </a:r>
          </a:p>
          <a:p>
            <a:r>
              <a:rPr lang="en-US" sz="2400" noProof="1">
                <a:ea typeface="宋体" charset="-122"/>
                <a:cs typeface="+mn-ea"/>
              </a:rPr>
              <a:t> </a:t>
            </a:r>
            <a:r>
              <a:rPr lang="en-US" sz="2400" noProof="1" smtClean="0">
                <a:ea typeface="宋体" charset="-122"/>
                <a:cs typeface="+mn-ea"/>
              </a:rPr>
              <a:t>       </a:t>
            </a:r>
            <a:r>
              <a:rPr lang="en-US" sz="2800" noProof="1"/>
              <a:t> </a:t>
            </a:r>
            <a:r>
              <a:rPr lang="en-US" sz="2400" noProof="1" smtClean="0">
                <a:solidFill>
                  <a:schemeClr val="accent1"/>
                </a:solidFill>
              </a:rPr>
              <a:t>Using identified emotion set.</a:t>
            </a:r>
            <a:endParaRPr lang="en-US" sz="2400" noProof="1" smtClean="0"/>
          </a:p>
          <a:p>
            <a:pPr fontAlgn="base">
              <a:buFont typeface="Wingdings" charset="0"/>
            </a:pPr>
            <a:endParaRPr lang="en-US" sz="2400" noProof="1"/>
          </a:p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Visualize the outcomes of analytical data in a graphical manner and generate modules.</a:t>
            </a:r>
            <a:endParaRPr lang="en-US" altLang="zh-CN" sz="2400" dirty="0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9460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</p:spTree>
    <p:extLst>
      <p:ext uri="{BB962C8B-B14F-4D97-AF65-F5344CB8AC3E}">
        <p14:creationId xmlns:p14="http://schemas.microsoft.com/office/powerpoint/2010/main" val="32288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5122"/>
          <p:cNvGrpSpPr/>
          <p:nvPr/>
        </p:nvGrpSpPr>
        <p:grpSpPr>
          <a:xfrm>
            <a:off x="823921" y="3367096"/>
            <a:ext cx="6300787" cy="1076325"/>
            <a:chOff x="0" y="0"/>
            <a:chExt cx="9921" cy="1904"/>
          </a:xfrm>
        </p:grpSpPr>
        <p:grpSp>
          <p:nvGrpSpPr>
            <p:cNvPr id="20482" name="Group 5123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20483" name="Rounded Rectangle 5124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sym typeface="Arial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20484" name="Rounded Rectangle 5125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20485" name="Rounded Rectangle 5126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lang="en-US" altLang="zh-CN" sz="2400" dirty="0">
                <a:sym typeface="Arial" charset="0"/>
              </a:endParaRPr>
            </a:p>
            <a:p>
              <a:pPr lvl="0" algn="ctr"/>
              <a:r>
                <a:rPr lang="en-US" altLang="zh-CN" sz="2400" dirty="0">
                  <a:sym typeface="Arial" charset="0"/>
                </a:rPr>
                <a:t>M.A.H Theekshana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0299 50</a:t>
              </a:r>
            </a:p>
            <a:p>
              <a:pPr lvl="0" algn="ctr"/>
              <a:endParaRPr lang="en-US" altLang="zh-CN" sz="2400" dirty="0">
                <a:sym typeface="Arial" charset="0"/>
              </a:endParaRPr>
            </a:p>
          </p:txBody>
        </p:sp>
        <p:sp>
          <p:nvSpPr>
            <p:cNvPr id="20486" name="Rounded Rectangle 5127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sp>
        <p:nvSpPr>
          <p:cNvPr id="20487" name="Rounded Rectangle 5126" descr="058e263363ed4586a3ad6788738df26d# #圆角矩形 202"/>
          <p:cNvSpPr/>
          <p:nvPr/>
        </p:nvSpPr>
        <p:spPr>
          <a:xfrm>
            <a:off x="790575" y="2781308"/>
            <a:ext cx="6324600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Evaluate healthy of particular chat session.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0489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ounded Rectangle 5126" descr="058e263363ed4586a3ad6788738df26d# #圆角矩形 202"/>
          <p:cNvSpPr/>
          <p:nvPr/>
        </p:nvSpPr>
        <p:spPr>
          <a:xfrm>
            <a:off x="254000" y="1268413"/>
            <a:ext cx="6324600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Evaluate healthy of particular chat session.</a:t>
            </a:r>
            <a:endParaRPr lang="en-US" altLang="zh-CN"/>
          </a:p>
        </p:txBody>
      </p:sp>
      <p:sp>
        <p:nvSpPr>
          <p:cNvPr id="21506" name="Text Box 3"/>
          <p:cNvSpPr txBox="1"/>
          <p:nvPr/>
        </p:nvSpPr>
        <p:spPr>
          <a:xfrm>
            <a:off x="254000" y="2276475"/>
            <a:ext cx="7843838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lang="en-US" altLang="en-US" sz="2400"/>
              <a:t>Extract fewer first-person pronouns, fewer exclusionary words, unusual detail from collected messages</a:t>
            </a:r>
          </a:p>
          <a:p>
            <a:pPr marL="342900" indent="-342900">
              <a:buFont typeface="Wingdings" charset="0"/>
              <a:buChar char="Ø"/>
            </a:pP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1508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350" indent="-514350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  <p:pic>
        <p:nvPicPr>
          <p:cNvPr id="21509" name="Content Placeholder 2" descr="Untitl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8" y="3789371"/>
            <a:ext cx="8380413" cy="2740025"/>
          </a:xfrm>
        </p:spPr>
      </p:pic>
    </p:spTree>
    <p:extLst>
      <p:ext uri="{BB962C8B-B14F-4D97-AF65-F5344CB8AC3E}">
        <p14:creationId xmlns:p14="http://schemas.microsoft.com/office/powerpoint/2010/main" val="26002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5122"/>
          <p:cNvGrpSpPr/>
          <p:nvPr/>
        </p:nvGrpSpPr>
        <p:grpSpPr>
          <a:xfrm>
            <a:off x="828675" y="1196983"/>
            <a:ext cx="6300788" cy="1076325"/>
            <a:chOff x="0" y="0"/>
            <a:chExt cx="9921" cy="1904"/>
          </a:xfrm>
        </p:grpSpPr>
        <p:grpSp>
          <p:nvGrpSpPr>
            <p:cNvPr id="6146" name="Group 5123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6147" name="Rounded Rectangle 5124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600" dirty="0">
                    <a:solidFill>
                      <a:schemeClr val="bg1"/>
                    </a:solidFill>
                    <a:sym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148" name="Rounded Rectangle 5125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6149" name="Rounded Rectangle 5126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E. Dinesh Lakmal 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0858 40</a:t>
              </a:r>
              <a:endParaRPr lang="en-US" altLang="zh-CN"/>
            </a:p>
          </p:txBody>
        </p:sp>
        <p:sp>
          <p:nvSpPr>
            <p:cNvPr id="6150" name="Rounded Rectangle 5127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grpSp>
        <p:nvGrpSpPr>
          <p:cNvPr id="6151" name="Group 5128"/>
          <p:cNvGrpSpPr/>
          <p:nvPr/>
        </p:nvGrpSpPr>
        <p:grpSpPr>
          <a:xfrm>
            <a:off x="828675" y="2584458"/>
            <a:ext cx="6300788" cy="1076325"/>
            <a:chOff x="0" y="0"/>
            <a:chExt cx="9921" cy="1904"/>
          </a:xfrm>
        </p:grpSpPr>
        <p:grpSp>
          <p:nvGrpSpPr>
            <p:cNvPr id="6152" name="Group 5129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6153" name="Rounded Rectangle 5130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600" dirty="0">
                    <a:solidFill>
                      <a:schemeClr val="bg1"/>
                    </a:solidFill>
                    <a:sym typeface="Arial" charset="0"/>
                  </a:rPr>
                  <a:t>2</a:t>
                </a:r>
                <a:endParaRPr lang="zh-CN" altLang="en-US" dirty="0"/>
              </a:p>
            </p:txBody>
          </p:sp>
          <p:sp>
            <p:nvSpPr>
              <p:cNvPr id="6154" name="Rounded Rectangle 5131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6155" name="Rounded Rectangle 5132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B.S.U.M Cooray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0320 66 </a:t>
              </a:r>
              <a:endParaRPr lang="en-US" altLang="zh-CN"/>
            </a:p>
          </p:txBody>
        </p:sp>
        <p:sp>
          <p:nvSpPr>
            <p:cNvPr id="6156" name="Rounded Rectangle 5133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grpSp>
        <p:nvGrpSpPr>
          <p:cNvPr id="6157" name="Group 5134"/>
          <p:cNvGrpSpPr/>
          <p:nvPr/>
        </p:nvGrpSpPr>
        <p:grpSpPr>
          <a:xfrm>
            <a:off x="876300" y="3971933"/>
            <a:ext cx="6300788" cy="1076325"/>
            <a:chOff x="0" y="0"/>
            <a:chExt cx="9921" cy="1904"/>
          </a:xfrm>
        </p:grpSpPr>
        <p:grpSp>
          <p:nvGrpSpPr>
            <p:cNvPr id="6158" name="Group 5135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6159" name="Rounded Rectangle 5136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zh-CN" altLang="en-US" sz="3600" dirty="0">
                    <a:solidFill>
                      <a:schemeClr val="bg1"/>
                    </a:solidFill>
                    <a:sym typeface="Arial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6160" name="Rounded Rectangle 5137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6161" name="Rounded Rectangle 5138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M.A.H Theekshana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0299 50</a:t>
              </a:r>
              <a:endParaRPr lang="en-US" altLang="zh-CN"/>
            </a:p>
          </p:txBody>
        </p:sp>
        <p:sp>
          <p:nvSpPr>
            <p:cNvPr id="6162" name="Rounded Rectangle 5139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grpSp>
        <p:nvGrpSpPr>
          <p:cNvPr id="6163" name="Group 5134"/>
          <p:cNvGrpSpPr/>
          <p:nvPr/>
        </p:nvGrpSpPr>
        <p:grpSpPr>
          <a:xfrm>
            <a:off x="877896" y="5359408"/>
            <a:ext cx="6300787" cy="1076325"/>
            <a:chOff x="0" y="0"/>
            <a:chExt cx="9921" cy="1904"/>
          </a:xfrm>
        </p:grpSpPr>
        <p:grpSp>
          <p:nvGrpSpPr>
            <p:cNvPr id="6164" name="Group 5135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6165" name="Rounded Rectangle 5136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sym typeface="Arial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6166" name="Rounded Rectangle 5137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6167" name="Rounded Rectangle 5138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2400" dirty="0">
                  <a:sym typeface="Arial" charset="0"/>
                </a:rPr>
                <a:t>K.P.I.E Harischandra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0937 60</a:t>
              </a:r>
              <a:endParaRPr lang="en-US" altLang="zh-CN"/>
            </a:p>
          </p:txBody>
        </p:sp>
        <p:sp>
          <p:nvSpPr>
            <p:cNvPr id="6168" name="Rounded Rectangle 5139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sp>
        <p:nvSpPr>
          <p:cNvPr id="4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6170" name="Text Box 4"/>
          <p:cNvSpPr txBox="1"/>
          <p:nvPr/>
        </p:nvSpPr>
        <p:spPr>
          <a:xfrm>
            <a:off x="-184147" y="361952"/>
            <a:ext cx="324961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971648" lvl="1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ounded Rectangle 5126" descr="058e263363ed4586a3ad6788738df26d# #圆角矩形 202"/>
          <p:cNvSpPr/>
          <p:nvPr/>
        </p:nvSpPr>
        <p:spPr>
          <a:xfrm>
            <a:off x="254000" y="1268413"/>
            <a:ext cx="6324600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Evaluate healthy of particular chat session.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2531" name="Text Box 4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350" indent="-514350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  <p:sp>
        <p:nvSpPr>
          <p:cNvPr id="19459" name="Text Box 3"/>
          <p:cNvSpPr txBox="1"/>
          <p:nvPr/>
        </p:nvSpPr>
        <p:spPr>
          <a:xfrm>
            <a:off x="254000" y="2276482"/>
            <a:ext cx="7843838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lang="en-US" altLang="en-US" sz="2400" noProof="1">
                <a:ea typeface="宋体" charset="-122"/>
                <a:cs typeface="+mn-ea"/>
              </a:rPr>
              <a:t>Identify those tics with message counts using appropriate algorithms and visualize.</a:t>
            </a:r>
            <a:endParaRPr lang="en-US" altLang="en-US" sz="2400" noProof="1"/>
          </a:p>
          <a:p>
            <a:pPr fontAlgn="base">
              <a:buFont typeface="Wingdings" charset="0"/>
            </a:pPr>
            <a:endParaRPr lang="en-US" altLang="en-US" sz="2400" noProof="1"/>
          </a:p>
        </p:txBody>
      </p:sp>
      <p:pic>
        <p:nvPicPr>
          <p:cNvPr id="22534" name="Content Placeholder 4" descr="Untitle1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055" y="3932873"/>
            <a:ext cx="4887007" cy="2810267"/>
          </a:xfrm>
        </p:spPr>
      </p:pic>
      <p:pic>
        <p:nvPicPr>
          <p:cNvPr id="22533" name="Content Placeholder 3" descr="Untitle31d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3284538"/>
            <a:ext cx="3457575" cy="3419475"/>
          </a:xfrm>
        </p:spPr>
      </p:pic>
    </p:spTree>
    <p:extLst>
      <p:ext uri="{BB962C8B-B14F-4D97-AF65-F5344CB8AC3E}">
        <p14:creationId xmlns:p14="http://schemas.microsoft.com/office/powerpoint/2010/main" val="21345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ounded Rectangle 5126" descr="058e263363ed4586a3ad6788738df26d# #圆角矩形 202"/>
          <p:cNvSpPr/>
          <p:nvPr/>
        </p:nvSpPr>
        <p:spPr>
          <a:xfrm>
            <a:off x="254000" y="1268413"/>
            <a:ext cx="6324600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Evaluate healthy of particular chat session.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3555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350" indent="-514350">
              <a:buFont typeface="Wingdings" charset="0"/>
              <a:buChar char="Ø"/>
            </a:pPr>
            <a:r>
              <a:rPr lang="en-US" altLang="en-US" sz="3200" b="1">
                <a:solidFill>
                  <a:srgbClr val="FFFF00"/>
                </a:solidFill>
              </a:rPr>
              <a:t>OBJECTIVE DESCRIPTION </a:t>
            </a:r>
          </a:p>
        </p:txBody>
      </p:sp>
      <p:sp>
        <p:nvSpPr>
          <p:cNvPr id="23556" name="Text Box 3"/>
          <p:cNvSpPr txBox="1"/>
          <p:nvPr/>
        </p:nvSpPr>
        <p:spPr>
          <a:xfrm>
            <a:off x="254000" y="2276482"/>
            <a:ext cx="7843838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lang="en-US" altLang="en-US" sz="2400"/>
              <a:t>Compare and analyze the identified module based on analytical data of topics</a:t>
            </a:r>
            <a:endParaRPr lang="en-US" altLang="zh-CN"/>
          </a:p>
        </p:txBody>
      </p:sp>
      <p:sp>
        <p:nvSpPr>
          <p:cNvPr id="2" name="Text Box 1"/>
          <p:cNvSpPr txBox="1"/>
          <p:nvPr/>
        </p:nvSpPr>
        <p:spPr>
          <a:xfrm>
            <a:off x="540385" y="3717290"/>
            <a:ext cx="6863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mtClean="0">
                <a:ea typeface="宋体" charset="-122"/>
                <a:cs typeface="+mn-ea"/>
                <a:sym typeface="+mn-ea"/>
              </a:rPr>
              <a:t>    </a:t>
            </a:r>
            <a:r>
              <a:rPr lang="en-US">
                <a:sym typeface="+mn-ea"/>
              </a:rPr>
              <a:t> </a:t>
            </a:r>
            <a:r>
              <a:rPr lang="en-US" b="1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Using N-Gram Language model and Static Coding Scheme</a:t>
            </a:r>
          </a:p>
        </p:txBody>
      </p:sp>
    </p:spTree>
    <p:extLst>
      <p:ext uri="{BB962C8B-B14F-4D97-AF65-F5344CB8AC3E}">
        <p14:creationId xmlns:p14="http://schemas.microsoft.com/office/powerpoint/2010/main" val="6940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122"/>
          <p:cNvGrpSpPr/>
          <p:nvPr/>
        </p:nvGrpSpPr>
        <p:grpSpPr>
          <a:xfrm>
            <a:off x="717550" y="3524258"/>
            <a:ext cx="6300788" cy="1076325"/>
            <a:chOff x="0" y="0"/>
            <a:chExt cx="9921" cy="1904"/>
          </a:xfrm>
        </p:grpSpPr>
        <p:grpSp>
          <p:nvGrpSpPr>
            <p:cNvPr id="24578" name="Group 5123"/>
            <p:cNvGrpSpPr/>
            <p:nvPr/>
          </p:nvGrpSpPr>
          <p:grpSpPr>
            <a:xfrm>
              <a:off x="0" y="0"/>
              <a:ext cx="2176" cy="1904"/>
              <a:chOff x="0" y="0"/>
              <a:chExt cx="1400" cy="1224"/>
            </a:xfrm>
          </p:grpSpPr>
          <p:sp>
            <p:nvSpPr>
              <p:cNvPr id="24579" name="Rounded Rectangle 5124" descr="058e263363ed4586a3ad6788738df26d# #圆角矩形 202"/>
              <p:cNvSpPr/>
              <p:nvPr/>
            </p:nvSpPr>
            <p:spPr>
              <a:xfrm>
                <a:off x="0" y="0"/>
                <a:ext cx="1400" cy="1225"/>
              </a:xfrm>
              <a:prstGeom prst="roundRect">
                <a:avLst>
                  <a:gd name="adj" fmla="val 1225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sym typeface="Arial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24580" name="Rounded Rectangle 5125"/>
              <p:cNvSpPr/>
              <p:nvPr/>
            </p:nvSpPr>
            <p:spPr>
              <a:xfrm>
                <a:off x="85" y="65"/>
                <a:ext cx="1235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727272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en-US" altLang="en-US"/>
              </a:p>
            </p:txBody>
          </p:sp>
        </p:grpSp>
        <p:sp>
          <p:nvSpPr>
            <p:cNvPr id="24581" name="Rounded Rectangle 5126" descr="058e263363ed4586a3ad6788738df26d# #圆角矩形 202"/>
            <p:cNvSpPr/>
            <p:nvPr/>
          </p:nvSpPr>
          <p:spPr>
            <a:xfrm>
              <a:off x="2433" y="0"/>
              <a:ext cx="7488" cy="1905"/>
            </a:xfrm>
            <a:prstGeom prst="roundRect">
              <a:avLst>
                <a:gd name="adj" fmla="val 12250"/>
              </a:avLst>
            </a:prstGeom>
            <a:gradFill rotWithShape="0">
              <a:gsLst>
                <a:gs pos="0">
                  <a:srgbClr val="DDDDDD"/>
                </a:gs>
                <a:gs pos="100000">
                  <a:srgbClr val="F8F8F8"/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lang="en-US" altLang="zh-CN" sz="2400" dirty="0">
                <a:sym typeface="Arial" charset="0"/>
              </a:endParaRPr>
            </a:p>
            <a:p>
              <a:pPr lvl="0" algn="ctr"/>
              <a:endParaRPr lang="en-US" altLang="zh-CN" sz="2400" dirty="0">
                <a:sym typeface="Arial" charset="0"/>
              </a:endParaRPr>
            </a:p>
            <a:p>
              <a:pPr lvl="0" algn="ctr"/>
              <a:r>
                <a:rPr lang="en-US" altLang="zh-CN" sz="2400" dirty="0">
                  <a:sym typeface="Arial" charset="0"/>
                </a:rPr>
                <a:t>K.P.I.E Harischandra</a:t>
              </a:r>
            </a:p>
            <a:p>
              <a:pPr lvl="0" algn="ctr"/>
              <a:r>
                <a:rPr lang="en-US" altLang="zh-CN" sz="2400" dirty="0">
                  <a:sym typeface="Arial" charset="0"/>
                </a:rPr>
                <a:t>IT 14 0937 60</a:t>
              </a:r>
            </a:p>
            <a:p>
              <a:pPr lvl="0" algn="ctr"/>
              <a:endParaRPr lang="en-US" altLang="zh-CN" sz="2400" dirty="0">
                <a:sym typeface="Arial" charset="0"/>
              </a:endParaRPr>
            </a:p>
            <a:p>
              <a:pPr lvl="0" algn="ctr"/>
              <a:endParaRPr lang="en-US" altLang="zh-CN" sz="2400" dirty="0">
                <a:sym typeface="Arial" charset="0"/>
              </a:endParaRPr>
            </a:p>
          </p:txBody>
        </p:sp>
        <p:sp>
          <p:nvSpPr>
            <p:cNvPr id="24582" name="Rounded Rectangle 5127"/>
            <p:cNvSpPr/>
            <p:nvPr/>
          </p:nvSpPr>
          <p:spPr>
            <a:xfrm>
              <a:off x="2553" y="102"/>
              <a:ext cx="7274" cy="529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727272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/>
              <a:endParaRPr lang="en-US" altLang="en-US"/>
            </a:p>
          </p:txBody>
        </p:sp>
      </p:grpSp>
      <p:sp>
        <p:nvSpPr>
          <p:cNvPr id="24583" name="Rounded Rectangle 5126" descr="058e263363ed4586a3ad6788738df26d# #圆角矩形 202"/>
          <p:cNvSpPr/>
          <p:nvPr/>
        </p:nvSpPr>
        <p:spPr>
          <a:xfrm>
            <a:off x="684213" y="2938463"/>
            <a:ext cx="6324600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Personal information sharing analysis.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4585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/>
          <p:cNvSpPr txBox="1"/>
          <p:nvPr/>
        </p:nvSpPr>
        <p:spPr>
          <a:xfrm>
            <a:off x="254000" y="2205044"/>
            <a:ext cx="7843838" cy="526297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Collect the information which seems to be personal from particular chat session or task oriented check chat aligned with the topic.</a:t>
            </a:r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Collect personal information and categorize into many parts such that lifestyles , feelings , behavior, educational, relationships,  etc.. </a:t>
            </a:r>
          </a:p>
          <a:p>
            <a:pPr lvl="0"/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</p:txBody>
      </p:sp>
      <p:sp>
        <p:nvSpPr>
          <p:cNvPr id="25602" name="Rounded Rectangle 5126" descr="058e263363ed4586a3ad6788738df26d# #圆角矩形 202"/>
          <p:cNvSpPr/>
          <p:nvPr/>
        </p:nvSpPr>
        <p:spPr>
          <a:xfrm>
            <a:off x="254000" y="1196983"/>
            <a:ext cx="6324600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Personal information sharing analysis.</a:t>
            </a:r>
            <a:endParaRPr lang="en-US" altLang="zh-CN"/>
          </a:p>
        </p:txBody>
      </p:sp>
      <p:sp>
        <p:nvSpPr>
          <p:cNvPr id="6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5604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OBJECTIVE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2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OBJECTIVE DESCRIPTION </a:t>
            </a:r>
          </a:p>
        </p:txBody>
      </p:sp>
      <p:sp>
        <p:nvSpPr>
          <p:cNvPr id="13" name="Rounded Rectangle 5126" descr="058e263363ed4586a3ad6788738df26d# #圆角矩形 202"/>
          <p:cNvSpPr/>
          <p:nvPr/>
        </p:nvSpPr>
        <p:spPr>
          <a:xfrm>
            <a:off x="254000" y="1196983"/>
            <a:ext cx="6324600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000" dirty="0">
                <a:sym typeface="Arial" charset="0"/>
              </a:rPr>
              <a:t>Personal information sharing analysis.</a:t>
            </a:r>
            <a:endParaRPr lang="en-US" altLang="zh-CN"/>
          </a:p>
        </p:txBody>
      </p:sp>
      <p:sp>
        <p:nvSpPr>
          <p:cNvPr id="14" name="Text Box 3"/>
          <p:cNvSpPr txBox="1"/>
          <p:nvPr/>
        </p:nvSpPr>
        <p:spPr>
          <a:xfrm>
            <a:off x="254000" y="1951920"/>
            <a:ext cx="7843838" cy="674030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Group the information by analyzing and visualize mutuality status.</a:t>
            </a:r>
          </a:p>
          <a:p>
            <a:pPr lvl="0"/>
            <a:r>
              <a:rPr lang="en-US" sz="2400" dirty="0">
                <a:solidFill>
                  <a:schemeClr val="accent1"/>
                </a:solidFill>
              </a:rPr>
              <a:t>Analyze the information and represent in graphical way. Identify the trustworthiness in  particular chat sessions.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r>
              <a:rPr lang="en-US" altLang="en-US" sz="2400" dirty="0"/>
              <a:t>Compare and analyze the identified module based on analytical data of emotions</a:t>
            </a:r>
            <a:endParaRPr lang="en-US" altLang="zh-CN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Use the algorithms and patterns to represent the graphical view and percentage value of particular chat session. </a:t>
            </a:r>
          </a:p>
          <a:p>
            <a:pPr lvl="0"/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  <a:p>
            <a:pPr marL="342934" indent="-342934">
              <a:buFont typeface="Wingdings" charset="0"/>
              <a:buChar char="Ø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/>
          <p:nvPr/>
        </p:nvSpPr>
        <p:spPr>
          <a:xfrm>
            <a:off x="252421" y="1341438"/>
            <a:ext cx="8054975" cy="10833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457246" indent="-457246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en-US" sz="2800" dirty="0">
                <a:latin typeface="Calibri" pitchFamily="34" charset="0"/>
                <a:ea typeface="Calibri" pitchFamily="34" charset="0"/>
              </a:rPr>
              <a:t>This proposed system will give following benefits to users</a:t>
            </a:r>
          </a:p>
        </p:txBody>
      </p:sp>
      <p:sp>
        <p:nvSpPr>
          <p:cNvPr id="26626" name="Rectangle 4"/>
          <p:cNvSpPr/>
          <p:nvPr/>
        </p:nvSpPr>
        <p:spPr>
          <a:xfrm>
            <a:off x="822326" y="2351090"/>
            <a:ext cx="7308850" cy="357841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34" indent="-342934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  <a:ea typeface="Calibri" pitchFamily="34" charset="0"/>
              </a:rPr>
              <a:t>Identify the reliable chatting partners.</a:t>
            </a:r>
          </a:p>
          <a:p>
            <a:pPr marL="342934" indent="-342934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  <a:ea typeface="Calibri" pitchFamily="34" charset="0"/>
              </a:rPr>
              <a:t>Users will be able to analyze the chatting partner.</a:t>
            </a:r>
          </a:p>
          <a:p>
            <a:pPr marL="342934" indent="-342934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  <a:ea typeface="Calibri" pitchFamily="34" charset="0"/>
              </a:rPr>
              <a:t>Users can protect their self.</a:t>
            </a:r>
          </a:p>
          <a:p>
            <a:pPr marL="342934" indent="-342934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  <a:ea typeface="Calibri" pitchFamily="34" charset="0"/>
              </a:rPr>
              <a:t>User will be capable of reviewing  specific long chat session in short time of period.</a:t>
            </a:r>
          </a:p>
          <a:p>
            <a:pPr marL="342934" indent="-342934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  <a:ea typeface="Calibri" pitchFamily="34" charset="0"/>
              </a:rPr>
              <a:t>Capable of identifying characteristics of chatting partner.</a:t>
            </a:r>
          </a:p>
        </p:txBody>
      </p:sp>
      <p:sp>
        <p:nvSpPr>
          <p:cNvPr id="7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6628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BENIFITS TO USER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7650" name="Text Box 6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BUSINESS VALUE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7658" y="1197032"/>
            <a:ext cx="7672445" cy="46079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As the final step , we plan to release this project as a marketing product.</a:t>
            </a:r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product :</a:t>
            </a:r>
          </a:p>
          <a:p>
            <a:pPr lvl="1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is a totally new invention.</a:t>
            </a:r>
          </a:p>
          <a:p>
            <a:pPr lvl="1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Can market as a web application.</a:t>
            </a:r>
          </a:p>
          <a:p>
            <a:pPr lvl="1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Can access any time any where.</a:t>
            </a:r>
          </a:p>
          <a:p>
            <a:pPr lvl="1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Come up with terms and conditions.</a:t>
            </a:r>
          </a:p>
          <a:p>
            <a:pPr lvl="1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It’s Free.</a:t>
            </a:r>
          </a:p>
          <a:p>
            <a:pPr marL="201188" lvl="1" indent="0" fontAlgn="auto">
              <a:buClr>
                <a:schemeClr val="accent2"/>
              </a:buClr>
              <a:buNone/>
            </a:pPr>
            <a:endParaRPr lang="en-US" sz="2400" dirty="0"/>
          </a:p>
          <a:p>
            <a:pPr marL="457246" lvl="1" indent="0" fontAlgn="auto">
              <a:buNone/>
            </a:pPr>
            <a:endParaRPr lang="en-US" sz="2400" dirty="0"/>
          </a:p>
          <a:p>
            <a:pPr lvl="1" fontAlgn="auto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auto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7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28674" name="Text Box 8"/>
          <p:cNvSpPr txBox="1"/>
          <p:nvPr/>
        </p:nvSpPr>
        <p:spPr>
          <a:xfrm>
            <a:off x="247650" y="361952"/>
            <a:ext cx="742315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56053" y="1773023"/>
            <a:ext cx="7672444" cy="251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/>
                </a:solidFill>
              </a:rPr>
              <a:t>What we focused ?? </a:t>
            </a:r>
            <a:r>
              <a:rPr lang="en-US" sz="1600" dirty="0">
                <a:solidFill>
                  <a:schemeClr val="accent1"/>
                </a:solidFill>
              </a:rPr>
              <a:t>􀁕􀁈􀁗􀁕􀁌􀁈􀁙􀁈􀁇􀀃 </a:t>
            </a:r>
            <a:r>
              <a:rPr lang="en-US" sz="1600" dirty="0"/>
              <a:t>􀁒􀁑􀀃 􀀤</a:t>
            </a:r>
          </a:p>
          <a:p>
            <a:pPr marL="285778" indent="-285778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  Saving time. </a:t>
            </a:r>
          </a:p>
          <a:p>
            <a:pPr marL="342934" indent="-342934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  Identify the </a:t>
            </a:r>
            <a:r>
              <a:rPr lang="en-US" sz="2400" dirty="0" smtClean="0"/>
              <a:t>characteristics of chatting </a:t>
            </a:r>
            <a:r>
              <a:rPr lang="en-US" sz="2400" dirty="0"/>
              <a:t>partner.􀁏􀀃</a:t>
            </a:r>
          </a:p>
          <a:p>
            <a:r>
              <a:rPr lang="en-US" sz="1600" dirty="0"/>
              <a:t>􀀖􀀓􀁗􀁋􀀏􀀃􀀕􀀓􀀔􀀕􀀑􀀃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5361"/>
          <p:cNvSpPr>
            <a:spLocks noGrp="1"/>
          </p:cNvSpPr>
          <p:nvPr>
            <p:ph type="ctrTitle"/>
          </p:nvPr>
        </p:nvSpPr>
        <p:spPr>
          <a:xfrm>
            <a:off x="684213" y="1844683"/>
            <a:ext cx="7772400" cy="1082675"/>
          </a:xfrm>
        </p:spPr>
        <p:txBody>
          <a:bodyPr anchor="ctr"/>
          <a:lstStyle/>
          <a:p>
            <a:r>
              <a:rPr lang="en-US" altLang="x-none" sz="4800" b="1" dirty="0">
                <a:latin typeface="Arial" charset="0"/>
                <a:ea typeface="SimSun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3" name="Text Box 4"/>
          <p:cNvSpPr txBox="1"/>
          <p:nvPr/>
        </p:nvSpPr>
        <p:spPr>
          <a:xfrm>
            <a:off x="-184147" y="361952"/>
            <a:ext cx="324961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971648" lvl="1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2142" y="1413028"/>
            <a:ext cx="6767906" cy="47519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  <a:latin typeface="Arial" pitchFamily="34" charset="0"/>
              <a:ea typeface="SimSun" pitchFamily="2" charset="-122"/>
            </a:endParaRP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RESEARCH PROBLEM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SOLUTION PROPOSED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LITERATURE TABLE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MAIN OBJECTIVES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SUB OBJECTIVES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SYSTEM OVERVIEW DIAGRAM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WORK BREAKDOWN STRUCTURE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OBJECTIVE DESCRIPTION 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BENIFITS TO USER 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RESEARCH VALUE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BUSINESS VALUE </a:t>
            </a:r>
          </a:p>
          <a:p>
            <a:pPr marL="285778" indent="-285778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</a:rPr>
              <a:t>REFFERENCES</a:t>
            </a:r>
          </a:p>
        </p:txBody>
      </p:sp>
    </p:spTree>
    <p:extLst>
      <p:ext uri="{BB962C8B-B14F-4D97-AF65-F5344CB8AC3E}">
        <p14:creationId xmlns:p14="http://schemas.microsoft.com/office/powerpoint/2010/main" val="8841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7170" name="Text Box 4"/>
          <p:cNvSpPr txBox="1"/>
          <p:nvPr/>
        </p:nvSpPr>
        <p:spPr>
          <a:xfrm>
            <a:off x="247650" y="361952"/>
            <a:ext cx="456088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96058" y="1197031"/>
            <a:ext cx="7847891" cy="4895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</a:rPr>
              <a:t> 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</a:rPr>
              <a:t>Social network or the social web is overwhelmed with spammers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</a:rPr>
              <a:t>and bogus profiles.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ea typeface="SimSun" pitchFamily="2" charset="-122"/>
              </a:rPr>
              <a:t>Instant Messaging (IM) is a peer to peer service for remote users </a:t>
            </a:r>
          </a:p>
          <a:p>
            <a:pPr rtl="0"/>
            <a:r>
              <a:rPr lang="en-US" b="1" dirty="0">
                <a:latin typeface="Arial" pitchFamily="34" charset="0"/>
                <a:ea typeface="SimSun" pitchFamily="2" charset="-122"/>
              </a:rPr>
              <a:t>to communicate with each others. They are many IM systems such </a:t>
            </a:r>
          </a:p>
          <a:p>
            <a:pPr rtl="0"/>
            <a:r>
              <a:rPr lang="en-US" b="1" dirty="0">
                <a:latin typeface="Arial" pitchFamily="34" charset="0"/>
                <a:ea typeface="SimSun" pitchFamily="2" charset="-122"/>
              </a:rPr>
              <a:t>as MSN Messenger and Yahoo Messenger which are used by millions </a:t>
            </a:r>
          </a:p>
          <a:p>
            <a:pPr rtl="0"/>
            <a:r>
              <a:rPr lang="en-US" b="1" dirty="0">
                <a:latin typeface="Arial" pitchFamily="34" charset="0"/>
                <a:ea typeface="SimSun" pitchFamily="2" charset="-122"/>
              </a:rPr>
              <a:t>of users every day.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ea typeface="SimSun" pitchFamily="2" charset="-122"/>
              </a:rPr>
              <a:t>I</a:t>
            </a:r>
            <a:r>
              <a:rPr lang="en-US" b="1" dirty="0" smtClean="0">
                <a:latin typeface="Arial" pitchFamily="34" charset="0"/>
                <a:ea typeface="SimSun" pitchFamily="2" charset="-122"/>
              </a:rPr>
              <a:t>ntelligent application(IM monitoring systems) connected with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 smtClean="0">
                <a:latin typeface="Arial" pitchFamily="34" charset="0"/>
                <a:ea typeface="SimSun" pitchFamily="2" charset="-122"/>
              </a:rPr>
              <a:t>social networks.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itchFamily="34" charset="0"/>
                <a:ea typeface="SimSun" pitchFamily="2" charset="-122"/>
              </a:rPr>
              <a:t>IM monitoring systems have been developed for monitoring chat messages.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Although most of these systems </a:t>
            </a:r>
            <a:r>
              <a:rPr lang="en-US" b="1" dirty="0" smtClean="0"/>
              <a:t>can provide </a:t>
            </a:r>
            <a:r>
              <a:rPr lang="en-US" b="1" dirty="0"/>
              <a:t>good monitoring functions, </a:t>
            </a:r>
            <a:endParaRPr lang="en-US" b="1" dirty="0" smtClean="0"/>
          </a:p>
          <a:p>
            <a:r>
              <a:rPr lang="en-US" b="1" dirty="0" smtClean="0"/>
              <a:t>they </a:t>
            </a:r>
            <a:r>
              <a:rPr lang="en-US" b="1" dirty="0"/>
              <a:t>only provide </a:t>
            </a:r>
            <a:r>
              <a:rPr lang="en-US" b="1" dirty="0" smtClean="0"/>
              <a:t>simple message </a:t>
            </a:r>
            <a:r>
              <a:rPr lang="en-US" b="1" dirty="0"/>
              <a:t>analysis features such as </a:t>
            </a:r>
            <a:r>
              <a:rPr lang="en-US" b="1" dirty="0"/>
              <a:t> </a:t>
            </a:r>
            <a:r>
              <a:rPr lang="en-US" b="1" dirty="0" smtClean="0"/>
              <a:t>browsing and</a:t>
            </a:r>
          </a:p>
          <a:p>
            <a:r>
              <a:rPr lang="en-US" b="1" dirty="0" smtClean="0"/>
              <a:t> </a:t>
            </a:r>
            <a:r>
              <a:rPr lang="en-US" b="1" dirty="0"/>
              <a:t>simple </a:t>
            </a:r>
            <a:r>
              <a:rPr lang="en-US" b="1" dirty="0" smtClean="0"/>
              <a:t>keyword based searching </a:t>
            </a:r>
            <a:r>
              <a:rPr lang="en-US" b="1" dirty="0"/>
              <a:t>of the recorded </a:t>
            </a:r>
            <a:r>
              <a:rPr lang="en-US" b="1" dirty="0" smtClean="0"/>
              <a:t>messages.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1413028"/>
            <a:ext cx="2879651" cy="4953000"/>
          </a:xfrm>
          <a:effectLst>
            <a:outerShdw blurRad="50800" dist="38100" dir="16200000" sx="102000" sy="102000" rotWithShape="0">
              <a:prstClr val="black">
                <a:alpha val="40000"/>
              </a:prstClr>
            </a:outerShdw>
          </a:effectLst>
        </p:spPr>
      </p:pic>
      <p:pic>
        <p:nvPicPr>
          <p:cNvPr id="1126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8" y="4011614"/>
            <a:ext cx="2536825" cy="25701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267" name="Text Box 4"/>
          <p:cNvSpPr txBox="1"/>
          <p:nvPr/>
        </p:nvSpPr>
        <p:spPr>
          <a:xfrm>
            <a:off x="323850" y="1701800"/>
            <a:ext cx="5689600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85778" indent="-285778">
              <a:buFont typeface="Wingdings" charset="0"/>
              <a:buChar char="Ø"/>
            </a:pPr>
            <a:r>
              <a:rPr lang="en-US" altLang="en-US" sz="2400" dirty="0"/>
              <a:t>Online Fake Users.</a:t>
            </a:r>
          </a:p>
          <a:p>
            <a:pPr marL="285778" indent="-285778">
              <a:buFont typeface="Wingdings" charset="0"/>
              <a:buChar char="Ø"/>
            </a:pPr>
            <a:endParaRPr lang="en-US" altLang="en-US" sz="2400" dirty="0"/>
          </a:p>
          <a:p>
            <a:pPr marL="285778" indent="-285778">
              <a:buFont typeface="Wingdings" charset="0"/>
              <a:buChar char="Ø"/>
            </a:pPr>
            <a:r>
              <a:rPr lang="en-US" altLang="en-US" sz="2400" dirty="0" smtClean="0"/>
              <a:t>Identify </a:t>
            </a:r>
            <a:r>
              <a:rPr lang="en-US" altLang="en-US" sz="2400" dirty="0"/>
              <a:t>The Chatting Partner.</a:t>
            </a:r>
          </a:p>
          <a:p>
            <a:pPr marL="285778" indent="-285778">
              <a:buFont typeface="Wingdings" charset="0"/>
              <a:buChar char="Ø"/>
            </a:pPr>
            <a:endParaRPr lang="en-US" altLang="en-US" sz="2400" dirty="0"/>
          </a:p>
          <a:p>
            <a:pPr marL="285778" indent="-285778">
              <a:buFont typeface="Wingdings" charset="0"/>
              <a:buChar char="Ø"/>
            </a:pPr>
            <a:r>
              <a:rPr lang="en-US" altLang="en-US" sz="2400" dirty="0" smtClean="0"/>
              <a:t>Reading </a:t>
            </a:r>
            <a:r>
              <a:rPr lang="en-US" altLang="en-US" sz="2400" dirty="0"/>
              <a:t>Long </a:t>
            </a:r>
            <a:r>
              <a:rPr lang="en-US" altLang="en-US" sz="2400" dirty="0" smtClean="0"/>
              <a:t>Message Threads.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7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1269" name="Text Box 8"/>
          <p:cNvSpPr txBox="1"/>
          <p:nvPr/>
        </p:nvSpPr>
        <p:spPr>
          <a:xfrm>
            <a:off x="247656" y="361952"/>
            <a:ext cx="581342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RESEARCH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9218" name="Text Box 4"/>
          <p:cNvSpPr txBox="1"/>
          <p:nvPr/>
        </p:nvSpPr>
        <p:spPr>
          <a:xfrm>
            <a:off x="247655" y="361956"/>
            <a:ext cx="598032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SOLUTION PROPOSED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419" y="1125538"/>
            <a:ext cx="283051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46" indent="-457246" algn="just">
              <a:buFont typeface="Wingdings" pitchFamily="2" charset="2"/>
              <a:buChar char="Ø"/>
            </a:pP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Adobe Garamond Pro Bold" pitchFamily="18" charset="0"/>
                <a:cs typeface="Adobe Hebrew" pitchFamily="18" charset="-79"/>
              </a:rPr>
              <a:t>We Propose </a:t>
            </a:r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8" y="1844682"/>
            <a:ext cx="2881313" cy="25066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5"/>
          <p:cNvSpPr/>
          <p:nvPr/>
        </p:nvSpPr>
        <p:spPr>
          <a:xfrm>
            <a:off x="252421" y="1844675"/>
            <a:ext cx="5688013" cy="25923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noProof="1"/>
              <a:t>We propose a web application which is able to analyze chat messages of our chatting partner. Also it generates a summery or review of particular chat session based on analytical data.</a:t>
            </a:r>
          </a:p>
          <a:p>
            <a:pPr fontAlgn="base"/>
            <a:endParaRPr lang="en-US" noProof="1"/>
          </a:p>
          <a:p>
            <a:pPr fontAlgn="base"/>
            <a:r>
              <a:rPr lang="en-US" noProof="1"/>
              <a:t>Also Chat Reviews will be capable of showing its analytical data graphically to its user.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413" y="4508508"/>
            <a:ext cx="3024188" cy="720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noProof="1"/>
              <a:t>REVIEW PARTICULAR CHAT SESSION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4508508"/>
            <a:ext cx="3024188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noProof="1"/>
              <a:t>ANALYZE THE CHATTING PARTNER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5268" y="6164968"/>
            <a:ext cx="6264275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000" b="1" noProof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Iskoola Pota" pitchFamily="34" charset="0"/>
              </a:rPr>
              <a:t>People never waste their time by chatting anymore.</a:t>
            </a:r>
          </a:p>
          <a:p>
            <a:pPr algn="ctr" fontAlgn="base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055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0242" name="Text Box 4"/>
          <p:cNvSpPr txBox="1"/>
          <p:nvPr/>
        </p:nvSpPr>
        <p:spPr>
          <a:xfrm>
            <a:off x="247650" y="361956"/>
            <a:ext cx="533233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LITERATURE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7656" y="1197040"/>
          <a:ext cx="7672445" cy="530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16"/>
                <a:gridCol w="1545528"/>
                <a:gridCol w="1317301"/>
                <a:gridCol w="1453611"/>
                <a:gridCol w="1534489"/>
              </a:tblGrid>
              <a:tr h="9144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Intelligent Diagnosis 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Honey Chatting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GroupWize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Proposed System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Keyword</a:t>
                      </a:r>
                      <a:r>
                        <a:rPr lang="en-US" sz="1800" baseline="0" dirty="0" smtClean="0"/>
                        <a:t> based Searching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 Identification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Emotion Extraction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 Encryption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Detect</a:t>
                      </a:r>
                      <a:r>
                        <a:rPr lang="en-US" sz="1800" baseline="0" dirty="0" smtClean="0"/>
                        <a:t> Personal Information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Evaluate Healthy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5489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77" y="2786984"/>
            <a:ext cx="481585" cy="502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31" y="3464668"/>
            <a:ext cx="481585" cy="502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31" y="4087565"/>
            <a:ext cx="481585" cy="502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31" y="4724311"/>
            <a:ext cx="481585" cy="502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76" y="5361057"/>
            <a:ext cx="481585" cy="5029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3" y="4122452"/>
            <a:ext cx="481585" cy="502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36" y="2828298"/>
            <a:ext cx="481585" cy="5029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01" y="2828298"/>
            <a:ext cx="481585" cy="5029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21" y="3484095"/>
            <a:ext cx="481585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323858" y="1343026"/>
            <a:ext cx="8048625" cy="375285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rtl="0"/>
            <a:endParaRPr lang="zh-CN" altLang="en-US" noProof="1">
              <a:solidFill>
                <a:schemeClr val="tx1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4050" y="2422533"/>
            <a:ext cx="705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i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-122"/>
                <a:cs typeface="+mn-ea"/>
              </a:rPr>
              <a:t>To introduce a mechanism to analyze trustworthiness of </a:t>
            </a:r>
            <a:r>
              <a:rPr lang="en-US" sz="2800" i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-122"/>
                <a:cs typeface="+mn-ea"/>
              </a:rPr>
              <a:t>chatting partner.</a:t>
            </a:r>
            <a:endParaRPr lang="en-US" sz="2800" i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2292" name="Text Box 8"/>
          <p:cNvSpPr txBox="1"/>
          <p:nvPr/>
        </p:nvSpPr>
        <p:spPr>
          <a:xfrm>
            <a:off x="247656" y="361952"/>
            <a:ext cx="581342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MAIN </a:t>
            </a:r>
            <a:r>
              <a:rPr lang="en-US" altLang="en-US" sz="3200" b="1" dirty="0" smtClean="0">
                <a:solidFill>
                  <a:srgbClr val="FFFF00"/>
                </a:solidFill>
              </a:rPr>
              <a:t>OBJECTIVE</a:t>
            </a:r>
            <a:endParaRPr lang="en-US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169" descr="dc2d5118a1124d349b63e8c9025f6cd2# #矩形 61"/>
          <p:cNvSpPr txBox="1"/>
          <p:nvPr/>
        </p:nvSpPr>
        <p:spPr>
          <a:xfrm>
            <a:off x="252095" y="333374"/>
            <a:ext cx="7668000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228600">
              <a:schemeClr val="accent2">
                <a:lumMod val="75000"/>
                <a:alpha val="40000"/>
              </a:schemeClr>
            </a:glow>
            <a:outerShdw blurRad="228600" dist="38100" dir="2700000" sx="98000" sy="98000" algn="tl" rotWithShape="0">
              <a:schemeClr val="accent4">
                <a:lumMod val="95000"/>
                <a:lumOff val="5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x-none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US" altLang="x-none" sz="36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itchFamily="18" charset="0"/>
              <a:sym typeface="+mn-ea"/>
            </a:endParaRPr>
          </a:p>
          <a:p>
            <a:pPr>
              <a:spcAft>
                <a:spcPts val="0"/>
              </a:spcAft>
            </a:pPr>
            <a:endParaRPr lang="en-US" altLang="x-none" sz="3200" noProof="1"/>
          </a:p>
        </p:txBody>
      </p:sp>
      <p:sp>
        <p:nvSpPr>
          <p:cNvPr id="13314" name="Text Box 8"/>
          <p:cNvSpPr txBox="1"/>
          <p:nvPr/>
        </p:nvSpPr>
        <p:spPr>
          <a:xfrm>
            <a:off x="247656" y="361952"/>
            <a:ext cx="581342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514402" indent="-514402">
              <a:buFont typeface="Wingdings" charset="0"/>
              <a:buChar char="Ø"/>
            </a:pPr>
            <a:r>
              <a:rPr lang="en-US" altLang="en-US" sz="3200" b="1" dirty="0">
                <a:solidFill>
                  <a:srgbClr val="FFFF00"/>
                </a:solidFill>
              </a:rPr>
              <a:t>SUB OBJECTIVES</a:t>
            </a:r>
          </a:p>
        </p:txBody>
      </p:sp>
      <p:sp>
        <p:nvSpPr>
          <p:cNvPr id="13315" name="Rounded Rectangle 5126" descr="058e263363ed4586a3ad6788738df26d# #圆角矩形 202"/>
          <p:cNvSpPr/>
          <p:nvPr/>
        </p:nvSpPr>
        <p:spPr>
          <a:xfrm>
            <a:off x="827096" y="1557338"/>
            <a:ext cx="7532687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r>
              <a:rPr lang="en-US" altLang="en-US" dirty="0"/>
              <a:t>01. </a:t>
            </a:r>
            <a:r>
              <a:rPr lang="en-US" altLang="en-US" dirty="0" smtClean="0"/>
              <a:t>Topic Detection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3316" name="Rounded Rectangle 5126" descr="058e263363ed4586a3ad6788738df26d# #圆角矩形 202"/>
          <p:cNvSpPr/>
          <p:nvPr/>
        </p:nvSpPr>
        <p:spPr>
          <a:xfrm>
            <a:off x="827096" y="2492383"/>
            <a:ext cx="7532687" cy="46831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r>
              <a:rPr lang="en-US" altLang="en-US" dirty="0"/>
              <a:t>02. </a:t>
            </a:r>
            <a:r>
              <a:rPr lang="en-US" altLang="en-US" dirty="0" smtClean="0"/>
              <a:t>Emotion Extraction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3317" name="Rounded Rectangle 5126" descr="058e263363ed4586a3ad6788738df26d# #圆角矩形 202"/>
          <p:cNvSpPr/>
          <p:nvPr/>
        </p:nvSpPr>
        <p:spPr>
          <a:xfrm>
            <a:off x="827096" y="3427413"/>
            <a:ext cx="7532687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r>
              <a:rPr lang="en-US" altLang="en-US" dirty="0"/>
              <a:t>03. </a:t>
            </a:r>
            <a:r>
              <a:rPr lang="en-US" altLang="en-US" dirty="0" smtClean="0"/>
              <a:t>Evaluate Healthy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13318" name="Rounded Rectangle 5126" descr="058e263363ed4586a3ad6788738df26d# #圆角矩形 202"/>
          <p:cNvSpPr/>
          <p:nvPr/>
        </p:nvSpPr>
        <p:spPr>
          <a:xfrm>
            <a:off x="827096" y="4367213"/>
            <a:ext cx="7532687" cy="46831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/>
              </a:gs>
              <a:gs pos="100000">
                <a:srgbClr val="F8F8F8"/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r>
              <a:rPr lang="en-US" altLang="en-US" dirty="0"/>
              <a:t>04. </a:t>
            </a:r>
            <a:r>
              <a:rPr lang="en-US" altLang="en-US" dirty="0" smtClean="0"/>
              <a:t>Personal Information Sharing analysis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cations and Dialogu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960</Words>
  <Application>Microsoft Office PowerPoint</Application>
  <PresentationFormat>On-screen Show (4:3)</PresentationFormat>
  <Paragraphs>224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宋体</vt:lpstr>
      <vt:lpstr>宋体</vt:lpstr>
      <vt:lpstr>Adobe Garamond Pro Bold</vt:lpstr>
      <vt:lpstr>Adobe Hebrew</vt:lpstr>
      <vt:lpstr>Arial</vt:lpstr>
      <vt:lpstr>Calibri</vt:lpstr>
      <vt:lpstr>Iskoola Pota</vt:lpstr>
      <vt:lpstr>Times New Roman</vt:lpstr>
      <vt:lpstr>Wingdings</vt:lpstr>
      <vt:lpstr>Communications and Dialogues</vt:lpstr>
      <vt:lpstr>Blue Waves</vt:lpstr>
      <vt:lpstr>CHAT REVIEWS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REVIEWS</dc:title>
  <dc:creator>HP</dc:creator>
  <cp:lastModifiedBy>user</cp:lastModifiedBy>
  <cp:revision>82</cp:revision>
  <dcterms:created xsi:type="dcterms:W3CDTF">2011-09-23T15:07:00Z</dcterms:created>
  <dcterms:modified xsi:type="dcterms:W3CDTF">2017-04-07T07:51:34Z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1033-10.1.0.5509</vt:lpwstr>
  </property>
</Properties>
</file>