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ineshMalem/Secure-Data-Hiding-in-images-using-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Dinesh Malem</a:t>
            </a:r>
          </a:p>
          <a:p>
            <a:r>
              <a:rPr lang="en-US" sz="2000" b="1" dirty="0">
                <a:solidFill>
                  <a:schemeClr val="accent1">
                    <a:lumMod val="75000"/>
                  </a:schemeClr>
                </a:solidFill>
                <a:latin typeface="Arial"/>
                <a:cs typeface="Arial"/>
              </a:rPr>
              <a:t>Student Name : Dinesh Malem</a:t>
            </a:r>
          </a:p>
          <a:p>
            <a:r>
              <a:rPr lang="en-US" sz="2000" b="1" dirty="0">
                <a:solidFill>
                  <a:schemeClr val="accent1">
                    <a:lumMod val="75000"/>
                  </a:schemeClr>
                </a:solidFill>
                <a:latin typeface="Arial"/>
                <a:cs typeface="Arial"/>
              </a:rPr>
              <a:t>College Name &amp; Department : Sree </a:t>
            </a:r>
            <a:r>
              <a:rPr lang="en-US" sz="2000" b="1" dirty="0" err="1">
                <a:solidFill>
                  <a:schemeClr val="accent1">
                    <a:lumMod val="75000"/>
                  </a:schemeClr>
                </a:solidFill>
                <a:latin typeface="Arial"/>
                <a:cs typeface="Arial"/>
              </a:rPr>
              <a:t>Vidyanikethan</a:t>
            </a:r>
            <a:r>
              <a:rPr lang="en-US" sz="2000" b="1" dirty="0">
                <a:solidFill>
                  <a:schemeClr val="accent1">
                    <a:lumMod val="75000"/>
                  </a:schemeClr>
                </a:solidFill>
                <a:latin typeface="Arial"/>
                <a:cs typeface="Arial"/>
              </a:rPr>
              <a:t> Engineering 				College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20000"/>
          </a:bodyPr>
          <a:lstStyle/>
          <a:p>
            <a:pPr marL="0" indent="0">
              <a:buNone/>
            </a:pPr>
            <a:endParaRPr lang="en-US" sz="2200" dirty="0"/>
          </a:p>
          <a:p>
            <a:pPr marL="0" indent="0">
              <a:buNone/>
            </a:pPr>
            <a:endParaRPr lang="en-US" sz="2200" dirty="0"/>
          </a:p>
          <a:p>
            <a:pPr marL="0" indent="0">
              <a:buNone/>
            </a:pPr>
            <a:endParaRPr lang="en-US" sz="2200" dirty="0"/>
          </a:p>
          <a:p>
            <a:pPr marL="0" indent="0" algn="just">
              <a:lnSpc>
                <a:spcPct val="160000"/>
              </a:lnSpc>
              <a:buNone/>
            </a:pPr>
            <a:r>
              <a:rPr lang="en-US" sz="2200" dirty="0"/>
              <a:t>Steganography provides a powerful and innovative approach to secure data hiding by embedding information within images while ensuring minimal detectability. This project enhances traditional steganographic techniques by improving security, embedding capacity, and resistance to detection methods. With applications in cybersecurity, government, corporate security, and personal privacy, it offers a versatile solution for safeguarding sensitive information. By maintaining image quality and ensuring robust encryption, this project contributes to secure digital communication in an increasingly data-driven world.</a:t>
            </a:r>
          </a:p>
          <a:p>
            <a:pPr marL="0" indent="0" algn="just">
              <a:lnSpc>
                <a:spcPct val="160000"/>
              </a:lnSpc>
              <a:buNone/>
            </a:pPr>
            <a:endParaRPr lang="en-US" sz="2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1800" b="1" dirty="0">
                <a:solidFill>
                  <a:schemeClr val="tx1"/>
                </a:solidFill>
                <a:hlinkClick r:id="rId2">
                  <a:extLst>
                    <a:ext uri="{A12FA001-AC4F-418D-AE19-62706E023703}">
                      <ahyp:hlinkClr xmlns:ahyp="http://schemas.microsoft.com/office/drawing/2018/hyperlinkcolor" val="tx"/>
                    </a:ext>
                  </a:extLst>
                </a:hlinkClick>
              </a:rPr>
              <a:t>https://github.com/DineshMalem/Secure-Data-Hiding-in-images-using-steganography.git</a:t>
            </a:r>
            <a:endParaRPr lang="en-IN" sz="1800" b="1" dirty="0">
              <a:solidFill>
                <a:schemeClr val="tx1"/>
              </a:solidFill>
            </a:endParaRPr>
          </a:p>
          <a:p>
            <a:endParaRPr lang="en-IN" sz="1800" b="1" dirty="0"/>
          </a:p>
          <a:p>
            <a:endParaRPr lang="en-IN" sz="1800" b="1" dirty="0"/>
          </a:p>
          <a:p>
            <a:endParaRPr lang="en-IN" sz="1800" b="1" dirty="0"/>
          </a:p>
          <a:p>
            <a:endParaRPr lang="en-IN" sz="1800" b="1" dirty="0"/>
          </a:p>
          <a:p>
            <a:endParaRPr lang="en-IN" sz="1800" b="1" dirty="0"/>
          </a:p>
          <a:p>
            <a:endParaRPr lang="en-IN" sz="1800" b="1"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just">
              <a:lnSpc>
                <a:spcPct val="150000"/>
              </a:lnSpc>
              <a:buNone/>
            </a:pPr>
            <a:r>
              <a:rPr lang="en-IN" sz="2200" dirty="0"/>
              <a:t>The future of steganography in secure data hiding is promising, with advancements in AI-powered techniques to optimize embedding and enhance security. Quantum steganography could revolutionize encryption, making data transmission nearly unbreakable. Adaptive steganography will allow dynamic embedding based on image properties, improving imperceptibility. Real-time steganography can enable secure live communication, while cloud-based storage integration will enhance encrypted data sharing. Blockchain technology could authenticate hidden data, ensuring security in digital transactions.</a:t>
            </a:r>
            <a:endParaRPr lang="en-US" sz="22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lnSpc>
                <a:spcPct val="150000"/>
              </a:lnSpc>
              <a:buNone/>
            </a:pPr>
            <a:r>
              <a:rPr lang="en-US" sz="2200" dirty="0"/>
              <a:t>This project focuses on secure data hiding using steganography to enhance digital communication security. Existing methods face challenges like low embedding capacity, image distortion, and vulnerability to detection. The goal is to develop a robust technique that ensures high imperceptibility and maintains image quality. </a:t>
            </a:r>
          </a:p>
          <a:p>
            <a:pPr marL="0" indent="0" algn="just">
              <a:lnSpc>
                <a:spcPct val="150000"/>
              </a:lnSpc>
              <a:buNone/>
            </a:pPr>
            <a:endParaRPr lang="en-US" sz="2200" dirty="0"/>
          </a:p>
          <a:p>
            <a:pPr marL="0" indent="0">
              <a:buNone/>
            </a:pPr>
            <a:endParaRPr lang="en-US" sz="2000" dirty="0"/>
          </a:p>
          <a:p>
            <a:pPr marL="0" indent="0">
              <a:buNone/>
            </a:pPr>
            <a:endParaRPr lang="en-US" sz="24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dirty="0"/>
              <a:t>	Libraries Used : cv2, </a:t>
            </a:r>
            <a:r>
              <a:rPr lang="en-IN" sz="2400" dirty="0" err="1"/>
              <a:t>os</a:t>
            </a:r>
            <a:r>
              <a:rPr lang="en-IN" sz="2400" dirty="0"/>
              <a:t>, String </a:t>
            </a:r>
          </a:p>
          <a:p>
            <a:pPr marL="0" indent="0">
              <a:buNone/>
            </a:pPr>
            <a:endParaRPr lang="en-IN" sz="2400" dirty="0"/>
          </a:p>
          <a:p>
            <a:pPr marL="0" indent="0">
              <a:buNone/>
            </a:pPr>
            <a:r>
              <a:rPr lang="en-IN" sz="2400" dirty="0"/>
              <a:t>	Platform Used : IDLE (Python 3.11 64 – bit)</a:t>
            </a:r>
          </a:p>
          <a:p>
            <a:pPr marL="0" indent="0">
              <a:buNone/>
            </a:pPr>
            <a:endParaRPr lang="en-IN" sz="2400" dirty="0"/>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endParaRPr lang="en-US" sz="2000" dirty="0"/>
          </a:p>
          <a:p>
            <a:pPr marL="0" indent="0">
              <a:lnSpc>
                <a:spcPct val="150000"/>
              </a:lnSpc>
              <a:buNone/>
            </a:pPr>
            <a:endParaRPr lang="en-US" sz="2000" dirty="0"/>
          </a:p>
          <a:p>
            <a:pPr marL="0" indent="0">
              <a:lnSpc>
                <a:spcPct val="150000"/>
              </a:lnSpc>
              <a:buNone/>
            </a:pPr>
            <a:r>
              <a:rPr lang="en-US" sz="2000" dirty="0"/>
              <a:t>This project stands out by integrating advanced cryptographic techniques for enhanced security while optimizing both data capacity and image quality. It resists steganalysis, making hidden data harder to detect, and supports multiple image formats. Additionally, its scalability allows applications in secure communication, watermarking, and digital forensics.</a:t>
            </a:r>
            <a:endParaRPr lang="en-US" sz="2000" b="1" dirty="0">
              <a:solidFill>
                <a:srgbClr val="0F0F0F"/>
              </a:solidFill>
            </a:endParaRPr>
          </a:p>
          <a:p>
            <a:pPr marL="0" indent="0">
              <a:buNone/>
            </a:pPr>
            <a:r>
              <a:rPr lang="en-US" sz="2000" b="1" dirty="0">
                <a:solidFill>
                  <a:srgbClr val="0F0F0F"/>
                </a:solidFill>
              </a:rPr>
              <a:t>Unique Features:</a:t>
            </a:r>
          </a:p>
          <a:p>
            <a:pPr>
              <a:buFont typeface="Wingdings" panose="05000000000000000000" pitchFamily="2" charset="2"/>
              <a:buChar char="Ø"/>
            </a:pPr>
            <a:r>
              <a:rPr lang="en-US" sz="2000" dirty="0"/>
              <a:t>Improved Security Measures</a:t>
            </a:r>
          </a:p>
          <a:p>
            <a:pPr>
              <a:buFont typeface="Wingdings" panose="05000000000000000000" pitchFamily="2" charset="2"/>
              <a:buChar char="Ø"/>
            </a:pPr>
            <a:r>
              <a:rPr lang="en-IN" sz="2000" dirty="0"/>
              <a:t>Enhanced Security</a:t>
            </a:r>
          </a:p>
          <a:p>
            <a:pPr>
              <a:buFont typeface="Wingdings" panose="05000000000000000000" pitchFamily="2" charset="2"/>
              <a:buChar char="Ø"/>
            </a:pPr>
            <a:r>
              <a:rPr lang="en-IN" sz="2000" dirty="0"/>
              <a:t>Minimal Image Distortion</a:t>
            </a:r>
          </a:p>
          <a:p>
            <a:pPr>
              <a:buFont typeface="Wingdings" panose="05000000000000000000" pitchFamily="2" charset="2"/>
              <a:buChar char="Ø"/>
            </a:pPr>
            <a:endParaRPr lang="en-US" sz="2000" b="1" dirty="0"/>
          </a:p>
          <a:p>
            <a:pPr>
              <a:buFont typeface="Wingdings" panose="05000000000000000000" pitchFamily="2" charset="2"/>
              <a:buChar char="Ø"/>
            </a:pPr>
            <a:endParaRPr lang="en-US" sz="2000" b="1" dirty="0"/>
          </a:p>
          <a:p>
            <a:pPr>
              <a:buFont typeface="Wingdings" panose="05000000000000000000" pitchFamily="2" charset="2"/>
              <a:buChar char="Ø"/>
            </a:pPr>
            <a:endParaRPr lang="en-US" sz="2000" b="1"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000" dirty="0"/>
              <a:t>Government Agencies &amp; Defence</a:t>
            </a:r>
          </a:p>
          <a:p>
            <a:r>
              <a:rPr lang="en-IN" sz="2000" dirty="0"/>
              <a:t>Cybersecurity Professionals</a:t>
            </a:r>
          </a:p>
          <a:p>
            <a:r>
              <a:rPr lang="en-IN" sz="2000" dirty="0"/>
              <a:t>Corporate Organizations</a:t>
            </a:r>
          </a:p>
          <a:p>
            <a:r>
              <a:rPr lang="en-IN" sz="2000" dirty="0"/>
              <a:t>Forensic Experts &amp; Law Enforcement</a:t>
            </a:r>
          </a:p>
          <a:p>
            <a:r>
              <a:rPr lang="en-IN" sz="2000" dirty="0"/>
              <a:t>Journalists &amp; Whistleblowers</a:t>
            </a:r>
          </a:p>
          <a:p>
            <a:endParaRPr lang="en-IN" sz="2000" dirty="0"/>
          </a:p>
          <a:p>
            <a:endParaRPr lang="en-IN" sz="2000"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5738094-934B-BBF2-8144-C9813DB89E5B}"/>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8B49-3915-78A2-03A8-8E092E536A8B}"/>
              </a:ext>
            </a:extLst>
          </p:cNvPr>
          <p:cNvSpPr>
            <a:spLocks noGrp="1"/>
          </p:cNvSpPr>
          <p:nvPr>
            <p:ph type="title"/>
          </p:nvPr>
        </p:nvSpPr>
        <p:spPr/>
        <p:txBody>
          <a:bodyPr/>
          <a:lstStyle/>
          <a:p>
            <a:r>
              <a:rPr lang="en-IN" dirty="0">
                <a:solidFill>
                  <a:schemeClr val="accent1"/>
                </a:solidFill>
              </a:rPr>
              <a:t>Encrypted Image</a:t>
            </a:r>
          </a:p>
        </p:txBody>
      </p:sp>
      <p:pic>
        <p:nvPicPr>
          <p:cNvPr id="5" name="Content Placeholder 4">
            <a:extLst>
              <a:ext uri="{FF2B5EF4-FFF2-40B4-BE49-F238E27FC236}">
                <a16:creationId xmlns:a16="http://schemas.microsoft.com/office/drawing/2014/main" id="{2344B6EA-1205-AB9E-48C7-3B88B3AFF040}"/>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51499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E52-C45E-35EC-BFC3-D2788DD59B6D}"/>
              </a:ext>
            </a:extLst>
          </p:cNvPr>
          <p:cNvSpPr>
            <a:spLocks noGrp="1"/>
          </p:cNvSpPr>
          <p:nvPr>
            <p:ph type="title"/>
          </p:nvPr>
        </p:nvSpPr>
        <p:spPr/>
        <p:txBody>
          <a:bodyPr/>
          <a:lstStyle/>
          <a:p>
            <a:r>
              <a:rPr lang="en-IN" dirty="0">
                <a:solidFill>
                  <a:schemeClr val="accent1"/>
                </a:solidFill>
              </a:rPr>
              <a:t>Decrypted message</a:t>
            </a:r>
          </a:p>
        </p:txBody>
      </p:sp>
      <p:pic>
        <p:nvPicPr>
          <p:cNvPr id="5" name="Content Placeholder 4">
            <a:extLst>
              <a:ext uri="{FF2B5EF4-FFF2-40B4-BE49-F238E27FC236}">
                <a16:creationId xmlns:a16="http://schemas.microsoft.com/office/drawing/2014/main" id="{1230EB6B-073C-CF6C-7309-2FC4E8CFAC6A}"/>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5888939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402</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Encrypted Image</vt:lpstr>
      <vt:lpstr>Decrypted message</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Malem</cp:lastModifiedBy>
  <cp:revision>31</cp:revision>
  <dcterms:created xsi:type="dcterms:W3CDTF">2021-05-26T16:50:10Z</dcterms:created>
  <dcterms:modified xsi:type="dcterms:W3CDTF">2025-02-14T07:23:31Z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