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61" r:id="rId2"/>
    <p:sldId id="262" r:id="rId3"/>
    <p:sldId id="263" r:id="rId4"/>
    <p:sldId id="264" r:id="rId5"/>
    <p:sldId id="265" r:id="rId6"/>
    <p:sldId id="270" r:id="rId7"/>
    <p:sldId id="271" r:id="rId8"/>
    <p:sldId id="274" r:id="rId9"/>
    <p:sldId id="272" r:id="rId10"/>
    <p:sldId id="273"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5DC871-49C7-4E97-9008-8444A22B88C4}"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t>‹#›</a:t>
            </a:fld>
            <a:endParaRPr lang="en-IN"/>
          </a:p>
        </p:txBody>
      </p:sp>
    </p:spTree>
    <p:extLst>
      <p:ext uri="{BB962C8B-B14F-4D97-AF65-F5344CB8AC3E}">
        <p14:creationId xmlns:p14="http://schemas.microsoft.com/office/powerpoint/2010/main" val="2827922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5DC871-49C7-4E97-9008-8444A22B88C4}"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4A4152-F4FC-491D-BA01-A9D9A002841D}" type="slidenum">
              <a:rPr lang="en-IN" smtClean="0"/>
              <a:t>‹#›</a:t>
            </a:fld>
            <a:endParaRPr lang="en-IN"/>
          </a:p>
        </p:txBody>
      </p:sp>
    </p:spTree>
    <p:extLst>
      <p:ext uri="{BB962C8B-B14F-4D97-AF65-F5344CB8AC3E}">
        <p14:creationId xmlns:p14="http://schemas.microsoft.com/office/powerpoint/2010/main" val="62932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5DC871-49C7-4E97-9008-8444A22B88C4}"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t>‹#›</a:t>
            </a:fld>
            <a:endParaRPr lang="en-IN"/>
          </a:p>
        </p:txBody>
      </p:sp>
    </p:spTree>
    <p:extLst>
      <p:ext uri="{BB962C8B-B14F-4D97-AF65-F5344CB8AC3E}">
        <p14:creationId xmlns:p14="http://schemas.microsoft.com/office/powerpoint/2010/main" val="1134642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5DC871-49C7-4E97-9008-8444A22B88C4}"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46672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5DC871-49C7-4E97-9008-8444A22B88C4}"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t>‹#›</a:t>
            </a:fld>
            <a:endParaRPr lang="en-IN"/>
          </a:p>
        </p:txBody>
      </p:sp>
    </p:spTree>
    <p:extLst>
      <p:ext uri="{BB962C8B-B14F-4D97-AF65-F5344CB8AC3E}">
        <p14:creationId xmlns:p14="http://schemas.microsoft.com/office/powerpoint/2010/main" val="856149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65DC871-49C7-4E97-9008-8444A22B88C4}" type="datetimeFigureOut">
              <a:rPr lang="en-IN" smtClean="0"/>
              <a:t>31-10-2023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t>‹#›</a:t>
            </a:fld>
            <a:endParaRPr lang="en-IN"/>
          </a:p>
        </p:txBody>
      </p:sp>
    </p:spTree>
    <p:extLst>
      <p:ext uri="{BB962C8B-B14F-4D97-AF65-F5344CB8AC3E}">
        <p14:creationId xmlns:p14="http://schemas.microsoft.com/office/powerpoint/2010/main" val="1603531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65DC871-49C7-4E97-9008-8444A22B88C4}" type="datetimeFigureOut">
              <a:rPr lang="en-IN" smtClean="0"/>
              <a:t>31-10-2023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t>‹#›</a:t>
            </a:fld>
            <a:endParaRPr lang="en-IN"/>
          </a:p>
        </p:txBody>
      </p:sp>
    </p:spTree>
    <p:extLst>
      <p:ext uri="{BB962C8B-B14F-4D97-AF65-F5344CB8AC3E}">
        <p14:creationId xmlns:p14="http://schemas.microsoft.com/office/powerpoint/2010/main" val="3117098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5DC871-49C7-4E97-9008-8444A22B88C4}"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t>‹#›</a:t>
            </a:fld>
            <a:endParaRPr lang="en-IN"/>
          </a:p>
        </p:txBody>
      </p:sp>
    </p:spTree>
    <p:extLst>
      <p:ext uri="{BB962C8B-B14F-4D97-AF65-F5344CB8AC3E}">
        <p14:creationId xmlns:p14="http://schemas.microsoft.com/office/powerpoint/2010/main" val="3217222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5DC871-49C7-4E97-9008-8444A22B88C4}"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t>‹#›</a:t>
            </a:fld>
            <a:endParaRPr lang="en-IN"/>
          </a:p>
        </p:txBody>
      </p:sp>
    </p:spTree>
    <p:extLst>
      <p:ext uri="{BB962C8B-B14F-4D97-AF65-F5344CB8AC3E}">
        <p14:creationId xmlns:p14="http://schemas.microsoft.com/office/powerpoint/2010/main" val="3210858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65DC871-49C7-4E97-9008-8444A22B88C4}"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t>‹#›</a:t>
            </a:fld>
            <a:endParaRPr lang="en-IN"/>
          </a:p>
        </p:txBody>
      </p:sp>
    </p:spTree>
    <p:extLst>
      <p:ext uri="{BB962C8B-B14F-4D97-AF65-F5344CB8AC3E}">
        <p14:creationId xmlns:p14="http://schemas.microsoft.com/office/powerpoint/2010/main" val="1142560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5DC871-49C7-4E97-9008-8444A22B88C4}"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t>‹#›</a:t>
            </a:fld>
            <a:endParaRPr lang="en-IN"/>
          </a:p>
        </p:txBody>
      </p:sp>
    </p:spTree>
    <p:extLst>
      <p:ext uri="{BB962C8B-B14F-4D97-AF65-F5344CB8AC3E}">
        <p14:creationId xmlns:p14="http://schemas.microsoft.com/office/powerpoint/2010/main" val="1524622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5DC871-49C7-4E97-9008-8444A22B88C4}"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4A4152-F4FC-491D-BA01-A9D9A002841D}" type="slidenum">
              <a:rPr lang="en-IN" smtClean="0"/>
              <a:t>‹#›</a:t>
            </a:fld>
            <a:endParaRPr lang="en-IN"/>
          </a:p>
        </p:txBody>
      </p:sp>
    </p:spTree>
    <p:extLst>
      <p:ext uri="{BB962C8B-B14F-4D97-AF65-F5344CB8AC3E}">
        <p14:creationId xmlns:p14="http://schemas.microsoft.com/office/powerpoint/2010/main" val="2317250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5DC871-49C7-4E97-9008-8444A22B88C4}" type="datetimeFigureOut">
              <a:rPr lang="en-IN" smtClean="0"/>
              <a:t>31-10-2023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4A4152-F4FC-491D-BA01-A9D9A002841D}" type="slidenum">
              <a:rPr lang="en-IN" smtClean="0"/>
              <a:t>‹#›</a:t>
            </a:fld>
            <a:endParaRPr lang="en-IN"/>
          </a:p>
        </p:txBody>
      </p:sp>
    </p:spTree>
    <p:extLst>
      <p:ext uri="{BB962C8B-B14F-4D97-AF65-F5344CB8AC3E}">
        <p14:creationId xmlns:p14="http://schemas.microsoft.com/office/powerpoint/2010/main" val="266785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65DC871-49C7-4E97-9008-8444A22B88C4}" type="datetimeFigureOut">
              <a:rPr lang="en-IN" smtClean="0"/>
              <a:t>31-10-2023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04A4152-F4FC-491D-BA01-A9D9A002841D}" type="slidenum">
              <a:rPr lang="en-IN" smtClean="0"/>
              <a:t>‹#›</a:t>
            </a:fld>
            <a:endParaRPr lang="en-IN"/>
          </a:p>
        </p:txBody>
      </p:sp>
    </p:spTree>
    <p:extLst>
      <p:ext uri="{BB962C8B-B14F-4D97-AF65-F5344CB8AC3E}">
        <p14:creationId xmlns:p14="http://schemas.microsoft.com/office/powerpoint/2010/main" val="156755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65DC871-49C7-4E97-9008-8444A22B88C4}" type="datetimeFigureOut">
              <a:rPr lang="en-IN" smtClean="0"/>
              <a:t>31-10-2023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04A4152-F4FC-491D-BA01-A9D9A002841D}" type="slidenum">
              <a:rPr lang="en-IN" smtClean="0"/>
              <a:t>‹#›</a:t>
            </a:fld>
            <a:endParaRPr lang="en-IN"/>
          </a:p>
        </p:txBody>
      </p:sp>
    </p:spTree>
    <p:extLst>
      <p:ext uri="{BB962C8B-B14F-4D97-AF65-F5344CB8AC3E}">
        <p14:creationId xmlns:p14="http://schemas.microsoft.com/office/powerpoint/2010/main" val="2170583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65DC871-49C7-4E97-9008-8444A22B88C4}" type="datetimeFigureOut">
              <a:rPr lang="en-IN" smtClean="0"/>
              <a:t>31-10-2023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04A4152-F4FC-491D-BA01-A9D9A002841D}" type="slidenum">
              <a:rPr lang="en-IN" smtClean="0"/>
              <a:t>‹#›</a:t>
            </a:fld>
            <a:endParaRPr lang="en-IN"/>
          </a:p>
        </p:txBody>
      </p:sp>
    </p:spTree>
    <p:extLst>
      <p:ext uri="{BB962C8B-B14F-4D97-AF65-F5344CB8AC3E}">
        <p14:creationId xmlns:p14="http://schemas.microsoft.com/office/powerpoint/2010/main" val="3004270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5DC871-49C7-4E97-9008-8444A22B88C4}"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4A4152-F4FC-491D-BA01-A9D9A002841D}" type="slidenum">
              <a:rPr lang="en-IN" smtClean="0"/>
              <a:t>‹#›</a:t>
            </a:fld>
            <a:endParaRPr lang="en-IN"/>
          </a:p>
        </p:txBody>
      </p:sp>
    </p:spTree>
    <p:extLst>
      <p:ext uri="{BB962C8B-B14F-4D97-AF65-F5344CB8AC3E}">
        <p14:creationId xmlns:p14="http://schemas.microsoft.com/office/powerpoint/2010/main" val="2874750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65DC871-49C7-4E97-9008-8444A22B88C4}" type="datetimeFigureOut">
              <a:rPr lang="en-IN" smtClean="0"/>
              <a:t>31-10-2023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04A4152-F4FC-491D-BA01-A9D9A002841D}" type="slidenum">
              <a:rPr lang="en-IN" smtClean="0"/>
              <a:t>‹#›</a:t>
            </a:fld>
            <a:endParaRPr lang="en-IN"/>
          </a:p>
        </p:txBody>
      </p:sp>
    </p:spTree>
    <p:extLst>
      <p:ext uri="{BB962C8B-B14F-4D97-AF65-F5344CB8AC3E}">
        <p14:creationId xmlns:p14="http://schemas.microsoft.com/office/powerpoint/2010/main" val="165786143"/>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D20EBB2-85E8-13E0-7C21-9FCB169B0450}"/>
              </a:ext>
            </a:extLst>
          </p:cNvPr>
          <p:cNvSpPr txBox="1"/>
          <p:nvPr/>
        </p:nvSpPr>
        <p:spPr>
          <a:xfrm>
            <a:off x="209550" y="172576"/>
            <a:ext cx="11563350" cy="1631216"/>
          </a:xfrm>
          <a:prstGeom prst="rect">
            <a:avLst/>
          </a:prstGeom>
          <a:noFill/>
        </p:spPr>
        <p:txBody>
          <a:bodyPr wrap="square" rtlCol="0">
            <a:spAutoFit/>
          </a:bodyPr>
          <a:lstStyle/>
          <a:p>
            <a:pPr algn="ctr"/>
            <a:endParaRPr lang="en-US" sz="2800" b="1" dirty="0">
              <a:latin typeface="Times New Roman" panose="02020603050405020304" pitchFamily="18" charset="0"/>
              <a:cs typeface="Times New Roman" panose="02020603050405020304" pitchFamily="18" charset="0"/>
            </a:endParaRPr>
          </a:p>
          <a:p>
            <a:pPr algn="ctr"/>
            <a:r>
              <a:rPr lang="en-US" sz="2400" b="1" dirty="0" smtClean="0">
                <a:latin typeface="Times New Roman" panose="02020603050405020304" pitchFamily="18" charset="0"/>
                <a:cs typeface="Times New Roman" panose="02020603050405020304" pitchFamily="18" charset="0"/>
              </a:rPr>
              <a:t>DOMAIN</a:t>
            </a:r>
            <a:r>
              <a:rPr lang="en-US" sz="2400" dirty="0" smtClean="0">
                <a:latin typeface="Times New Roman" panose="02020603050405020304" pitchFamily="18" charset="0"/>
                <a:cs typeface="Times New Roman" panose="02020603050405020304" pitchFamily="18" charset="0"/>
              </a:rPr>
              <a:t>-SALESFORCE DEVELOPER</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USECASE - Creation </a:t>
            </a:r>
            <a:r>
              <a:rPr lang="en-US" sz="2000" b="1" dirty="0">
                <a:latin typeface="Times New Roman" panose="02020603050405020304" pitchFamily="18" charset="0"/>
                <a:cs typeface="Times New Roman" panose="02020603050405020304" pitchFamily="18" charset="0"/>
              </a:rPr>
              <a:t>Of An Application For School Management</a:t>
            </a:r>
            <a:endParaRPr lang="en-US" sz="2000" dirty="0">
              <a:latin typeface="Times New Roman" panose="02020603050405020304" pitchFamily="18" charset="0"/>
              <a:cs typeface="Times New Roman" panose="02020603050405020304" pitchFamily="18" charset="0"/>
            </a:endParaRPr>
          </a:p>
          <a:p>
            <a:pPr algn="ctr"/>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2326FE0A-9588-B860-93D6-F90758AD54EA}"/>
              </a:ext>
            </a:extLst>
          </p:cNvPr>
          <p:cNvSpPr txBox="1"/>
          <p:nvPr/>
        </p:nvSpPr>
        <p:spPr>
          <a:xfrm>
            <a:off x="742950" y="2809875"/>
            <a:ext cx="11029950" cy="1631216"/>
          </a:xfrm>
          <a:prstGeom prst="rect">
            <a:avLst/>
          </a:prstGeom>
          <a:noFill/>
        </p:spPr>
        <p:txBody>
          <a:bodyPr wrap="square" rtlCol="0">
            <a:spAutoFit/>
          </a:bodyPr>
          <a:lstStyle/>
          <a:p>
            <a:pPr>
              <a:lnSpc>
                <a:spcPct val="100000"/>
              </a:lnSpc>
            </a:pPr>
            <a:r>
              <a:rPr lang="en-US" sz="2000" b="1" dirty="0" smtClean="0"/>
              <a:t>TEAM MEMBERS                                                                    </a:t>
            </a:r>
            <a:r>
              <a:rPr lang="en-US" sz="2000" b="1" dirty="0" smtClean="0"/>
              <a:t> MENTOR</a:t>
            </a:r>
            <a:r>
              <a:rPr lang="en-US" sz="2000" dirty="0" smtClean="0"/>
              <a:t>- </a:t>
            </a:r>
            <a:r>
              <a:rPr lang="en-US" sz="2000" dirty="0" err="1" smtClean="0"/>
              <a:t>Mr.R.AYYAPPAN</a:t>
            </a:r>
            <a:endParaRPr lang="en-US" sz="2000" dirty="0" smtClean="0"/>
          </a:p>
          <a:p>
            <a:pPr>
              <a:lnSpc>
                <a:spcPct val="100000"/>
              </a:lnSpc>
            </a:pPr>
            <a:r>
              <a:rPr lang="en-US" sz="2000" dirty="0"/>
              <a:t>DINESH </a:t>
            </a:r>
            <a:r>
              <a:rPr lang="en-US" sz="2000" dirty="0" smtClean="0"/>
              <a:t>M                                                                                </a:t>
            </a:r>
            <a:r>
              <a:rPr lang="en-US" sz="2000" b="1" dirty="0" smtClean="0"/>
              <a:t>SPOC</a:t>
            </a:r>
            <a:r>
              <a:rPr lang="en-US" sz="2000" b="1" dirty="0" smtClean="0"/>
              <a:t>- </a:t>
            </a:r>
            <a:r>
              <a:rPr lang="en-US" sz="2000" dirty="0" err="1" smtClean="0"/>
              <a:t>Mr.T.KARTHIKEYAN</a:t>
            </a:r>
            <a:endParaRPr lang="en-US" sz="2000" dirty="0"/>
          </a:p>
          <a:p>
            <a:pPr>
              <a:lnSpc>
                <a:spcPct val="100000"/>
              </a:lnSpc>
            </a:pPr>
            <a:r>
              <a:rPr lang="en-US" sz="2000" dirty="0"/>
              <a:t>NARAYANASAMY R </a:t>
            </a:r>
            <a:r>
              <a:rPr lang="en-US" sz="2000" dirty="0" smtClean="0"/>
              <a:t>                                                              </a:t>
            </a:r>
            <a:endParaRPr lang="en-US" sz="2000" dirty="0" smtClean="0"/>
          </a:p>
          <a:p>
            <a:pPr>
              <a:lnSpc>
                <a:spcPct val="100000"/>
              </a:lnSpc>
            </a:pPr>
            <a:r>
              <a:rPr lang="en-US" sz="2000" dirty="0"/>
              <a:t>SUSMITHA V </a:t>
            </a:r>
            <a:r>
              <a:rPr lang="en-US" sz="2000" dirty="0" smtClean="0"/>
              <a:t>                                                                  </a:t>
            </a:r>
            <a:endParaRPr lang="en-US" sz="2000" dirty="0" smtClean="0"/>
          </a:p>
          <a:p>
            <a:pPr>
              <a:lnSpc>
                <a:spcPct val="100000"/>
              </a:lnSpc>
            </a:pPr>
            <a:r>
              <a:rPr lang="en-US" sz="2000" dirty="0"/>
              <a:t>NAVEEN KUMAR S </a:t>
            </a:r>
            <a:endParaRPr lang="en-IN" dirty="0"/>
          </a:p>
        </p:txBody>
      </p:sp>
    </p:spTree>
    <p:extLst>
      <p:ext uri="{BB962C8B-B14F-4D97-AF65-F5344CB8AC3E}">
        <p14:creationId xmlns:p14="http://schemas.microsoft.com/office/powerpoint/2010/main" val="187631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13475"/>
            <a:ext cx="11432628" cy="1490152"/>
          </a:xfrm>
          <a:prstGeom prst="rect">
            <a:avLst/>
          </a:prstGeom>
        </p:spPr>
        <p:txBody>
          <a:bodyPr wrap="square">
            <a:spAutoFit/>
          </a:bodyPr>
          <a:lstStyle/>
          <a:p>
            <a:pPr>
              <a:lnSpc>
                <a:spcPts val="2850"/>
              </a:lnSpc>
              <a:spcBef>
                <a:spcPts val="1500"/>
              </a:spcBef>
              <a:spcAft>
                <a:spcPts val="750"/>
              </a:spcAf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Reports</a:t>
            </a:r>
          </a:p>
          <a:p>
            <a:r>
              <a:rPr lang="en-US" sz="2000" dirty="0" smtClean="0">
                <a:latin typeface="Times New Roman" panose="02020603050405020304" pitchFamily="18" charset="0"/>
                <a:ea typeface="Calibri" panose="020F0502020204030204" pitchFamily="34" charset="0"/>
                <a:cs typeface="Times New Roman" panose="02020603050405020304" pitchFamily="18" charset="0"/>
              </a:rPr>
              <a:t>	Reports </a:t>
            </a:r>
            <a:r>
              <a:rPr lang="en-US" sz="2000" dirty="0">
                <a:latin typeface="Times New Roman" panose="02020603050405020304" pitchFamily="18" charset="0"/>
                <a:ea typeface="Calibri" panose="020F0502020204030204" pitchFamily="34" charset="0"/>
                <a:cs typeface="Times New Roman" panose="02020603050405020304" pitchFamily="18" charset="0"/>
              </a:rPr>
              <a:t>in Salesforce is a list of records that meet a particular criterion which gives an answer to a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particular </a:t>
            </a:r>
            <a:r>
              <a:rPr lang="en-US" sz="2000" dirty="0">
                <a:latin typeface="Times New Roman" panose="02020603050405020304" pitchFamily="18" charset="0"/>
                <a:ea typeface="Calibri" panose="020F0502020204030204" pitchFamily="34" charset="0"/>
                <a:cs typeface="Times New Roman" panose="02020603050405020304" pitchFamily="18" charset="0"/>
              </a:rPr>
              <a:t>question. These records are displayed as a table that can be filtered or grouped based on any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field</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392824" y="1803627"/>
            <a:ext cx="11799176" cy="2721258"/>
          </a:xfrm>
          <a:prstGeom prst="rect">
            <a:avLst/>
          </a:prstGeom>
        </p:spPr>
        <p:txBody>
          <a:bodyPr wrap="square">
            <a:spAutoFit/>
          </a:bodyPr>
          <a:lstStyle/>
          <a:p>
            <a:pPr>
              <a:lnSpc>
                <a:spcPts val="2850"/>
              </a:lnSpc>
              <a:spcBef>
                <a:spcPts val="1500"/>
              </a:spcBef>
              <a:spcAft>
                <a:spcPts val="750"/>
              </a:spcAf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Triggers</a:t>
            </a:r>
          </a:p>
          <a:p>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trigger refers to an Apex code that is automatically executed before or after certain events occur in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the</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Salesforce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platform, such as when a record is inserted, updated, deleted, or undeleted. Triggers are used to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automate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business processes, enforce data integrity, and perform custom logic on data.</a:t>
            </a:r>
            <a:br>
              <a:rPr lang="en-US" sz="2000" dirty="0">
                <a:latin typeface="Times New Roman" panose="02020603050405020304" pitchFamily="18" charset="0"/>
                <a:ea typeface="Times New Roman" panose="02020603050405020304" pitchFamily="18" charset="0"/>
                <a:cs typeface="Times New Roman" panose="02020603050405020304" pitchFamily="18" charset="0"/>
              </a:rPr>
            </a:br>
            <a:r>
              <a:rPr lang="en-US" sz="2000" dirty="0">
                <a:latin typeface="Times New Roman" panose="02020603050405020304" pitchFamily="18" charset="0"/>
                <a:ea typeface="Times New Roman" panose="02020603050405020304" pitchFamily="18" charset="0"/>
                <a:cs typeface="Times New Roman" panose="02020603050405020304" pitchFamily="18" charset="0"/>
              </a:rPr>
              <a:t/>
            </a:r>
            <a:br>
              <a:rPr lang="en-US" sz="2000" dirty="0">
                <a:latin typeface="Times New Roman" panose="02020603050405020304" pitchFamily="18" charset="0"/>
                <a:ea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A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before trigger in Salesforce is executed before the records are actually inserted, updated, or deleted in the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Salesforce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database. This allows the trigger to perform certain actions or validations before the data is saved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to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 database.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281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5D0C710-940D-2553-601B-43E7B7537294}"/>
              </a:ext>
            </a:extLst>
          </p:cNvPr>
          <p:cNvSpPr txBox="1"/>
          <p:nvPr/>
        </p:nvSpPr>
        <p:spPr>
          <a:xfrm>
            <a:off x="627529" y="304800"/>
            <a:ext cx="11116236" cy="3662541"/>
          </a:xfrm>
          <a:prstGeom prst="rect">
            <a:avLst/>
          </a:prstGeom>
          <a:noFill/>
        </p:spPr>
        <p:txBody>
          <a:bodyPr wrap="square" rtlCol="0">
            <a:spAutoFit/>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r>
              <a:rPr lang="en-IN" sz="8800" dirty="0"/>
              <a:t>       THANKYOU</a:t>
            </a:r>
          </a:p>
        </p:txBody>
      </p:sp>
    </p:spTree>
    <p:extLst>
      <p:ext uri="{BB962C8B-B14F-4D97-AF65-F5344CB8AC3E}">
        <p14:creationId xmlns:p14="http://schemas.microsoft.com/office/powerpoint/2010/main" val="2325557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0AE2BCB-CAD9-E57A-F9D3-A8F97B1118F0}"/>
              </a:ext>
            </a:extLst>
          </p:cNvPr>
          <p:cNvSpPr txBox="1"/>
          <p:nvPr/>
        </p:nvSpPr>
        <p:spPr>
          <a:xfrm>
            <a:off x="3519949" y="314325"/>
            <a:ext cx="6046838"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WHAT IS SALESFORCE?</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0F9D6015-2BE6-06E9-22B7-46FB94A2AEB9}"/>
              </a:ext>
            </a:extLst>
          </p:cNvPr>
          <p:cNvSpPr txBox="1"/>
          <p:nvPr/>
        </p:nvSpPr>
        <p:spPr>
          <a:xfrm>
            <a:off x="201561" y="1042219"/>
            <a:ext cx="11788878" cy="600164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Salesforce  </a:t>
            </a:r>
            <a:r>
              <a:rPr lang="en-US" sz="2400" dirty="0" smtClean="0">
                <a:latin typeface="Times New Roman" panose="02020603050405020304" pitchFamily="18" charset="0"/>
                <a:cs typeface="Times New Roman" panose="02020603050405020304" pitchFamily="18" charset="0"/>
              </a:rPr>
              <a:t>a is  </a:t>
            </a:r>
            <a:r>
              <a:rPr lang="en-US" sz="2400" dirty="0">
                <a:latin typeface="Times New Roman" panose="02020603050405020304" pitchFamily="18" charset="0"/>
                <a:cs typeface="Times New Roman" panose="02020603050405020304" pitchFamily="18" charset="0"/>
              </a:rPr>
              <a:t>CRM platform and its an </a:t>
            </a:r>
            <a:r>
              <a:rPr lang="en-US" sz="2400" dirty="0" err="1">
                <a:latin typeface="Times New Roman" panose="02020603050405020304" pitchFamily="18" charset="0"/>
                <a:cs typeface="Times New Roman" panose="02020603050405020304" pitchFamily="18" charset="0"/>
              </a:rPr>
              <a:t>s</a:t>
            </a:r>
            <a:r>
              <a:rPr lang="en-US" sz="2400" dirty="0" err="1" smtClean="0">
                <a:latin typeface="Times New Roman" panose="02020603050405020304" pitchFamily="18" charset="0"/>
                <a:cs typeface="Times New Roman" panose="02020603050405020304" pitchFamily="18" charset="0"/>
              </a:rPr>
              <a:t>aas</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Cloud . </a:t>
            </a:r>
            <a:r>
              <a:rPr lang="en-US" sz="2400" dirty="0" smtClean="0">
                <a:latin typeface="Times New Roman" panose="02020603050405020304" pitchFamily="18" charset="0"/>
                <a:cs typeface="Times New Roman" panose="02020603050405020304" pitchFamily="18" charset="0"/>
              </a:rPr>
              <a:t>Apart </a:t>
            </a:r>
            <a:r>
              <a:rPr lang="en-US" sz="2400" dirty="0">
                <a:latin typeface="Times New Roman" panose="02020603050405020304" pitchFamily="18" charset="0"/>
                <a:cs typeface="Times New Roman" panose="02020603050405020304" pitchFamily="18" charset="0"/>
              </a:rPr>
              <a:t>from </a:t>
            </a:r>
            <a:r>
              <a:rPr lang="en-US" sz="2400" dirty="0" smtClean="0">
                <a:latin typeface="Times New Roman" panose="02020603050405020304" pitchFamily="18" charset="0"/>
                <a:cs typeface="Times New Roman" panose="02020603050405020304" pitchFamily="18" charset="0"/>
              </a:rPr>
              <a:t>this, It </a:t>
            </a:r>
            <a:r>
              <a:rPr lang="en-US" sz="2400" dirty="0">
                <a:latin typeface="Times New Roman" panose="02020603050405020304" pitchFamily="18" charset="0"/>
                <a:cs typeface="Times New Roman" panose="02020603050405020304" pitchFamily="18" charset="0"/>
              </a:rPr>
              <a:t>is game-changing technology, with a host of productivity- boosting features, that will help you sell smarter and faster</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Salesforce has everything you need to run your business from anywhere. Using standard products and features, you can manage relationships with prospects and customers, collaborate and engage with employees and partners, and store your data securely in the cloud</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Salesforce is your customer success platform, designed to help you sell, service, market, analyze, and connect with your customers.</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693713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D16ADFD-EEE2-3A50-A353-8788814897CB}"/>
              </a:ext>
            </a:extLst>
          </p:cNvPr>
          <p:cNvSpPr txBox="1"/>
          <p:nvPr/>
        </p:nvSpPr>
        <p:spPr>
          <a:xfrm>
            <a:off x="519954" y="2169715"/>
            <a:ext cx="11205322" cy="1200329"/>
          </a:xfrm>
          <a:prstGeom prst="rect">
            <a:avLst/>
          </a:prstGeom>
          <a:noFill/>
        </p:spPr>
        <p:txBody>
          <a:bodyPr wrap="square" rtlCol="0">
            <a:spAutoFit/>
          </a:bodyPr>
          <a:lstStyle/>
          <a:p>
            <a:r>
              <a:rPr lang="en-US" sz="2400" dirty="0"/>
              <a:t>Creating a School Management Application using Salesforce involves leveraging the Salesforce platform's various tools and features to build a customized solution tailored to the specific needs of </a:t>
            </a:r>
            <a:r>
              <a:rPr lang="en-US" sz="2400" dirty="0" smtClean="0"/>
              <a:t>school.</a:t>
            </a:r>
            <a:endParaRPr lang="en-IN" sz="2400" dirty="0"/>
          </a:p>
        </p:txBody>
      </p:sp>
      <p:sp>
        <p:nvSpPr>
          <p:cNvPr id="4" name="Rectangle 3"/>
          <p:cNvSpPr/>
          <p:nvPr/>
        </p:nvSpPr>
        <p:spPr>
          <a:xfrm>
            <a:off x="2693275" y="496642"/>
            <a:ext cx="6096000" cy="369332"/>
          </a:xfrm>
          <a:prstGeom prst="rect">
            <a:avLst/>
          </a:prstGeom>
        </p:spPr>
        <p:txBody>
          <a:bodyPr>
            <a:spAutoFit/>
          </a:bodyPr>
          <a:lstStyle/>
          <a:p>
            <a:pPr algn="ctr"/>
            <a:r>
              <a:rPr lang="en-US" b="1" dirty="0" smtClean="0"/>
              <a:t>Creation </a:t>
            </a:r>
            <a:r>
              <a:rPr lang="en-US" b="1" dirty="0"/>
              <a:t>Of An Application For School Management</a:t>
            </a:r>
            <a:endParaRPr lang="en-US" dirty="0"/>
          </a:p>
        </p:txBody>
      </p:sp>
    </p:spTree>
    <p:extLst>
      <p:ext uri="{BB962C8B-B14F-4D97-AF65-F5344CB8AC3E}">
        <p14:creationId xmlns:p14="http://schemas.microsoft.com/office/powerpoint/2010/main" val="3697077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78FC6E7-7BF0-1B5E-CECA-869A8116B2C5}"/>
              </a:ext>
            </a:extLst>
          </p:cNvPr>
          <p:cNvSpPr txBox="1"/>
          <p:nvPr/>
        </p:nvSpPr>
        <p:spPr>
          <a:xfrm>
            <a:off x="2403565" y="446587"/>
            <a:ext cx="8171634" cy="523220"/>
          </a:xfrm>
          <a:prstGeom prst="rect">
            <a:avLst/>
          </a:prstGeom>
          <a:noFill/>
        </p:spPr>
        <p:txBody>
          <a:bodyPr wrap="square" rtlCol="0">
            <a:spAutoFit/>
          </a:bodyPr>
          <a:lstStyle/>
          <a:p>
            <a:r>
              <a:rPr lang="en-US" sz="2800" b="1" dirty="0" smtClean="0"/>
              <a:t>CREATION OF DEVELOPER ACCOUNT</a:t>
            </a:r>
            <a:endParaRPr lang="en-IN" sz="2800" b="1" dirty="0"/>
          </a:p>
        </p:txBody>
      </p:sp>
      <p:sp>
        <p:nvSpPr>
          <p:cNvPr id="3" name="TextBox 2">
            <a:extLst>
              <a:ext uri="{FF2B5EF4-FFF2-40B4-BE49-F238E27FC236}">
                <a16:creationId xmlns:a16="http://schemas.microsoft.com/office/drawing/2014/main" xmlns="" id="{1F09253C-EBAC-6A75-A116-93A7D2338208}"/>
              </a:ext>
            </a:extLst>
          </p:cNvPr>
          <p:cNvSpPr txBox="1"/>
          <p:nvPr/>
        </p:nvSpPr>
        <p:spPr>
          <a:xfrm>
            <a:off x="574766" y="1264264"/>
            <a:ext cx="11553416" cy="1477328"/>
          </a:xfrm>
          <a:prstGeom prst="rect">
            <a:avLst/>
          </a:prstGeom>
          <a:noFill/>
        </p:spPr>
        <p:txBody>
          <a:bodyPr wrap="square" rtlCol="0">
            <a:spAutoFit/>
          </a:bodyPr>
          <a:lstStyle/>
          <a:p>
            <a:r>
              <a:rPr lang="en-US" sz="2400" kern="100" dirty="0" smtClean="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&gt;A </a:t>
            </a:r>
            <a:r>
              <a:rPr lang="en-US" sz="2400" kern="1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Developer org has all the features and licenses you need to get started with </a:t>
            </a:r>
            <a:r>
              <a:rPr lang="en-US" sz="2400" kern="100" dirty="0" smtClean="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Salesforce.</a:t>
            </a:r>
          </a:p>
          <a:p>
            <a:r>
              <a:rPr lang="en-US" sz="2400" kern="100" dirty="0" smtClean="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r>
              <a:rPr lang="en-US" sz="2400" kern="100" dirty="0" smtClean="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&gt;Search </a:t>
            </a:r>
            <a:r>
              <a:rPr lang="en-US" sz="2400" b="1" kern="100" dirty="0" smtClean="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developer.salesforce.com/signup</a:t>
            </a:r>
            <a:endParaRPr lang="en-IN" sz="2400" b="1"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pic>
        <p:nvPicPr>
          <p:cNvPr id="4" name="Picture 3"/>
          <p:cNvPicPr>
            <a:picLocks noChangeAspect="1"/>
          </p:cNvPicPr>
          <p:nvPr/>
        </p:nvPicPr>
        <p:blipFill>
          <a:blip r:embed="rId2"/>
          <a:stretch>
            <a:fillRect/>
          </a:stretch>
        </p:blipFill>
        <p:spPr>
          <a:xfrm>
            <a:off x="217713" y="2800350"/>
            <a:ext cx="5956663" cy="2996946"/>
          </a:xfrm>
          <a:prstGeom prst="rect">
            <a:avLst/>
          </a:prstGeom>
        </p:spPr>
      </p:pic>
      <p:pic>
        <p:nvPicPr>
          <p:cNvPr id="5" name="Picture 4"/>
          <p:cNvPicPr>
            <a:picLocks noChangeAspect="1"/>
          </p:cNvPicPr>
          <p:nvPr/>
        </p:nvPicPr>
        <p:blipFill>
          <a:blip r:embed="rId3"/>
          <a:stretch>
            <a:fillRect/>
          </a:stretch>
        </p:blipFill>
        <p:spPr>
          <a:xfrm>
            <a:off x="6377599" y="2800349"/>
            <a:ext cx="5673530" cy="2996947"/>
          </a:xfrm>
          <a:prstGeom prst="rect">
            <a:avLst/>
          </a:prstGeom>
        </p:spPr>
      </p:pic>
    </p:spTree>
    <p:extLst>
      <p:ext uri="{BB962C8B-B14F-4D97-AF65-F5344CB8AC3E}">
        <p14:creationId xmlns:p14="http://schemas.microsoft.com/office/powerpoint/2010/main" val="1432020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C163FC6-E7E1-A260-90EC-A6C73EBB2642}"/>
              </a:ext>
            </a:extLst>
          </p:cNvPr>
          <p:cNvSpPr txBox="1"/>
          <p:nvPr/>
        </p:nvSpPr>
        <p:spPr>
          <a:xfrm>
            <a:off x="4638675" y="438150"/>
            <a:ext cx="7553325"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HOME PAGE</a:t>
            </a:r>
            <a:endParaRPr lang="en-IN" sz="2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30926" y="1208014"/>
            <a:ext cx="11469189" cy="4774366"/>
          </a:xfrm>
          <a:prstGeom prst="rect">
            <a:avLst/>
          </a:prstGeom>
        </p:spPr>
      </p:pic>
    </p:spTree>
    <p:extLst>
      <p:ext uri="{BB962C8B-B14F-4D97-AF65-F5344CB8AC3E}">
        <p14:creationId xmlns:p14="http://schemas.microsoft.com/office/powerpoint/2010/main" val="2947206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7627" y="701567"/>
            <a:ext cx="9640613" cy="2277547"/>
          </a:xfrm>
          <a:prstGeom prst="rect">
            <a:avLst/>
          </a:prstGeom>
        </p:spPr>
        <p:txBody>
          <a:bodyPr wrap="square">
            <a:spAutoFit/>
          </a:bodyPr>
          <a:lstStyle/>
          <a:p>
            <a:pPr>
              <a:lnSpc>
                <a:spcPts val="2850"/>
              </a:lnSpc>
              <a:spcBef>
                <a:spcPts val="1500"/>
              </a:spcBef>
              <a:spcAft>
                <a:spcPts val="750"/>
              </a:spcAft>
            </a:pP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 Object:</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1371600" marR="810260">
              <a:lnSpc>
                <a:spcPct val="107000"/>
              </a:lnSpc>
              <a:spcBef>
                <a:spcPts val="450"/>
              </a:spcBef>
              <a:spcAft>
                <a:spcPts val="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Salesforce objects are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database tables that permit you to store data that is specific to an organization</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Salesforce objects are of two types: Standard Objects: Standard objects are the kind of objects that are provided by salesforce.com such as users, contracts, reports, dashboards, etc.</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1907627" y="3480496"/>
            <a:ext cx="8994228" cy="1699953"/>
          </a:xfrm>
          <a:prstGeom prst="rect">
            <a:avLst/>
          </a:prstGeom>
        </p:spPr>
        <p:txBody>
          <a:bodyPr wrap="square">
            <a:spAutoFit/>
          </a:bodyPr>
          <a:lstStyle/>
          <a:p>
            <a:pPr>
              <a:lnSpc>
                <a:spcPts val="2250"/>
              </a:lnSpc>
              <a:spcBef>
                <a:spcPts val="1200"/>
              </a:spcBef>
              <a:spcAft>
                <a:spcPts val="750"/>
              </a:spcAf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Creation Of School </a:t>
            </a: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Object:</a:t>
            </a:r>
            <a:endParaRPr lang="en-US" sz="2000" b="1"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nSpc>
                <a:spcPts val="2250"/>
              </a:lnSpc>
              <a:spcBef>
                <a:spcPts val="1200"/>
              </a:spcBef>
              <a:spcAft>
                <a:spcPts val="75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For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this school management we need to create 3 objects School, Parents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and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Student. The below steps will assist you in creating those objects.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74236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94474" y="358149"/>
            <a:ext cx="5191421" cy="5901616"/>
          </a:xfrm>
          <a:prstGeom prst="rect">
            <a:avLst/>
          </a:prstGeom>
        </p:spPr>
        <p:txBody>
          <a:bodyPr wrap="none">
            <a:spAutoFit/>
          </a:bodyPr>
          <a:lstStyle/>
          <a:p>
            <a:pPr>
              <a:lnSpc>
                <a:spcPts val="2250"/>
              </a:lnSpc>
              <a:spcBef>
                <a:spcPts val="1200"/>
              </a:spcBef>
              <a:spcAft>
                <a:spcPts val="750"/>
              </a:spcAft>
            </a:pP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&gt; Create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Parent </a:t>
            </a: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Object</a:t>
            </a:r>
          </a:p>
          <a:p>
            <a:pPr>
              <a:lnSpc>
                <a:spcPts val="2250"/>
              </a:lnSpc>
              <a:spcBef>
                <a:spcPts val="1200"/>
              </a:spcBef>
              <a:spcAft>
                <a:spcPts val="750"/>
              </a:spcAft>
            </a:pP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&gt; Create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Student </a:t>
            </a: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Object</a:t>
            </a:r>
          </a:p>
          <a:p>
            <a:pPr>
              <a:lnSpc>
                <a:spcPts val="2250"/>
              </a:lnSpc>
              <a:spcBef>
                <a:spcPts val="1200"/>
              </a:spcBef>
              <a:spcAft>
                <a:spcPts val="750"/>
              </a:spcAft>
            </a:pP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&gt; Create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The School Management </a:t>
            </a: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App</a:t>
            </a:r>
          </a:p>
          <a:p>
            <a:pPr>
              <a:lnSpc>
                <a:spcPts val="2250"/>
              </a:lnSpc>
              <a:spcBef>
                <a:spcPts val="1200"/>
              </a:spcBef>
              <a:spcAft>
                <a:spcPts val="750"/>
              </a:spcAft>
            </a:pP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&gt; Creation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Of Fields For The School </a:t>
            </a: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Objects</a:t>
            </a:r>
          </a:p>
          <a:p>
            <a:pPr>
              <a:lnSpc>
                <a:spcPts val="2250"/>
              </a:lnSpc>
              <a:spcBef>
                <a:spcPts val="1200"/>
              </a:spcBef>
              <a:spcAft>
                <a:spcPts val="750"/>
              </a:spcAft>
            </a:pP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&gt; Creation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Of Fields For The Student </a:t>
            </a: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Objects</a:t>
            </a:r>
          </a:p>
          <a:p>
            <a:pPr>
              <a:lnSpc>
                <a:spcPts val="2250"/>
              </a:lnSpc>
              <a:spcBef>
                <a:spcPts val="1200"/>
              </a:spcBef>
              <a:spcAft>
                <a:spcPts val="750"/>
              </a:spcAft>
            </a:pP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&gt; Creation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Of Fields For The Parent </a:t>
            </a: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Objects</a:t>
            </a:r>
          </a:p>
          <a:p>
            <a:pPr>
              <a:lnSpc>
                <a:spcPts val="2250"/>
              </a:lnSpc>
              <a:spcBef>
                <a:spcPts val="1200"/>
              </a:spcBef>
              <a:spcAft>
                <a:spcPts val="750"/>
              </a:spcAft>
            </a:pPr>
            <a:r>
              <a:rPr lang="en-US" sz="2000" b="1" dirty="0" smtClean="0">
                <a:latin typeface="Times New Roman" panose="02020603050405020304" pitchFamily="18" charset="0"/>
                <a:cs typeface="Times New Roman" panose="02020603050405020304" pitchFamily="18" charset="0"/>
              </a:rPr>
              <a:t>&gt; Creation </a:t>
            </a:r>
            <a:r>
              <a:rPr lang="en-US" sz="2000" b="1" dirty="0">
                <a:latin typeface="Times New Roman" panose="02020603050405020304" pitchFamily="18" charset="0"/>
                <a:cs typeface="Times New Roman" panose="02020603050405020304" pitchFamily="18" charset="0"/>
              </a:rPr>
              <a:t>On </a:t>
            </a:r>
            <a:r>
              <a:rPr lang="en-US" sz="2000" b="1" dirty="0" smtClean="0">
                <a:latin typeface="Times New Roman" panose="02020603050405020304" pitchFamily="18" charset="0"/>
                <a:cs typeface="Times New Roman" panose="02020603050405020304" pitchFamily="18" charset="0"/>
              </a:rPr>
              <a:t>Profile</a:t>
            </a:r>
          </a:p>
          <a:p>
            <a:pPr>
              <a:lnSpc>
                <a:spcPts val="2250"/>
              </a:lnSpc>
              <a:spcBef>
                <a:spcPts val="1200"/>
              </a:spcBef>
              <a:spcAft>
                <a:spcPts val="750"/>
              </a:spcAft>
            </a:pPr>
            <a:r>
              <a:rPr lang="en-US" sz="2000" b="1" dirty="0" smtClean="0">
                <a:latin typeface="Times New Roman" panose="02020603050405020304" pitchFamily="18" charset="0"/>
                <a:cs typeface="Times New Roman" panose="02020603050405020304" pitchFamily="18" charset="0"/>
              </a:rPr>
              <a:t>&gt; Creating </a:t>
            </a:r>
            <a:r>
              <a:rPr lang="en-US" sz="2000" b="1" dirty="0">
                <a:latin typeface="Times New Roman" panose="02020603050405020304" pitchFamily="18" charset="0"/>
                <a:cs typeface="Times New Roman" panose="02020603050405020304" pitchFamily="18" charset="0"/>
              </a:rPr>
              <a:t>A </a:t>
            </a:r>
            <a:r>
              <a:rPr lang="en-US" sz="2000" b="1" dirty="0" smtClean="0">
                <a:latin typeface="Times New Roman" panose="02020603050405020304" pitchFamily="18" charset="0"/>
                <a:cs typeface="Times New Roman" panose="02020603050405020304" pitchFamily="18" charset="0"/>
              </a:rPr>
              <a:t>User</a:t>
            </a:r>
          </a:p>
          <a:p>
            <a:pPr>
              <a:lnSpc>
                <a:spcPts val="2250"/>
              </a:lnSpc>
              <a:spcBef>
                <a:spcPts val="1200"/>
              </a:spcBef>
              <a:spcAft>
                <a:spcPts val="750"/>
              </a:spcAft>
            </a:pPr>
            <a:r>
              <a:rPr lang="en-US" sz="2000" b="1" dirty="0" smtClean="0">
                <a:latin typeface="Times New Roman" panose="02020603050405020304" pitchFamily="18" charset="0"/>
                <a:cs typeface="Times New Roman" panose="02020603050405020304" pitchFamily="18" charset="0"/>
              </a:rPr>
              <a:t>&gt; Create </a:t>
            </a:r>
            <a:r>
              <a:rPr lang="en-US" sz="2000" b="1" dirty="0">
                <a:latin typeface="Times New Roman" panose="02020603050405020304" pitchFamily="18" charset="0"/>
                <a:cs typeface="Times New Roman" panose="02020603050405020304" pitchFamily="18" charset="0"/>
              </a:rPr>
              <a:t>Record (School</a:t>
            </a:r>
            <a:r>
              <a:rPr lang="en-US" sz="2000" b="1" dirty="0" smtClean="0">
                <a:latin typeface="Times New Roman" panose="02020603050405020304" pitchFamily="18" charset="0"/>
                <a:cs typeface="Times New Roman" panose="02020603050405020304" pitchFamily="18" charset="0"/>
              </a:rPr>
              <a:t>)</a:t>
            </a:r>
          </a:p>
          <a:p>
            <a:pPr>
              <a:lnSpc>
                <a:spcPts val="2250"/>
              </a:lnSpc>
              <a:spcBef>
                <a:spcPts val="1200"/>
              </a:spcBef>
              <a:spcAft>
                <a:spcPts val="750"/>
              </a:spcAft>
            </a:pPr>
            <a:r>
              <a:rPr lang="en-US" sz="2000" dirty="0" smtClean="0"/>
              <a:t>&gt; Create </a:t>
            </a:r>
            <a:r>
              <a:rPr lang="en-US" sz="2000" dirty="0"/>
              <a:t>Report</a:t>
            </a:r>
          </a:p>
          <a:p>
            <a:pPr>
              <a:lnSpc>
                <a:spcPts val="2250"/>
              </a:lnSpc>
              <a:spcBef>
                <a:spcPts val="1200"/>
              </a:spcBef>
              <a:spcAft>
                <a:spcPts val="750"/>
              </a:spcAft>
            </a:pPr>
            <a:endParaRPr lang="en-US" sz="2000" b="1" dirty="0">
              <a:latin typeface="Times New Roman" panose="02020603050405020304" pitchFamily="18" charset="0"/>
              <a:cs typeface="Times New Roman" panose="02020603050405020304" pitchFamily="18" charset="0"/>
            </a:endParaRPr>
          </a:p>
        </p:txBody>
      </p:sp>
      <p:sp>
        <p:nvSpPr>
          <p:cNvPr id="6" name="Rectangle 5"/>
          <p:cNvSpPr/>
          <p:nvPr/>
        </p:nvSpPr>
        <p:spPr>
          <a:xfrm>
            <a:off x="692083" y="1902634"/>
            <a:ext cx="184731" cy="349070"/>
          </a:xfrm>
          <a:prstGeom prst="rect">
            <a:avLst/>
          </a:prstGeom>
        </p:spPr>
        <p:txBody>
          <a:bodyPr wrap="none">
            <a:spAutoFit/>
          </a:bodyPr>
          <a:lstStyle/>
          <a:p>
            <a:pPr>
              <a:lnSpc>
                <a:spcPts val="2250"/>
              </a:lnSpc>
              <a:spcBef>
                <a:spcPts val="1200"/>
              </a:spcBef>
              <a:spcAft>
                <a:spcPts val="750"/>
              </a:spcAft>
            </a:pP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7716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862" y="150796"/>
            <a:ext cx="11503571" cy="1461939"/>
          </a:xfrm>
          <a:prstGeom prst="rect">
            <a:avLst/>
          </a:prstGeom>
        </p:spPr>
        <p:txBody>
          <a:bodyPr wrap="square">
            <a:spAutoFit/>
          </a:bodyPr>
          <a:lstStyle/>
          <a:p>
            <a:pPr>
              <a:lnSpc>
                <a:spcPts val="2850"/>
              </a:lnSpc>
              <a:spcBef>
                <a:spcPts val="1500"/>
              </a:spcBef>
              <a:spcAft>
                <a:spcPts val="750"/>
              </a:spcAft>
            </a:pPr>
            <a:r>
              <a:rPr lang="en-US" sz="2800" b="1" dirty="0">
                <a:latin typeface="Times New Roman" panose="02020603050405020304" pitchFamily="18" charset="0"/>
                <a:ea typeface="Times New Roman" panose="02020603050405020304" pitchFamily="18" charset="0"/>
              </a:rPr>
              <a:t>Users</a:t>
            </a:r>
            <a:endParaRPr lang="en-US" b="1" dirty="0">
              <a:latin typeface="Times New Roman" panose="02020603050405020304" pitchFamily="18" charset="0"/>
              <a:ea typeface="Times New Roman" panose="02020603050405020304" pitchFamily="18" charset="0"/>
            </a:endParaRPr>
          </a:p>
          <a:p>
            <a:pPr marL="914400" marR="789305">
              <a:spcBef>
                <a:spcPts val="450"/>
              </a:spcBef>
              <a:spcAft>
                <a:spcPts val="0"/>
              </a:spcAft>
            </a:pPr>
            <a:r>
              <a:rPr lang="en-US" dirty="0">
                <a:latin typeface="Times New Roman" panose="02020603050405020304" pitchFamily="18" charset="0"/>
                <a:ea typeface="Times New Roman" panose="02020603050405020304" pitchFamily="18" charset="0"/>
              </a:rPr>
              <a:t>A user is </a:t>
            </a:r>
            <a:r>
              <a:rPr lang="en-US" b="1" dirty="0">
                <a:latin typeface="Times New Roman" panose="02020603050405020304" pitchFamily="18" charset="0"/>
                <a:ea typeface="Times New Roman" panose="02020603050405020304" pitchFamily="18" charset="0"/>
              </a:rPr>
              <a:t>anyone who logs in to Salesforce</a:t>
            </a:r>
            <a:r>
              <a:rPr lang="en-US" dirty="0">
                <a:latin typeface="Times New Roman" panose="02020603050405020304" pitchFamily="18" charset="0"/>
                <a:ea typeface="Times New Roman" panose="02020603050405020304" pitchFamily="18" charset="0"/>
              </a:rPr>
              <a:t>. Users are employees at your company, such as sales </a:t>
            </a:r>
            <a:r>
              <a:rPr lang="en-US" dirty="0" smtClean="0">
                <a:latin typeface="Times New Roman" panose="02020603050405020304" pitchFamily="18" charset="0"/>
                <a:ea typeface="Times New Roman" panose="02020603050405020304" pitchFamily="18" charset="0"/>
              </a:rPr>
              <a:t>reps, managers</a:t>
            </a:r>
            <a:r>
              <a:rPr lang="en-US" dirty="0">
                <a:latin typeface="Times New Roman" panose="02020603050405020304" pitchFamily="18" charset="0"/>
                <a:ea typeface="Times New Roman" panose="02020603050405020304" pitchFamily="18" charset="0"/>
              </a:rPr>
              <a:t>, and IT specialists, who need access to the company's records. Every user in Salesforce has a user account.</a:t>
            </a:r>
            <a:endParaRPr lang="en-US" sz="16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367862" y="1718441"/>
            <a:ext cx="11824138" cy="1246495"/>
          </a:xfrm>
          <a:prstGeom prst="rect">
            <a:avLst/>
          </a:prstGeom>
        </p:spPr>
        <p:txBody>
          <a:bodyPr wrap="square">
            <a:spAutoFit/>
          </a:bodyPr>
          <a:lstStyle/>
          <a:p>
            <a:pPr>
              <a:lnSpc>
                <a:spcPts val="2850"/>
              </a:lnSpc>
              <a:spcBef>
                <a:spcPts val="1500"/>
              </a:spcBef>
              <a:spcAft>
                <a:spcPts val="750"/>
              </a:spcAft>
            </a:pPr>
            <a:r>
              <a:rPr lang="en-US" sz="2000" b="1" dirty="0">
                <a:latin typeface="Times New Roman" panose="02020603050405020304" pitchFamily="18" charset="0"/>
                <a:ea typeface="Times New Roman" panose="02020603050405020304" pitchFamily="18" charset="0"/>
              </a:rPr>
              <a:t>Permission Sets</a:t>
            </a:r>
          </a:p>
          <a:p>
            <a:pPr marL="914400" marR="788035">
              <a:spcBef>
                <a:spcPts val="450"/>
              </a:spcBef>
              <a:spcAft>
                <a:spcPts val="0"/>
              </a:spcAft>
            </a:pPr>
            <a:r>
              <a:rPr lang="en-US" sz="2000" dirty="0">
                <a:latin typeface="Times New Roman" panose="02020603050405020304" pitchFamily="18" charset="0"/>
                <a:ea typeface="Times New Roman" panose="02020603050405020304" pitchFamily="18" charset="0"/>
              </a:rPr>
              <a:t>A permission set is a collection of settings and permissions that give users access to various tools and functions. Permission sets extend users' functional access without changing their profiles.</a:t>
            </a:r>
            <a:endParaRPr lang="en-US" sz="2000" dirty="0">
              <a:effectLst/>
              <a:latin typeface="Times New Roman" panose="02020603050405020304" pitchFamily="18" charset="0"/>
              <a:ea typeface="Times New Roman" panose="02020603050405020304" pitchFamily="18" charset="0"/>
            </a:endParaRPr>
          </a:p>
        </p:txBody>
      </p:sp>
      <p:sp>
        <p:nvSpPr>
          <p:cNvPr id="4" name="Rectangle 3"/>
          <p:cNvSpPr/>
          <p:nvPr/>
        </p:nvSpPr>
        <p:spPr>
          <a:xfrm>
            <a:off x="457200" y="3129454"/>
            <a:ext cx="11556124" cy="1914883"/>
          </a:xfrm>
          <a:prstGeom prst="rect">
            <a:avLst/>
          </a:prstGeom>
        </p:spPr>
        <p:txBody>
          <a:bodyPr wrap="square">
            <a:spAutoFit/>
          </a:bodyPr>
          <a:lstStyle/>
          <a:p>
            <a:pPr algn="just">
              <a:lnSpc>
                <a:spcPct val="107000"/>
              </a:lnSpc>
              <a:spcAft>
                <a:spcPts val="800"/>
              </a:spcAft>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FLOWS</a:t>
            </a:r>
          </a:p>
          <a:p>
            <a:pPr algn="just">
              <a:lnSpc>
                <a:spcPct val="107000"/>
              </a:lnSpc>
              <a:spcAft>
                <a:spcPts val="800"/>
              </a:spcAft>
            </a:pPr>
            <a:r>
              <a:rPr lang="en-US" dirty="0" smtClean="0">
                <a:latin typeface="Arial" panose="020B0604020202020204" pitchFamily="34" charset="0"/>
                <a:ea typeface="Calibri" panose="020F0502020204030204" pitchFamily="34" charset="0"/>
                <a:cs typeface="Times New Roman" panose="02020603050405020304" pitchFamily="18" charset="0"/>
              </a:rPr>
              <a:t>Record-triggered </a:t>
            </a:r>
            <a:r>
              <a:rPr lang="en-US" dirty="0">
                <a:latin typeface="Arial" panose="020B0604020202020204" pitchFamily="34" charset="0"/>
                <a:ea typeface="Calibri" panose="020F0502020204030204" pitchFamily="34" charset="0"/>
                <a:cs typeface="Times New Roman" panose="02020603050405020304" pitchFamily="18" charset="0"/>
              </a:rPr>
              <a:t>flows are a powerful automation tool in Salesforce that can streamline business processes,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reduce manual work, and improve productivity. They can be used to automate a wide range of tasks, from simple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to complex, and can be tailored to meet the unique needs of your organization.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014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6323" y="985346"/>
            <a:ext cx="10223939" cy="2128788"/>
          </a:xfrm>
          <a:prstGeom prst="rect">
            <a:avLst/>
          </a:prstGeom>
        </p:spPr>
        <p:txBody>
          <a:bodyPr wrap="square">
            <a:spAutoFit/>
          </a:bodyPr>
          <a:lstStyle/>
          <a:p>
            <a:pPr>
              <a:lnSpc>
                <a:spcPts val="2850"/>
              </a:lnSpc>
              <a:spcBef>
                <a:spcPts val="1500"/>
              </a:spcBef>
              <a:spcAft>
                <a:spcPts val="750"/>
              </a:spcAft>
            </a:pPr>
            <a:r>
              <a:rPr lang="en-US" sz="2800" b="1" dirty="0">
                <a:latin typeface="Times New Roman" panose="02020603050405020304" pitchFamily="18" charset="0"/>
                <a:ea typeface="Times New Roman" panose="02020603050405020304" pitchFamily="18" charset="0"/>
              </a:rPr>
              <a:t>Lightning </a:t>
            </a:r>
            <a:r>
              <a:rPr lang="en-US" sz="2800" b="1" dirty="0" smtClean="0">
                <a:latin typeface="Times New Roman" panose="02020603050405020304" pitchFamily="18" charset="0"/>
                <a:ea typeface="Times New Roman" panose="02020603050405020304" pitchFamily="18" charset="0"/>
              </a:rPr>
              <a:t>App</a:t>
            </a:r>
          </a:p>
          <a:p>
            <a:pPr>
              <a:lnSpc>
                <a:spcPts val="2850"/>
              </a:lnSpc>
              <a:spcBef>
                <a:spcPts val="1500"/>
              </a:spcBef>
              <a:spcAft>
                <a:spcPts val="750"/>
              </a:spcAft>
            </a:pPr>
            <a:endParaRPr lang="en-US" b="1" dirty="0">
              <a:latin typeface="Times New Roman" panose="02020603050405020304" pitchFamily="18" charset="0"/>
              <a:ea typeface="Times New Roman" panose="02020603050405020304" pitchFamily="18" charset="0"/>
            </a:endParaRPr>
          </a:p>
          <a:p>
            <a:pPr marL="914400" marR="772160">
              <a:spcBef>
                <a:spcPts val="450"/>
              </a:spcBef>
              <a:spcAft>
                <a:spcPts val="0"/>
              </a:spcAft>
            </a:pPr>
            <a:r>
              <a:rPr lang="en-US" dirty="0">
                <a:latin typeface="Times New Roman" panose="02020603050405020304" pitchFamily="18" charset="0"/>
                <a:ea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rPr>
              <a:t>	Apps </a:t>
            </a:r>
            <a:r>
              <a:rPr lang="en-US" dirty="0">
                <a:latin typeface="Times New Roman" panose="02020603050405020304" pitchFamily="18" charset="0"/>
                <a:ea typeface="Times New Roman" panose="02020603050405020304" pitchFamily="18" charset="0"/>
              </a:rPr>
              <a:t>in Salesforce are a group of tabs that help the application function by </a:t>
            </a:r>
            <a:r>
              <a:rPr lang="en-US" dirty="0" smtClean="0">
                <a:latin typeface="Times New Roman" panose="02020603050405020304" pitchFamily="18" charset="0"/>
                <a:ea typeface="Times New Roman" panose="02020603050405020304" pitchFamily="18" charset="0"/>
              </a:rPr>
              <a:t>			working </a:t>
            </a:r>
            <a:r>
              <a:rPr lang="en-US" dirty="0">
                <a:latin typeface="Times New Roman" panose="02020603050405020304" pitchFamily="18" charset="0"/>
                <a:ea typeface="Times New Roman" panose="02020603050405020304" pitchFamily="18" charset="0"/>
              </a:rPr>
              <a:t>together as a unit. It has a name, a logo, and a particular set of tabs. The </a:t>
            </a:r>
            <a:r>
              <a:rPr lang="en-US" dirty="0" smtClean="0">
                <a:latin typeface="Times New Roman" panose="02020603050405020304" pitchFamily="18" charset="0"/>
                <a:ea typeface="Times New Roman" panose="02020603050405020304" pitchFamily="18" charset="0"/>
              </a:rPr>
              <a:t>		simplest </a:t>
            </a:r>
            <a:r>
              <a:rPr lang="en-US" dirty="0">
                <a:latin typeface="Times New Roman" panose="02020603050405020304" pitchFamily="18" charset="0"/>
                <a:ea typeface="Times New Roman" panose="02020603050405020304" pitchFamily="18" charset="0"/>
              </a:rPr>
              <a:t>app usually has just two tabs</a:t>
            </a:r>
            <a:r>
              <a:rPr lang="en-US" dirty="0" smtClean="0">
                <a:latin typeface="Times New Roman" panose="02020603050405020304" pitchFamily="18" charset="0"/>
                <a:ea typeface="Times New Roman" panose="02020603050405020304" pitchFamily="18" charset="0"/>
              </a:rPr>
              <a:t>.</a:t>
            </a:r>
            <a:endParaRPr lang="en-US" sz="1600" dirty="0">
              <a:latin typeface="Times New Roman" panose="02020603050405020304" pitchFamily="18" charset="0"/>
              <a:ea typeface="Times New Roman" panose="02020603050405020304" pitchFamily="18" charset="0"/>
            </a:endParaRPr>
          </a:p>
        </p:txBody>
      </p:sp>
      <p:sp>
        <p:nvSpPr>
          <p:cNvPr id="3" name="Rectangle 2"/>
          <p:cNvSpPr/>
          <p:nvPr/>
        </p:nvSpPr>
        <p:spPr>
          <a:xfrm>
            <a:off x="1726322" y="3517742"/>
            <a:ext cx="10223939" cy="1752275"/>
          </a:xfrm>
          <a:prstGeom prst="rect">
            <a:avLst/>
          </a:prstGeom>
        </p:spPr>
        <p:txBody>
          <a:bodyPr wrap="square">
            <a:spAutoFit/>
          </a:bodyPr>
          <a:lstStyle/>
          <a:p>
            <a:pPr>
              <a:lnSpc>
                <a:spcPts val="2850"/>
              </a:lnSpc>
              <a:spcBef>
                <a:spcPts val="1500"/>
              </a:spcBef>
              <a:spcAft>
                <a:spcPts val="750"/>
              </a:spcAft>
            </a:pPr>
            <a:r>
              <a:rPr lang="en-US" sz="2800" b="1" dirty="0">
                <a:latin typeface="Times New Roman" panose="02020603050405020304" pitchFamily="18" charset="0"/>
                <a:ea typeface="Times New Roman" panose="02020603050405020304" pitchFamily="18" charset="0"/>
              </a:rPr>
              <a:t>Profile</a:t>
            </a:r>
            <a:endParaRPr lang="en-US" b="1" dirty="0">
              <a:latin typeface="Times New Roman" panose="02020603050405020304" pitchFamily="18" charset="0"/>
              <a:ea typeface="Times New Roman" panose="02020603050405020304" pitchFamily="18" charset="0"/>
            </a:endParaRPr>
          </a:p>
          <a:p>
            <a:pPr>
              <a:lnSpc>
                <a:spcPct val="107000"/>
              </a:lnSpc>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				A </a:t>
            </a:r>
            <a:r>
              <a:rPr lang="en-US" dirty="0">
                <a:latin typeface="Calibri" panose="020F0502020204030204" pitchFamily="34" charset="0"/>
                <a:ea typeface="Calibri" panose="020F0502020204030204" pitchFamily="34" charset="0"/>
                <a:cs typeface="Times New Roman" panose="02020603050405020304" pitchFamily="18" charset="0"/>
              </a:rPr>
              <a:t>profile is </a:t>
            </a:r>
            <a:r>
              <a:rPr lang="en-US" b="1" dirty="0">
                <a:latin typeface="Calibri" panose="020F0502020204030204" pitchFamily="34" charset="0"/>
                <a:ea typeface="Calibri" panose="020F0502020204030204" pitchFamily="34" charset="0"/>
                <a:cs typeface="Times New Roman" panose="02020603050405020304" pitchFamily="18" charset="0"/>
              </a:rPr>
              <a:t>a group/collection of settings and permissions that define what a user can </a:t>
            </a:r>
            <a:r>
              <a:rPr lang="en-US" b="1" dirty="0" smtClean="0">
                <a:latin typeface="Calibri" panose="020F0502020204030204" pitchFamily="34" charset="0"/>
                <a:ea typeface="Calibri" panose="020F0502020204030204" pitchFamily="34" charset="0"/>
                <a:cs typeface="Times New Roman" panose="02020603050405020304" pitchFamily="18" charset="0"/>
              </a:rPr>
              <a:t>				do </a:t>
            </a:r>
            <a:r>
              <a:rPr lang="en-US" b="1" dirty="0">
                <a:latin typeface="Calibri" panose="020F0502020204030204" pitchFamily="34" charset="0"/>
                <a:ea typeface="Calibri" panose="020F0502020204030204" pitchFamily="34" charset="0"/>
                <a:cs typeface="Times New Roman" panose="02020603050405020304" pitchFamily="18" charset="0"/>
              </a:rPr>
              <a:t>in </a:t>
            </a:r>
            <a:r>
              <a:rPr lang="en-US" b="1" dirty="0" err="1">
                <a:latin typeface="Calibri" panose="020F0502020204030204" pitchFamily="34" charset="0"/>
                <a:ea typeface="Calibri" panose="020F0502020204030204" pitchFamily="34" charset="0"/>
                <a:cs typeface="Times New Roman" panose="02020603050405020304" pitchFamily="18" charset="0"/>
              </a:rPr>
              <a:t>salesforce</a:t>
            </a:r>
            <a:r>
              <a:rPr lang="en-US" dirty="0">
                <a:latin typeface="Calibri" panose="020F0502020204030204" pitchFamily="34" charset="0"/>
                <a:ea typeface="Calibri" panose="020F0502020204030204" pitchFamily="34" charset="0"/>
                <a:cs typeface="Times New Roman" panose="02020603050405020304" pitchFamily="18" charset="0"/>
              </a:rPr>
              <a:t>. A profile controls “Object permissions, Field permissions, User </a:t>
            </a:r>
            <a:r>
              <a:rPr lang="en-US" dirty="0" smtClean="0">
                <a:latin typeface="Calibri" panose="020F0502020204030204" pitchFamily="34" charset="0"/>
                <a:ea typeface="Calibri" panose="020F0502020204030204" pitchFamily="34" charset="0"/>
                <a:cs typeface="Times New Roman" panose="02020603050405020304" pitchFamily="18" charset="0"/>
              </a:rPr>
              <a:t>					permissions</a:t>
            </a:r>
            <a:r>
              <a:rPr lang="en-US" dirty="0">
                <a:latin typeface="Calibri" panose="020F0502020204030204" pitchFamily="34" charset="0"/>
                <a:ea typeface="Calibri" panose="020F0502020204030204" pitchFamily="34" charset="0"/>
                <a:cs typeface="Times New Roman" panose="02020603050405020304" pitchFamily="18" charset="0"/>
              </a:rPr>
              <a:t>, Tab settings, App settings, Apex class access, </a:t>
            </a:r>
            <a:r>
              <a:rPr lang="en-US" dirty="0" err="1">
                <a:latin typeface="Calibri" panose="020F0502020204030204" pitchFamily="34" charset="0"/>
                <a:ea typeface="Calibri" panose="020F0502020204030204" pitchFamily="34" charset="0"/>
                <a:cs typeface="Times New Roman" panose="02020603050405020304" pitchFamily="18" charset="0"/>
              </a:rPr>
              <a:t>Visualforce</a:t>
            </a:r>
            <a:r>
              <a:rPr lang="en-US" dirty="0">
                <a:latin typeface="Calibri" panose="020F0502020204030204" pitchFamily="34" charset="0"/>
                <a:ea typeface="Calibri" panose="020F0502020204030204" pitchFamily="34" charset="0"/>
                <a:cs typeface="Times New Roman" panose="02020603050405020304" pitchFamily="18" charset="0"/>
              </a:rPr>
              <a:t> page access, Page </a:t>
            </a:r>
            <a:r>
              <a:rPr lang="en-US" dirty="0" smtClean="0">
                <a:latin typeface="Calibri" panose="020F0502020204030204" pitchFamily="34" charset="0"/>
                <a:ea typeface="Calibri" panose="020F0502020204030204" pitchFamily="34" charset="0"/>
                <a:cs typeface="Times New Roman" panose="02020603050405020304" pitchFamily="18" charset="0"/>
              </a:rPr>
              <a:t>				layouts</a:t>
            </a:r>
            <a:r>
              <a:rPr lang="en-US" dirty="0">
                <a:latin typeface="Calibri" panose="020F0502020204030204" pitchFamily="34" charset="0"/>
                <a:ea typeface="Calibri" panose="020F0502020204030204" pitchFamily="34" charset="0"/>
                <a:cs typeface="Times New Roman" panose="02020603050405020304" pitchFamily="18" charset="0"/>
              </a:rPr>
              <a:t>, Record Types, Login hours &amp; Login IP ranges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06422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920</TotalTime>
  <Words>412</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KIRUTHIKA S</dc:creator>
  <cp:lastModifiedBy>Admin</cp:lastModifiedBy>
  <cp:revision>25</cp:revision>
  <dcterms:created xsi:type="dcterms:W3CDTF">2023-05-17T05:28:50Z</dcterms:created>
  <dcterms:modified xsi:type="dcterms:W3CDTF">2023-10-31T09:33:19Z</dcterms:modified>
</cp:coreProperties>
</file>