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59" r:id="rId14"/>
  </p:sldIdLst>
  <p:sldSz cx="12384088" cy="6983413"/>
  <p:notesSz cx="6858000" cy="9144000"/>
  <p:embeddedFontLst>
    <p:embeddedFont>
      <p:font typeface="Lato Black" panose="020F0502020204030203" pitchFamily="34" charset="0"/>
      <p:bold r:id="rId16"/>
      <p:boldItalic r:id="rId17"/>
    </p:embeddedFont>
    <p:embeddedFont>
      <p:font typeface="Libre Baskerville" panose="02000000000000000000" pitchFamily="2"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3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23"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92150" y="1143000"/>
            <a:ext cx="5473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0" name="Google Shape;20;p7"/>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238461" y="1995702"/>
            <a:ext cx="5918120" cy="26703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820423" y="-597216"/>
            <a:ext cx="5918120" cy="7856156"/>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48011" y="1142888"/>
            <a:ext cx="9288066" cy="243126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48011" y="3667909"/>
            <a:ext cx="9288066" cy="168604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1"/>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1"/>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7" name="Google Shape;27;p8"/>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32" name="Google Shape;32;p9"/>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44959" y="1741005"/>
            <a:ext cx="10681276" cy="290490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44959" y="4673394"/>
            <a:ext cx="10681276" cy="1527621"/>
          </a:xfrm>
          <a:prstGeom prst="rect">
            <a:avLst/>
          </a:prstGeom>
          <a:noFill/>
          <a:ln>
            <a:noFill/>
          </a:ln>
        </p:spPr>
        <p:txBody>
          <a:bodyPr spcFirstLastPara="1" wrap="square" lIns="91425" tIns="45700" rIns="91425" bIns="45700" anchor="t" anchorCtr="0">
            <a:normAutofit/>
          </a:bodyPr>
          <a:lstStyle>
            <a:lvl1pPr marL="457206" lvl="0" indent="-228604" algn="l">
              <a:lnSpc>
                <a:spcPct val="90000"/>
              </a:lnSpc>
              <a:spcBef>
                <a:spcPts val="1001"/>
              </a:spcBef>
              <a:spcAft>
                <a:spcPts val="0"/>
              </a:spcAft>
              <a:buClr>
                <a:srgbClr val="888888"/>
              </a:buClr>
              <a:buSzPts val="2400"/>
              <a:buNone/>
              <a:defRPr sz="2400">
                <a:solidFill>
                  <a:srgbClr val="888888"/>
                </a:solidFill>
              </a:defRPr>
            </a:lvl1pPr>
            <a:lvl2pPr marL="914411" lvl="1" indent="-228604" algn="l">
              <a:lnSpc>
                <a:spcPct val="90000"/>
              </a:lnSpc>
              <a:spcBef>
                <a:spcPts val="500"/>
              </a:spcBef>
              <a:spcAft>
                <a:spcPts val="0"/>
              </a:spcAft>
              <a:buClr>
                <a:srgbClr val="888888"/>
              </a:buClr>
              <a:buSzPts val="2000"/>
              <a:buNone/>
              <a:defRPr sz="2000">
                <a:solidFill>
                  <a:srgbClr val="888888"/>
                </a:solidFill>
              </a:defRPr>
            </a:lvl2pPr>
            <a:lvl3pPr marL="1371617" lvl="2" indent="-228604" algn="l">
              <a:lnSpc>
                <a:spcPct val="90000"/>
              </a:lnSpc>
              <a:spcBef>
                <a:spcPts val="500"/>
              </a:spcBef>
              <a:spcAft>
                <a:spcPts val="0"/>
              </a:spcAft>
              <a:buClr>
                <a:srgbClr val="888888"/>
              </a:buClr>
              <a:buSzPts val="1800"/>
              <a:buNone/>
              <a:defRPr sz="1801">
                <a:solidFill>
                  <a:srgbClr val="888888"/>
                </a:solidFill>
              </a:defRPr>
            </a:lvl3pPr>
            <a:lvl4pPr marL="1828823" lvl="3" indent="-228604" algn="l">
              <a:lnSpc>
                <a:spcPct val="90000"/>
              </a:lnSpc>
              <a:spcBef>
                <a:spcPts val="500"/>
              </a:spcBef>
              <a:spcAft>
                <a:spcPts val="0"/>
              </a:spcAft>
              <a:buClr>
                <a:srgbClr val="888888"/>
              </a:buClr>
              <a:buSzPts val="1600"/>
              <a:buNone/>
              <a:defRPr sz="1600">
                <a:solidFill>
                  <a:srgbClr val="888888"/>
                </a:solidFill>
              </a:defRPr>
            </a:lvl4pPr>
            <a:lvl5pPr marL="2286029" lvl="4" indent="-228604" algn="l">
              <a:lnSpc>
                <a:spcPct val="90000"/>
              </a:lnSpc>
              <a:spcBef>
                <a:spcPts val="500"/>
              </a:spcBef>
              <a:spcAft>
                <a:spcPts val="0"/>
              </a:spcAft>
              <a:buClr>
                <a:srgbClr val="888888"/>
              </a:buClr>
              <a:buSzPts val="1600"/>
              <a:buNone/>
              <a:defRPr sz="1600">
                <a:solidFill>
                  <a:srgbClr val="888888"/>
                </a:solidFill>
              </a:defRPr>
            </a:lvl5pPr>
            <a:lvl6pPr marL="2743234" lvl="5" indent="-228604" algn="l">
              <a:lnSpc>
                <a:spcPct val="90000"/>
              </a:lnSpc>
              <a:spcBef>
                <a:spcPts val="500"/>
              </a:spcBef>
              <a:spcAft>
                <a:spcPts val="0"/>
              </a:spcAft>
              <a:buClr>
                <a:srgbClr val="888888"/>
              </a:buClr>
              <a:buSzPts val="1600"/>
              <a:buNone/>
              <a:defRPr sz="1600">
                <a:solidFill>
                  <a:srgbClr val="888888"/>
                </a:solidFill>
              </a:defRPr>
            </a:lvl6pPr>
            <a:lvl7pPr marL="3200440" lvl="6" indent="-228604" algn="l">
              <a:lnSpc>
                <a:spcPct val="90000"/>
              </a:lnSpc>
              <a:spcBef>
                <a:spcPts val="500"/>
              </a:spcBef>
              <a:spcAft>
                <a:spcPts val="0"/>
              </a:spcAft>
              <a:buClr>
                <a:srgbClr val="888888"/>
              </a:buClr>
              <a:buSzPts val="1600"/>
              <a:buNone/>
              <a:defRPr sz="1600">
                <a:solidFill>
                  <a:srgbClr val="888888"/>
                </a:solidFill>
              </a:defRPr>
            </a:lvl7pPr>
            <a:lvl8pPr marL="3657646" lvl="7" indent="-228604" algn="l">
              <a:lnSpc>
                <a:spcPct val="90000"/>
              </a:lnSpc>
              <a:spcBef>
                <a:spcPts val="500"/>
              </a:spcBef>
              <a:spcAft>
                <a:spcPts val="0"/>
              </a:spcAft>
              <a:buClr>
                <a:srgbClr val="888888"/>
              </a:buClr>
              <a:buSzPts val="1600"/>
              <a:buNone/>
              <a:defRPr sz="1600">
                <a:solidFill>
                  <a:srgbClr val="888888"/>
                </a:solidFill>
              </a:defRPr>
            </a:lvl8pPr>
            <a:lvl9pPr marL="4114851" lvl="8" indent="-228604"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46" name="Google Shape;46;p11"/>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51407" y="1859011"/>
            <a:ext cx="5263237" cy="4430911"/>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269446" y="1859011"/>
            <a:ext cx="5263237" cy="4430911"/>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54" name="Google Shape;54;p12"/>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5302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53023" y="1711907"/>
            <a:ext cx="5239049" cy="838979"/>
          </a:xfrm>
          <a:prstGeom prst="rect">
            <a:avLst/>
          </a:prstGeom>
          <a:noFill/>
          <a:ln>
            <a:noFill/>
          </a:ln>
        </p:spPr>
        <p:txBody>
          <a:bodyPr spcFirstLastPara="1" wrap="square" lIns="91425" tIns="45700" rIns="91425" bIns="45700" anchor="b" anchorCtr="0">
            <a:normAutofit/>
          </a:bodyPr>
          <a:lstStyle>
            <a:lvl1pPr marL="457206" lvl="0" indent="-228604" algn="l">
              <a:lnSpc>
                <a:spcPct val="90000"/>
              </a:lnSpc>
              <a:spcBef>
                <a:spcPts val="1001"/>
              </a:spcBef>
              <a:spcAft>
                <a:spcPts val="0"/>
              </a:spcAft>
              <a:buClr>
                <a:schemeClr val="dk1"/>
              </a:buClr>
              <a:buSzPts val="2400"/>
              <a:buNone/>
              <a:defRPr sz="2400" b="1"/>
            </a:lvl1pPr>
            <a:lvl2pPr marL="914411" lvl="1" indent="-228604" algn="l">
              <a:lnSpc>
                <a:spcPct val="90000"/>
              </a:lnSpc>
              <a:spcBef>
                <a:spcPts val="500"/>
              </a:spcBef>
              <a:spcAft>
                <a:spcPts val="0"/>
              </a:spcAft>
              <a:buClr>
                <a:schemeClr val="dk1"/>
              </a:buClr>
              <a:buSzPts val="2000"/>
              <a:buNone/>
              <a:defRPr sz="2000" b="1"/>
            </a:lvl2pPr>
            <a:lvl3pPr marL="1371617" lvl="2" indent="-228604" algn="l">
              <a:lnSpc>
                <a:spcPct val="90000"/>
              </a:lnSpc>
              <a:spcBef>
                <a:spcPts val="500"/>
              </a:spcBef>
              <a:spcAft>
                <a:spcPts val="0"/>
              </a:spcAft>
              <a:buClr>
                <a:schemeClr val="dk1"/>
              </a:buClr>
              <a:buSzPts val="1800"/>
              <a:buNone/>
              <a:defRPr sz="1801" b="1"/>
            </a:lvl3pPr>
            <a:lvl4pPr marL="1828823" lvl="3" indent="-228604" algn="l">
              <a:lnSpc>
                <a:spcPct val="90000"/>
              </a:lnSpc>
              <a:spcBef>
                <a:spcPts val="500"/>
              </a:spcBef>
              <a:spcAft>
                <a:spcPts val="0"/>
              </a:spcAft>
              <a:buClr>
                <a:schemeClr val="dk1"/>
              </a:buClr>
              <a:buSzPts val="1600"/>
              <a:buNone/>
              <a:defRPr sz="1600" b="1"/>
            </a:lvl4pPr>
            <a:lvl5pPr marL="2286029" lvl="4" indent="-228604" algn="l">
              <a:lnSpc>
                <a:spcPct val="90000"/>
              </a:lnSpc>
              <a:spcBef>
                <a:spcPts val="500"/>
              </a:spcBef>
              <a:spcAft>
                <a:spcPts val="0"/>
              </a:spcAft>
              <a:buClr>
                <a:schemeClr val="dk1"/>
              </a:buClr>
              <a:buSzPts val="1600"/>
              <a:buNone/>
              <a:defRPr sz="1600" b="1"/>
            </a:lvl5pPr>
            <a:lvl6pPr marL="2743234" lvl="5" indent="-228604" algn="l">
              <a:lnSpc>
                <a:spcPct val="90000"/>
              </a:lnSpc>
              <a:spcBef>
                <a:spcPts val="500"/>
              </a:spcBef>
              <a:spcAft>
                <a:spcPts val="0"/>
              </a:spcAft>
              <a:buClr>
                <a:schemeClr val="dk1"/>
              </a:buClr>
              <a:buSzPts val="1600"/>
              <a:buNone/>
              <a:defRPr sz="1600" b="1"/>
            </a:lvl6pPr>
            <a:lvl7pPr marL="3200440" lvl="6" indent="-228604" algn="l">
              <a:lnSpc>
                <a:spcPct val="90000"/>
              </a:lnSpc>
              <a:spcBef>
                <a:spcPts val="500"/>
              </a:spcBef>
              <a:spcAft>
                <a:spcPts val="0"/>
              </a:spcAft>
              <a:buClr>
                <a:schemeClr val="dk1"/>
              </a:buClr>
              <a:buSzPts val="1600"/>
              <a:buNone/>
              <a:defRPr sz="1600" b="1"/>
            </a:lvl7pPr>
            <a:lvl8pPr marL="3657646" lvl="7" indent="-228604" algn="l">
              <a:lnSpc>
                <a:spcPct val="90000"/>
              </a:lnSpc>
              <a:spcBef>
                <a:spcPts val="500"/>
              </a:spcBef>
              <a:spcAft>
                <a:spcPts val="0"/>
              </a:spcAft>
              <a:buClr>
                <a:schemeClr val="dk1"/>
              </a:buClr>
              <a:buSzPts val="1600"/>
              <a:buNone/>
              <a:defRPr sz="1600" b="1"/>
            </a:lvl8pPr>
            <a:lvl9pPr marL="4114851" lvl="8" indent="-228604"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53023" y="2550887"/>
            <a:ext cx="5239049" cy="3751968"/>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269448" y="1711907"/>
            <a:ext cx="5264850" cy="838979"/>
          </a:xfrm>
          <a:prstGeom prst="rect">
            <a:avLst/>
          </a:prstGeom>
          <a:noFill/>
          <a:ln>
            <a:noFill/>
          </a:ln>
        </p:spPr>
        <p:txBody>
          <a:bodyPr spcFirstLastPara="1" wrap="square" lIns="91425" tIns="45700" rIns="91425" bIns="45700" anchor="b" anchorCtr="0">
            <a:normAutofit/>
          </a:bodyPr>
          <a:lstStyle>
            <a:lvl1pPr marL="457206" lvl="0" indent="-228604" algn="l">
              <a:lnSpc>
                <a:spcPct val="90000"/>
              </a:lnSpc>
              <a:spcBef>
                <a:spcPts val="1001"/>
              </a:spcBef>
              <a:spcAft>
                <a:spcPts val="0"/>
              </a:spcAft>
              <a:buClr>
                <a:schemeClr val="dk1"/>
              </a:buClr>
              <a:buSzPts val="2400"/>
              <a:buNone/>
              <a:defRPr sz="2400" b="1"/>
            </a:lvl1pPr>
            <a:lvl2pPr marL="914411" lvl="1" indent="-228604" algn="l">
              <a:lnSpc>
                <a:spcPct val="90000"/>
              </a:lnSpc>
              <a:spcBef>
                <a:spcPts val="500"/>
              </a:spcBef>
              <a:spcAft>
                <a:spcPts val="0"/>
              </a:spcAft>
              <a:buClr>
                <a:schemeClr val="dk1"/>
              </a:buClr>
              <a:buSzPts val="2000"/>
              <a:buNone/>
              <a:defRPr sz="2000" b="1"/>
            </a:lvl2pPr>
            <a:lvl3pPr marL="1371617" lvl="2" indent="-228604" algn="l">
              <a:lnSpc>
                <a:spcPct val="90000"/>
              </a:lnSpc>
              <a:spcBef>
                <a:spcPts val="500"/>
              </a:spcBef>
              <a:spcAft>
                <a:spcPts val="0"/>
              </a:spcAft>
              <a:buClr>
                <a:schemeClr val="dk1"/>
              </a:buClr>
              <a:buSzPts val="1800"/>
              <a:buNone/>
              <a:defRPr sz="1801" b="1"/>
            </a:lvl3pPr>
            <a:lvl4pPr marL="1828823" lvl="3" indent="-228604" algn="l">
              <a:lnSpc>
                <a:spcPct val="90000"/>
              </a:lnSpc>
              <a:spcBef>
                <a:spcPts val="500"/>
              </a:spcBef>
              <a:spcAft>
                <a:spcPts val="0"/>
              </a:spcAft>
              <a:buClr>
                <a:schemeClr val="dk1"/>
              </a:buClr>
              <a:buSzPts val="1600"/>
              <a:buNone/>
              <a:defRPr sz="1600" b="1"/>
            </a:lvl4pPr>
            <a:lvl5pPr marL="2286029" lvl="4" indent="-228604" algn="l">
              <a:lnSpc>
                <a:spcPct val="90000"/>
              </a:lnSpc>
              <a:spcBef>
                <a:spcPts val="500"/>
              </a:spcBef>
              <a:spcAft>
                <a:spcPts val="0"/>
              </a:spcAft>
              <a:buClr>
                <a:schemeClr val="dk1"/>
              </a:buClr>
              <a:buSzPts val="1600"/>
              <a:buNone/>
              <a:defRPr sz="1600" b="1"/>
            </a:lvl5pPr>
            <a:lvl6pPr marL="2743234" lvl="5" indent="-228604" algn="l">
              <a:lnSpc>
                <a:spcPct val="90000"/>
              </a:lnSpc>
              <a:spcBef>
                <a:spcPts val="500"/>
              </a:spcBef>
              <a:spcAft>
                <a:spcPts val="0"/>
              </a:spcAft>
              <a:buClr>
                <a:schemeClr val="dk1"/>
              </a:buClr>
              <a:buSzPts val="1600"/>
              <a:buNone/>
              <a:defRPr sz="1600" b="1"/>
            </a:lvl6pPr>
            <a:lvl7pPr marL="3200440" lvl="6" indent="-228604" algn="l">
              <a:lnSpc>
                <a:spcPct val="90000"/>
              </a:lnSpc>
              <a:spcBef>
                <a:spcPts val="500"/>
              </a:spcBef>
              <a:spcAft>
                <a:spcPts val="0"/>
              </a:spcAft>
              <a:buClr>
                <a:schemeClr val="dk1"/>
              </a:buClr>
              <a:buSzPts val="1600"/>
              <a:buNone/>
              <a:defRPr sz="1600" b="1"/>
            </a:lvl7pPr>
            <a:lvl8pPr marL="3657646" lvl="7" indent="-228604" algn="l">
              <a:lnSpc>
                <a:spcPct val="90000"/>
              </a:lnSpc>
              <a:spcBef>
                <a:spcPts val="500"/>
              </a:spcBef>
              <a:spcAft>
                <a:spcPts val="0"/>
              </a:spcAft>
              <a:buClr>
                <a:schemeClr val="dk1"/>
              </a:buClr>
              <a:buSzPts val="1600"/>
              <a:buNone/>
              <a:defRPr sz="1600" b="1"/>
            </a:lvl8pPr>
            <a:lvl9pPr marL="4114851" lvl="8" indent="-228604"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269448" y="2550887"/>
            <a:ext cx="5264850" cy="3751968"/>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64" name="Google Shape;64;p13"/>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53022" y="465561"/>
            <a:ext cx="3994189" cy="16294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264853" y="1005482"/>
            <a:ext cx="6269446" cy="4962750"/>
          </a:xfrm>
          <a:prstGeom prst="rect">
            <a:avLst/>
          </a:prstGeom>
          <a:noFill/>
          <a:ln>
            <a:noFill/>
          </a:ln>
        </p:spPr>
        <p:txBody>
          <a:bodyPr spcFirstLastPara="1" wrap="square" lIns="91425" tIns="45700" rIns="91425" bIns="45700" anchor="t" anchorCtr="0">
            <a:normAutofit/>
          </a:bodyPr>
          <a:lstStyle>
            <a:lvl1pPr marL="457206" lvl="0" indent="-431806" algn="l">
              <a:lnSpc>
                <a:spcPct val="90000"/>
              </a:lnSpc>
              <a:spcBef>
                <a:spcPts val="1001"/>
              </a:spcBef>
              <a:spcAft>
                <a:spcPts val="0"/>
              </a:spcAft>
              <a:buClr>
                <a:schemeClr val="dk1"/>
              </a:buClr>
              <a:buSzPts val="3200"/>
              <a:buChar char="•"/>
              <a:defRPr sz="3200"/>
            </a:lvl1pPr>
            <a:lvl2pPr marL="914411" lvl="1" indent="-406405" algn="l">
              <a:lnSpc>
                <a:spcPct val="90000"/>
              </a:lnSpc>
              <a:spcBef>
                <a:spcPts val="500"/>
              </a:spcBef>
              <a:spcAft>
                <a:spcPts val="0"/>
              </a:spcAft>
              <a:buClr>
                <a:schemeClr val="dk1"/>
              </a:buClr>
              <a:buSzPts val="2800"/>
              <a:buChar char="•"/>
              <a:defRPr sz="2800"/>
            </a:lvl2pPr>
            <a:lvl3pPr marL="1371617" lvl="2" indent="-381006" algn="l">
              <a:lnSpc>
                <a:spcPct val="90000"/>
              </a:lnSpc>
              <a:spcBef>
                <a:spcPts val="500"/>
              </a:spcBef>
              <a:spcAft>
                <a:spcPts val="0"/>
              </a:spcAft>
              <a:buClr>
                <a:schemeClr val="dk1"/>
              </a:buClr>
              <a:buSzPts val="2400"/>
              <a:buChar char="•"/>
              <a:defRPr sz="2400"/>
            </a:lvl3pPr>
            <a:lvl4pPr marL="1828823" lvl="3" indent="-355604" algn="l">
              <a:lnSpc>
                <a:spcPct val="90000"/>
              </a:lnSpc>
              <a:spcBef>
                <a:spcPts val="500"/>
              </a:spcBef>
              <a:spcAft>
                <a:spcPts val="0"/>
              </a:spcAft>
              <a:buClr>
                <a:schemeClr val="dk1"/>
              </a:buClr>
              <a:buSzPts val="2000"/>
              <a:buChar char="•"/>
              <a:defRPr sz="2000"/>
            </a:lvl4pPr>
            <a:lvl5pPr marL="2286029" lvl="4" indent="-355604" algn="l">
              <a:lnSpc>
                <a:spcPct val="90000"/>
              </a:lnSpc>
              <a:spcBef>
                <a:spcPts val="500"/>
              </a:spcBef>
              <a:spcAft>
                <a:spcPts val="0"/>
              </a:spcAft>
              <a:buClr>
                <a:schemeClr val="dk1"/>
              </a:buClr>
              <a:buSzPts val="2000"/>
              <a:buChar char="•"/>
              <a:defRPr sz="2000"/>
            </a:lvl5pPr>
            <a:lvl6pPr marL="2743234" lvl="5" indent="-355604" algn="l">
              <a:lnSpc>
                <a:spcPct val="90000"/>
              </a:lnSpc>
              <a:spcBef>
                <a:spcPts val="500"/>
              </a:spcBef>
              <a:spcAft>
                <a:spcPts val="0"/>
              </a:spcAft>
              <a:buClr>
                <a:schemeClr val="dk1"/>
              </a:buClr>
              <a:buSzPts val="2000"/>
              <a:buChar char="•"/>
              <a:defRPr sz="2000"/>
            </a:lvl6pPr>
            <a:lvl7pPr marL="3200440" lvl="6" indent="-355604" algn="l">
              <a:lnSpc>
                <a:spcPct val="90000"/>
              </a:lnSpc>
              <a:spcBef>
                <a:spcPts val="500"/>
              </a:spcBef>
              <a:spcAft>
                <a:spcPts val="0"/>
              </a:spcAft>
              <a:buClr>
                <a:schemeClr val="dk1"/>
              </a:buClr>
              <a:buSzPts val="2000"/>
              <a:buChar char="•"/>
              <a:defRPr sz="2000"/>
            </a:lvl7pPr>
            <a:lvl8pPr marL="3657646" lvl="7" indent="-355604" algn="l">
              <a:lnSpc>
                <a:spcPct val="90000"/>
              </a:lnSpc>
              <a:spcBef>
                <a:spcPts val="500"/>
              </a:spcBef>
              <a:spcAft>
                <a:spcPts val="0"/>
              </a:spcAft>
              <a:buClr>
                <a:schemeClr val="dk1"/>
              </a:buClr>
              <a:buSzPts val="2000"/>
              <a:buChar char="•"/>
              <a:defRPr sz="2000"/>
            </a:lvl8pPr>
            <a:lvl9pPr marL="4114851" lvl="8" indent="-355604"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53022" y="2095024"/>
            <a:ext cx="3994189" cy="3881291"/>
          </a:xfrm>
          <a:prstGeom prst="rect">
            <a:avLst/>
          </a:prstGeom>
          <a:noFill/>
          <a:ln>
            <a:noFill/>
          </a:ln>
        </p:spPr>
        <p:txBody>
          <a:bodyPr spcFirstLastPara="1" wrap="square" lIns="91425" tIns="45700" rIns="91425" bIns="45700" anchor="t" anchorCtr="0">
            <a:normAutofit/>
          </a:bodyPr>
          <a:lstStyle>
            <a:lvl1pPr marL="457206" lvl="0" indent="-228604" algn="l">
              <a:lnSpc>
                <a:spcPct val="90000"/>
              </a:lnSpc>
              <a:spcBef>
                <a:spcPts val="1001"/>
              </a:spcBef>
              <a:spcAft>
                <a:spcPts val="0"/>
              </a:spcAft>
              <a:buClr>
                <a:schemeClr val="dk1"/>
              </a:buClr>
              <a:buSzPts val="1600"/>
              <a:buNone/>
              <a:defRPr sz="1600"/>
            </a:lvl1pPr>
            <a:lvl2pPr marL="914411" lvl="1" indent="-228604" algn="l">
              <a:lnSpc>
                <a:spcPct val="90000"/>
              </a:lnSpc>
              <a:spcBef>
                <a:spcPts val="500"/>
              </a:spcBef>
              <a:spcAft>
                <a:spcPts val="0"/>
              </a:spcAft>
              <a:buClr>
                <a:schemeClr val="dk1"/>
              </a:buClr>
              <a:buSzPts val="1400"/>
              <a:buNone/>
              <a:defRPr sz="1401"/>
            </a:lvl2pPr>
            <a:lvl3pPr marL="1371617" lvl="2" indent="-228604" algn="l">
              <a:lnSpc>
                <a:spcPct val="90000"/>
              </a:lnSpc>
              <a:spcBef>
                <a:spcPts val="500"/>
              </a:spcBef>
              <a:spcAft>
                <a:spcPts val="0"/>
              </a:spcAft>
              <a:buClr>
                <a:schemeClr val="dk1"/>
              </a:buClr>
              <a:buSzPts val="1200"/>
              <a:buNone/>
              <a:defRPr sz="1200"/>
            </a:lvl3pPr>
            <a:lvl4pPr marL="1828823" lvl="3" indent="-228604" algn="l">
              <a:lnSpc>
                <a:spcPct val="90000"/>
              </a:lnSpc>
              <a:spcBef>
                <a:spcPts val="500"/>
              </a:spcBef>
              <a:spcAft>
                <a:spcPts val="0"/>
              </a:spcAft>
              <a:buClr>
                <a:schemeClr val="dk1"/>
              </a:buClr>
              <a:buSzPts val="1000"/>
              <a:buNone/>
              <a:defRPr sz="1001"/>
            </a:lvl4pPr>
            <a:lvl5pPr marL="2286029" lvl="4" indent="-228604" algn="l">
              <a:lnSpc>
                <a:spcPct val="90000"/>
              </a:lnSpc>
              <a:spcBef>
                <a:spcPts val="500"/>
              </a:spcBef>
              <a:spcAft>
                <a:spcPts val="0"/>
              </a:spcAft>
              <a:buClr>
                <a:schemeClr val="dk1"/>
              </a:buClr>
              <a:buSzPts val="1000"/>
              <a:buNone/>
              <a:defRPr sz="1001"/>
            </a:lvl5pPr>
            <a:lvl6pPr marL="2743234" lvl="5" indent="-228604" algn="l">
              <a:lnSpc>
                <a:spcPct val="90000"/>
              </a:lnSpc>
              <a:spcBef>
                <a:spcPts val="500"/>
              </a:spcBef>
              <a:spcAft>
                <a:spcPts val="0"/>
              </a:spcAft>
              <a:buClr>
                <a:schemeClr val="dk1"/>
              </a:buClr>
              <a:buSzPts val="1000"/>
              <a:buNone/>
              <a:defRPr sz="1001"/>
            </a:lvl6pPr>
            <a:lvl7pPr marL="3200440" lvl="6" indent="-228604" algn="l">
              <a:lnSpc>
                <a:spcPct val="90000"/>
              </a:lnSpc>
              <a:spcBef>
                <a:spcPts val="500"/>
              </a:spcBef>
              <a:spcAft>
                <a:spcPts val="0"/>
              </a:spcAft>
              <a:buClr>
                <a:schemeClr val="dk1"/>
              </a:buClr>
              <a:buSzPts val="1000"/>
              <a:buNone/>
              <a:defRPr sz="1001"/>
            </a:lvl7pPr>
            <a:lvl8pPr marL="3657646" lvl="7" indent="-228604" algn="l">
              <a:lnSpc>
                <a:spcPct val="90000"/>
              </a:lnSpc>
              <a:spcBef>
                <a:spcPts val="500"/>
              </a:spcBef>
              <a:spcAft>
                <a:spcPts val="0"/>
              </a:spcAft>
              <a:buClr>
                <a:schemeClr val="dk1"/>
              </a:buClr>
              <a:buSzPts val="1000"/>
              <a:buNone/>
              <a:defRPr sz="1001"/>
            </a:lvl8pPr>
            <a:lvl9pPr marL="4114851" lvl="8" indent="-228604" algn="l">
              <a:lnSpc>
                <a:spcPct val="90000"/>
              </a:lnSpc>
              <a:spcBef>
                <a:spcPts val="500"/>
              </a:spcBef>
              <a:spcAft>
                <a:spcPts val="0"/>
              </a:spcAft>
              <a:buClr>
                <a:schemeClr val="dk1"/>
              </a:buClr>
              <a:buSzPts val="1000"/>
              <a:buNone/>
              <a:defRPr sz="1001"/>
            </a:lvl9pPr>
          </a:lstStyle>
          <a:p>
            <a:endParaRPr/>
          </a:p>
        </p:txBody>
      </p:sp>
      <p:sp>
        <p:nvSpPr>
          <p:cNvPr id="69" name="Google Shape;69;p14"/>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72" name="Google Shape;72;p14"/>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53022" y="465561"/>
            <a:ext cx="3994189" cy="16294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264853" y="1005482"/>
            <a:ext cx="6269446" cy="4962750"/>
          </a:xfrm>
          <a:prstGeom prst="rect">
            <a:avLst/>
          </a:prstGeom>
          <a:noFill/>
          <a:ln>
            <a:noFill/>
          </a:ln>
        </p:spPr>
      </p:sp>
      <p:sp>
        <p:nvSpPr>
          <p:cNvPr id="76" name="Google Shape;76;p15"/>
          <p:cNvSpPr txBox="1">
            <a:spLocks noGrp="1"/>
          </p:cNvSpPr>
          <p:nvPr>
            <p:ph type="body" idx="1"/>
          </p:nvPr>
        </p:nvSpPr>
        <p:spPr>
          <a:xfrm>
            <a:off x="853022" y="2095024"/>
            <a:ext cx="3994189" cy="3881291"/>
          </a:xfrm>
          <a:prstGeom prst="rect">
            <a:avLst/>
          </a:prstGeom>
          <a:noFill/>
          <a:ln>
            <a:noFill/>
          </a:ln>
        </p:spPr>
        <p:txBody>
          <a:bodyPr spcFirstLastPara="1" wrap="square" lIns="91425" tIns="45700" rIns="91425" bIns="45700" anchor="t" anchorCtr="0">
            <a:normAutofit/>
          </a:bodyPr>
          <a:lstStyle>
            <a:lvl1pPr marL="457206" lvl="0" indent="-228604" algn="l">
              <a:lnSpc>
                <a:spcPct val="90000"/>
              </a:lnSpc>
              <a:spcBef>
                <a:spcPts val="1001"/>
              </a:spcBef>
              <a:spcAft>
                <a:spcPts val="0"/>
              </a:spcAft>
              <a:buClr>
                <a:schemeClr val="dk1"/>
              </a:buClr>
              <a:buSzPts val="1600"/>
              <a:buNone/>
              <a:defRPr sz="1600"/>
            </a:lvl1pPr>
            <a:lvl2pPr marL="914411" lvl="1" indent="-228604" algn="l">
              <a:lnSpc>
                <a:spcPct val="90000"/>
              </a:lnSpc>
              <a:spcBef>
                <a:spcPts val="500"/>
              </a:spcBef>
              <a:spcAft>
                <a:spcPts val="0"/>
              </a:spcAft>
              <a:buClr>
                <a:schemeClr val="dk1"/>
              </a:buClr>
              <a:buSzPts val="1400"/>
              <a:buNone/>
              <a:defRPr sz="1401"/>
            </a:lvl2pPr>
            <a:lvl3pPr marL="1371617" lvl="2" indent="-228604" algn="l">
              <a:lnSpc>
                <a:spcPct val="90000"/>
              </a:lnSpc>
              <a:spcBef>
                <a:spcPts val="500"/>
              </a:spcBef>
              <a:spcAft>
                <a:spcPts val="0"/>
              </a:spcAft>
              <a:buClr>
                <a:schemeClr val="dk1"/>
              </a:buClr>
              <a:buSzPts val="1200"/>
              <a:buNone/>
              <a:defRPr sz="1200"/>
            </a:lvl3pPr>
            <a:lvl4pPr marL="1828823" lvl="3" indent="-228604" algn="l">
              <a:lnSpc>
                <a:spcPct val="90000"/>
              </a:lnSpc>
              <a:spcBef>
                <a:spcPts val="500"/>
              </a:spcBef>
              <a:spcAft>
                <a:spcPts val="0"/>
              </a:spcAft>
              <a:buClr>
                <a:schemeClr val="dk1"/>
              </a:buClr>
              <a:buSzPts val="1000"/>
              <a:buNone/>
              <a:defRPr sz="1001"/>
            </a:lvl4pPr>
            <a:lvl5pPr marL="2286029" lvl="4" indent="-228604" algn="l">
              <a:lnSpc>
                <a:spcPct val="90000"/>
              </a:lnSpc>
              <a:spcBef>
                <a:spcPts val="500"/>
              </a:spcBef>
              <a:spcAft>
                <a:spcPts val="0"/>
              </a:spcAft>
              <a:buClr>
                <a:schemeClr val="dk1"/>
              </a:buClr>
              <a:buSzPts val="1000"/>
              <a:buNone/>
              <a:defRPr sz="1001"/>
            </a:lvl5pPr>
            <a:lvl6pPr marL="2743234" lvl="5" indent="-228604" algn="l">
              <a:lnSpc>
                <a:spcPct val="90000"/>
              </a:lnSpc>
              <a:spcBef>
                <a:spcPts val="500"/>
              </a:spcBef>
              <a:spcAft>
                <a:spcPts val="0"/>
              </a:spcAft>
              <a:buClr>
                <a:schemeClr val="dk1"/>
              </a:buClr>
              <a:buSzPts val="1000"/>
              <a:buNone/>
              <a:defRPr sz="1001"/>
            </a:lvl6pPr>
            <a:lvl7pPr marL="3200440" lvl="6" indent="-228604" algn="l">
              <a:lnSpc>
                <a:spcPct val="90000"/>
              </a:lnSpc>
              <a:spcBef>
                <a:spcPts val="500"/>
              </a:spcBef>
              <a:spcAft>
                <a:spcPts val="0"/>
              </a:spcAft>
              <a:buClr>
                <a:schemeClr val="dk1"/>
              </a:buClr>
              <a:buSzPts val="1000"/>
              <a:buNone/>
              <a:defRPr sz="1001"/>
            </a:lvl7pPr>
            <a:lvl8pPr marL="3657646" lvl="7" indent="-228604" algn="l">
              <a:lnSpc>
                <a:spcPct val="90000"/>
              </a:lnSpc>
              <a:spcBef>
                <a:spcPts val="500"/>
              </a:spcBef>
              <a:spcAft>
                <a:spcPts val="0"/>
              </a:spcAft>
              <a:buClr>
                <a:schemeClr val="dk1"/>
              </a:buClr>
              <a:buSzPts val="1000"/>
              <a:buNone/>
              <a:defRPr sz="1001"/>
            </a:lvl8pPr>
            <a:lvl9pPr marL="4114851" lvl="8" indent="-228604" algn="l">
              <a:lnSpc>
                <a:spcPct val="90000"/>
              </a:lnSpc>
              <a:spcBef>
                <a:spcPts val="500"/>
              </a:spcBef>
              <a:spcAft>
                <a:spcPts val="0"/>
              </a:spcAft>
              <a:buClr>
                <a:schemeClr val="dk1"/>
              </a:buClr>
              <a:buSzPts val="1000"/>
              <a:buNone/>
              <a:defRPr sz="1001"/>
            </a:lvl9pPr>
          </a:lstStyle>
          <a:p>
            <a:endParaRPr/>
          </a:p>
        </p:txBody>
      </p:sp>
      <p:sp>
        <p:nvSpPr>
          <p:cNvPr id="77" name="Google Shape;77;p15"/>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0" name="Google Shape;80;p15"/>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76589" y="-1266172"/>
            <a:ext cx="4430911" cy="10681276"/>
          </a:xfrm>
          <a:prstGeom prst="rect">
            <a:avLst/>
          </a:prstGeom>
          <a:noFill/>
          <a:ln>
            <a:noFill/>
          </a:ln>
        </p:spPr>
        <p:txBody>
          <a:bodyPr spcFirstLastPara="1" wrap="square" lIns="91425" tIns="45700" rIns="91425" bIns="45700" anchor="t" anchorCtr="0">
            <a:normAutofit/>
          </a:bodyPr>
          <a:lstStyle>
            <a:lvl1pPr marL="457206" lvl="0" indent="-342904" algn="l">
              <a:lnSpc>
                <a:spcPct val="90000"/>
              </a:lnSpc>
              <a:spcBef>
                <a:spcPts val="1001"/>
              </a:spcBef>
              <a:spcAft>
                <a:spcPts val="0"/>
              </a:spcAft>
              <a:buClr>
                <a:schemeClr val="dk1"/>
              </a:buClr>
              <a:buSzPts val="1800"/>
              <a:buChar char="•"/>
              <a:defRPr/>
            </a:lvl1pPr>
            <a:lvl2pPr marL="914411" lvl="1" indent="-342904" algn="l">
              <a:lnSpc>
                <a:spcPct val="90000"/>
              </a:lnSpc>
              <a:spcBef>
                <a:spcPts val="500"/>
              </a:spcBef>
              <a:spcAft>
                <a:spcPts val="0"/>
              </a:spcAft>
              <a:buClr>
                <a:schemeClr val="dk1"/>
              </a:buClr>
              <a:buSzPts val="1800"/>
              <a:buChar char="•"/>
              <a:defRPr/>
            </a:lvl2pPr>
            <a:lvl3pPr marL="1371617" lvl="2" indent="-342904" algn="l">
              <a:lnSpc>
                <a:spcPct val="90000"/>
              </a:lnSpc>
              <a:spcBef>
                <a:spcPts val="500"/>
              </a:spcBef>
              <a:spcAft>
                <a:spcPts val="0"/>
              </a:spcAft>
              <a:buClr>
                <a:schemeClr val="dk1"/>
              </a:buClr>
              <a:buSzPts val="1800"/>
              <a:buChar char="•"/>
              <a:defRPr/>
            </a:lvl3pPr>
            <a:lvl4pPr marL="1828823" lvl="3" indent="-342904" algn="l">
              <a:lnSpc>
                <a:spcPct val="90000"/>
              </a:lnSpc>
              <a:spcBef>
                <a:spcPts val="500"/>
              </a:spcBef>
              <a:spcAft>
                <a:spcPts val="0"/>
              </a:spcAft>
              <a:buClr>
                <a:schemeClr val="dk1"/>
              </a:buClr>
              <a:buSzPts val="1800"/>
              <a:buChar char="•"/>
              <a:defRPr/>
            </a:lvl4pPr>
            <a:lvl5pPr marL="2286029" lvl="4" indent="-342904" algn="l">
              <a:lnSpc>
                <a:spcPct val="90000"/>
              </a:lnSpc>
              <a:spcBef>
                <a:spcPts val="500"/>
              </a:spcBef>
              <a:spcAft>
                <a:spcPts val="0"/>
              </a:spcAft>
              <a:buClr>
                <a:schemeClr val="dk1"/>
              </a:buClr>
              <a:buSzPts val="1800"/>
              <a:buChar char="•"/>
              <a:defRPr/>
            </a:lvl5pPr>
            <a:lvl6pPr marL="2743234" lvl="5" indent="-342904" algn="l">
              <a:lnSpc>
                <a:spcPct val="90000"/>
              </a:lnSpc>
              <a:spcBef>
                <a:spcPts val="500"/>
              </a:spcBef>
              <a:spcAft>
                <a:spcPts val="0"/>
              </a:spcAft>
              <a:buClr>
                <a:schemeClr val="dk1"/>
              </a:buClr>
              <a:buSzPts val="1800"/>
              <a:buChar char="•"/>
              <a:defRPr/>
            </a:lvl6pPr>
            <a:lvl7pPr marL="3200440" lvl="6" indent="-342904" algn="l">
              <a:lnSpc>
                <a:spcPct val="90000"/>
              </a:lnSpc>
              <a:spcBef>
                <a:spcPts val="500"/>
              </a:spcBef>
              <a:spcAft>
                <a:spcPts val="0"/>
              </a:spcAft>
              <a:buClr>
                <a:schemeClr val="dk1"/>
              </a:buClr>
              <a:buSzPts val="1800"/>
              <a:buChar char="•"/>
              <a:defRPr/>
            </a:lvl7pPr>
            <a:lvl8pPr marL="3657646" lvl="7" indent="-342904" algn="l">
              <a:lnSpc>
                <a:spcPct val="90000"/>
              </a:lnSpc>
              <a:spcBef>
                <a:spcPts val="500"/>
              </a:spcBef>
              <a:spcAft>
                <a:spcPts val="0"/>
              </a:spcAft>
              <a:buClr>
                <a:schemeClr val="dk1"/>
              </a:buClr>
              <a:buSzPts val="1800"/>
              <a:buChar char="•"/>
              <a:defRPr/>
            </a:lvl8pPr>
            <a:lvl9pPr marL="4114851" lvl="8" indent="-342904"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87" name="Google Shape;87;p16"/>
          <p:cNvPicPr preferRelativeResize="0"/>
          <p:nvPr/>
        </p:nvPicPr>
        <p:blipFill rotWithShape="1">
          <a:blip r:embed="rId2">
            <a:alphaModFix/>
          </a:blip>
          <a:srcRect/>
          <a:stretch/>
        </p:blipFill>
        <p:spPr>
          <a:xfrm>
            <a:off x="8953104" y="6298089"/>
            <a:ext cx="3276214" cy="6853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51410" y="371802"/>
            <a:ext cx="10681276" cy="134980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51410" y="1859011"/>
            <a:ext cx="10681276" cy="443091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51407" y="6472592"/>
            <a:ext cx="2786420" cy="37180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02233" y="6472592"/>
            <a:ext cx="4179630" cy="37180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1"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46263" y="6472592"/>
            <a:ext cx="2786420" cy="37180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384088" cy="6983413"/>
          </a:xfrm>
          <a:prstGeom prst="rect">
            <a:avLst/>
          </a:prstGeom>
          <a:noFill/>
          <a:ln>
            <a:noFill/>
          </a:ln>
        </p:spPr>
      </p:pic>
      <p:sp>
        <p:nvSpPr>
          <p:cNvPr id="99" name="Google Shape;99;p1"/>
          <p:cNvSpPr txBox="1"/>
          <p:nvPr/>
        </p:nvSpPr>
        <p:spPr>
          <a:xfrm>
            <a:off x="2286000" y="4003623"/>
            <a:ext cx="8383903" cy="584735"/>
          </a:xfrm>
          <a:prstGeom prst="rect">
            <a:avLst/>
          </a:prstGeom>
          <a:noFill/>
          <a:ln>
            <a:noFill/>
          </a:ln>
        </p:spPr>
        <p:txBody>
          <a:bodyPr spcFirstLastPara="1" wrap="square" lIns="91426" tIns="45700" rIns="91426" bIns="45700" anchor="t" anchorCtr="0">
            <a:spAutoFit/>
          </a:bodyPr>
          <a:lstStyle/>
          <a:p>
            <a:pPr algn="ctr"/>
            <a:r>
              <a:rPr lang="en-US" sz="3200" b="1" dirty="0">
                <a:latin typeface="Times New Roman" panose="02020603050405020304" pitchFamily="18" charset="0"/>
                <a:cs typeface="Times New Roman" panose="02020603050405020304" pitchFamily="18" charset="0"/>
              </a:rPr>
              <a:t>Exploratory Data Analysis on AMEO Dataset</a:t>
            </a:r>
            <a:endParaRPr sz="32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4B62D42-C68D-7C19-8D99-88003911DCF6}"/>
              </a:ext>
            </a:extLst>
          </p:cNvPr>
          <p:cNvSpPr txBox="1"/>
          <p:nvPr/>
        </p:nvSpPr>
        <p:spPr>
          <a:xfrm>
            <a:off x="7981122" y="5483600"/>
            <a:ext cx="261399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Dinesh Nakkina</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AED472-09C6-1112-FD53-353E40ADB3B4}"/>
              </a:ext>
            </a:extLst>
          </p:cNvPr>
          <p:cNvSpPr txBox="1"/>
          <p:nvPr/>
        </p:nvSpPr>
        <p:spPr>
          <a:xfrm>
            <a:off x="884583" y="407504"/>
            <a:ext cx="4899991" cy="461665"/>
          </a:xfrm>
          <a:prstGeom prst="rect">
            <a:avLst/>
          </a:prstGeom>
          <a:noFill/>
        </p:spPr>
        <p:txBody>
          <a:bodyPr wrap="square" rtlCol="0">
            <a:spAutoFit/>
          </a:bodyPr>
          <a:lstStyle/>
          <a:p>
            <a:r>
              <a:rPr lang="en-IN" sz="2400" b="1" dirty="0"/>
              <a:t>Research Questions</a:t>
            </a:r>
          </a:p>
        </p:txBody>
      </p:sp>
      <p:sp>
        <p:nvSpPr>
          <p:cNvPr id="3" name="TextBox 2">
            <a:extLst>
              <a:ext uri="{FF2B5EF4-FFF2-40B4-BE49-F238E27FC236}">
                <a16:creationId xmlns:a16="http://schemas.microsoft.com/office/drawing/2014/main" id="{B5E785E4-B738-17EE-A21A-884442623A1C}"/>
              </a:ext>
            </a:extLst>
          </p:cNvPr>
          <p:cNvSpPr txBox="1"/>
          <p:nvPr/>
        </p:nvSpPr>
        <p:spPr>
          <a:xfrm>
            <a:off x="884583" y="1043609"/>
            <a:ext cx="10952854" cy="749244"/>
          </a:xfrm>
          <a:prstGeom prst="rect">
            <a:avLst/>
          </a:prstGeom>
          <a:noFill/>
        </p:spPr>
        <p:txBody>
          <a:bodyPr wrap="square" rtlCol="0">
            <a:spAutoFit/>
          </a:bodyPr>
          <a:lstStyle/>
          <a:p>
            <a:r>
              <a:rPr lang="en-US" b="1" dirty="0"/>
              <a:t>Times of India article dated Jan 18, 2019 states that “After doing your Computer Science Engineering if you take up jobs as a Programming Analyst, Software Engineer, Hardware Engineer and Associate Engineer you can earn up to 2.5-3 lakhs as a fresh graduate.</a:t>
            </a:r>
            <a:endParaRPr lang="en-IN" b="1" dirty="0"/>
          </a:p>
        </p:txBody>
      </p:sp>
      <p:sp>
        <p:nvSpPr>
          <p:cNvPr id="4" name="TextBox 3">
            <a:extLst>
              <a:ext uri="{FF2B5EF4-FFF2-40B4-BE49-F238E27FC236}">
                <a16:creationId xmlns:a16="http://schemas.microsoft.com/office/drawing/2014/main" id="{1ECBC95D-DA9B-1EEC-38D4-4ED8EC201ECF}"/>
              </a:ext>
            </a:extLst>
          </p:cNvPr>
          <p:cNvSpPr txBox="1"/>
          <p:nvPr/>
        </p:nvSpPr>
        <p:spPr>
          <a:xfrm>
            <a:off x="1351688" y="1967293"/>
            <a:ext cx="10018643" cy="1187184"/>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hypothesis test result and the claim, it can be concluded that individuals with a degree in Computer Science Engineering, particularly those working in roles such as Programming Analysts, Software Engineers, Hardware Engineers, or Associate Engineers, have a higher starting salary compared to those with other degrees or job roles. The average salary for individuals in these roles exceeds 2.5 lakhs, which aligns with the claim made in the Times of India article. </a:t>
            </a:r>
            <a:endParaRPr lang="en-IN" dirty="0"/>
          </a:p>
        </p:txBody>
      </p:sp>
      <p:sp>
        <p:nvSpPr>
          <p:cNvPr id="5" name="TextBox 4">
            <a:extLst>
              <a:ext uri="{FF2B5EF4-FFF2-40B4-BE49-F238E27FC236}">
                <a16:creationId xmlns:a16="http://schemas.microsoft.com/office/drawing/2014/main" id="{6A3D0679-A1E4-6F22-4371-4BA2E1F1A4C5}"/>
              </a:ext>
            </a:extLst>
          </p:cNvPr>
          <p:cNvSpPr txBox="1"/>
          <p:nvPr/>
        </p:nvSpPr>
        <p:spPr>
          <a:xfrm>
            <a:off x="884583" y="3359426"/>
            <a:ext cx="10952854" cy="530273"/>
          </a:xfrm>
          <a:prstGeom prst="rect">
            <a:avLst/>
          </a:prstGeom>
          <a:noFill/>
        </p:spPr>
        <p:txBody>
          <a:bodyPr wrap="square" rtlCol="0">
            <a:spAutoFit/>
          </a:bodyPr>
          <a:lstStyle/>
          <a:p>
            <a:r>
              <a:rPr lang="en-US" b="1" dirty="0"/>
              <a:t>Individuals with a degree in Computer Science Engineering and who work as Software Engineers or Web Developers have a higher starting salary compared to those with other degrees or job roles.</a:t>
            </a:r>
            <a:endParaRPr lang="en-IN" b="1" dirty="0"/>
          </a:p>
        </p:txBody>
      </p:sp>
      <p:sp>
        <p:nvSpPr>
          <p:cNvPr id="6" name="TextBox 5">
            <a:extLst>
              <a:ext uri="{FF2B5EF4-FFF2-40B4-BE49-F238E27FC236}">
                <a16:creationId xmlns:a16="http://schemas.microsoft.com/office/drawing/2014/main" id="{F5EDAA69-3B1F-8D9A-09E9-5F1BBBCC73C2}"/>
              </a:ext>
            </a:extLst>
          </p:cNvPr>
          <p:cNvSpPr txBox="1"/>
          <p:nvPr/>
        </p:nvSpPr>
        <p:spPr>
          <a:xfrm>
            <a:off x="1351688" y="4224131"/>
            <a:ext cx="10018643" cy="1406154"/>
          </a:xfrm>
          <a:prstGeom prst="rect">
            <a:avLst/>
          </a:prstGeom>
          <a:noFill/>
        </p:spPr>
        <p:txBody>
          <a:bodyPr wrap="square" rtlCol="0">
            <a:spAutoFit/>
          </a:bodyPr>
          <a:lstStyle/>
          <a:p>
            <a:pPr marL="285750" indent="-285750">
              <a:buFont typeface="Arial" panose="020B0604020202020204" pitchFamily="34" charset="0"/>
              <a:buChar char="•"/>
            </a:pPr>
            <a:r>
              <a:rPr lang="en-US" dirty="0"/>
              <a:t>The output of the t-test provides evidence to support the claim. Since the p-value (0.0021) is less than the significance level (alpha = 0.05), we reject the null hypothesis. Therefore, we can conclude that there is a significant difference in starting salaries between individuals with Computer Science Engineering degrees working as Software Engineers or Web Developers and those with other degrees or job roles. This aligns with the claim that individuals with a degree in Computer Science Engineering and who work as Software Engineers or Web Developers have a higher starting salary compared to those with other degrees or job roles.</a:t>
            </a:r>
            <a:endParaRPr lang="en-IN" dirty="0"/>
          </a:p>
        </p:txBody>
      </p:sp>
    </p:spTree>
    <p:extLst>
      <p:ext uri="{BB962C8B-B14F-4D97-AF65-F5344CB8AC3E}">
        <p14:creationId xmlns:p14="http://schemas.microsoft.com/office/powerpoint/2010/main" val="317101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3DFBB-180D-8048-F160-97856E098441}"/>
              </a:ext>
            </a:extLst>
          </p:cNvPr>
          <p:cNvSpPr txBox="1"/>
          <p:nvPr/>
        </p:nvSpPr>
        <p:spPr>
          <a:xfrm>
            <a:off x="725522" y="528387"/>
            <a:ext cx="11390244" cy="5648341"/>
          </a:xfrm>
          <a:prstGeom prst="rect">
            <a:avLst/>
          </a:prstGeom>
          <a:noFill/>
        </p:spPr>
        <p:txBody>
          <a:bodyPr wrap="square" rtlCol="0">
            <a:spAutoFit/>
          </a:bodyPr>
          <a:lstStyle/>
          <a:p>
            <a:r>
              <a:rPr lang="en-US" sz="2400" b="1" dirty="0"/>
              <a:t>Data Analysis Report</a:t>
            </a:r>
          </a:p>
          <a:p>
            <a:endParaRPr lang="en-US" sz="2400" b="1" dirty="0"/>
          </a:p>
          <a:p>
            <a:pPr marL="342900" indent="-342900">
              <a:buAutoNum type="arabicPeriod"/>
            </a:pPr>
            <a:r>
              <a:rPr lang="en-US" b="1" dirty="0"/>
              <a:t>Salary Distribution</a:t>
            </a:r>
          </a:p>
          <a:p>
            <a:r>
              <a:rPr lang="en-US" dirty="0"/>
              <a:t>The salary distribution plot revealed a significant number of individuals at the lower end of the salary spectrum, with fewer individuals at the higher end. This suggests a degree of income inequality within the population. Most of the population appears to be earning a salary in the lower range. There are fewer individuals in the higher salary ranges. The distribution appears to be right-skewed, indicating that most of the population earns less than the average salary.</a:t>
            </a:r>
          </a:p>
          <a:p>
            <a:endParaRPr lang="en-US" dirty="0"/>
          </a:p>
          <a:p>
            <a:r>
              <a:rPr lang="en-US" b="1" dirty="0"/>
              <a:t>2. Academic Performance vs Salary</a:t>
            </a:r>
            <a:endParaRPr lang="en-US" dirty="0"/>
          </a:p>
          <a:p>
            <a:r>
              <a:rPr lang="en-US" dirty="0"/>
              <a:t>The plots representing the relationship between Salary and academic metrics (10th-grade Percentage, 12th-grade Percentage, and College GPA) suggested a weak correlation. While there might be some correlation between these academic metrics and salary, it doesn’t appear to be a strong or direct correlation based on these plots. This suggests that while academic performance might have some influence on salary, there are likely other factors at play as well, such as work experience, skills, industry, location, etc.</a:t>
            </a:r>
          </a:p>
          <a:p>
            <a:endParaRPr lang="en-US" dirty="0"/>
          </a:p>
          <a:p>
            <a:r>
              <a:rPr lang="en-US" b="1" dirty="0"/>
              <a:t>3. Gender Distribution in Engineering Specializations</a:t>
            </a:r>
          </a:p>
          <a:p>
            <a:r>
              <a:rPr lang="en-US" dirty="0"/>
              <a:t>The plot representing the gender distribution across various engineering specializations revealed a significant gender disparity in these fields. In all specializations except Computer Application and Information Technology, the number of males is significantly higher than females. This is a well-documented issue in STEM (Science, Technology, Engineering, Mathematics) fields, where women are often underrepresented.</a:t>
            </a:r>
          </a:p>
          <a:p>
            <a:endParaRPr lang="en-US" dirty="0"/>
          </a:p>
          <a:p>
            <a:r>
              <a:rPr lang="en-US" b="1" dirty="0"/>
              <a:t>4. Employee Tenure</a:t>
            </a:r>
          </a:p>
          <a:p>
            <a:r>
              <a:rPr lang="en-US" dirty="0"/>
              <a:t>The employee tenure plot indicated a high turnover rate or a young workforce. If this is a high turnover rate, it could be a potential problem for the organization. High turnover can lead to increased hiring and training costs, and it can also impact team morale and productivity.</a:t>
            </a:r>
          </a:p>
          <a:p>
            <a:endParaRPr lang="en-US" dirty="0"/>
          </a:p>
        </p:txBody>
      </p:sp>
    </p:spTree>
    <p:extLst>
      <p:ext uri="{BB962C8B-B14F-4D97-AF65-F5344CB8AC3E}">
        <p14:creationId xmlns:p14="http://schemas.microsoft.com/office/powerpoint/2010/main" val="1716910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2E1A1-F40B-A4EC-2A02-5ECD5937A21B}"/>
              </a:ext>
            </a:extLst>
          </p:cNvPr>
          <p:cNvSpPr txBox="1"/>
          <p:nvPr/>
        </p:nvSpPr>
        <p:spPr>
          <a:xfrm>
            <a:off x="874644" y="844826"/>
            <a:ext cx="9362661" cy="5023811"/>
          </a:xfrm>
          <a:prstGeom prst="rect">
            <a:avLst/>
          </a:prstGeom>
          <a:noFill/>
        </p:spPr>
        <p:txBody>
          <a:bodyPr wrap="square" rtlCol="0">
            <a:spAutoFit/>
          </a:bodyPr>
          <a:lstStyle/>
          <a:p>
            <a:r>
              <a:rPr lang="en-US" sz="3200" b="1" dirty="0"/>
              <a:t>Recommendations</a:t>
            </a:r>
          </a:p>
          <a:p>
            <a:endParaRPr lang="en-US" sz="1800" dirty="0"/>
          </a:p>
          <a:p>
            <a:r>
              <a:rPr lang="en-US" sz="1800" b="1" dirty="0"/>
              <a:t>Based on these insights, here are some recommendations:</a:t>
            </a:r>
          </a:p>
          <a:p>
            <a:endParaRPr lang="en-US" dirty="0"/>
          </a:p>
          <a:p>
            <a:r>
              <a:rPr lang="en-US" sz="1600" b="1" dirty="0"/>
              <a:t>Salary Policies: </a:t>
            </a:r>
            <a:r>
              <a:rPr lang="en-US" sz="1600" dirty="0"/>
              <a:t>Review salary policies to address the disparity observed in the salary distribution.</a:t>
            </a:r>
          </a:p>
          <a:p>
            <a:endParaRPr lang="en-US" sz="1600" dirty="0"/>
          </a:p>
          <a:p>
            <a:r>
              <a:rPr lang="en-US" sz="1600" b="1" dirty="0"/>
              <a:t>Diversity in STEM: </a:t>
            </a:r>
            <a:r>
              <a:rPr lang="en-US" sz="1600" dirty="0"/>
              <a:t>Implement strategies to attract and retain more women in engineering fields to address the gender disparity observed.</a:t>
            </a:r>
          </a:p>
          <a:p>
            <a:endParaRPr lang="en-US" sz="1600" dirty="0"/>
          </a:p>
          <a:p>
            <a:r>
              <a:rPr lang="en-US" sz="1600" b="1" dirty="0"/>
              <a:t>Employee Retention Strategies</a:t>
            </a:r>
            <a:r>
              <a:rPr lang="en-US" sz="1600" dirty="0"/>
              <a:t> Implement strategies to improve employee retention, such as providing competitive compensation and benefits, opportunities for career advancement, a positive work environment, and work-life balance.</a:t>
            </a:r>
          </a:p>
          <a:p>
            <a:endParaRPr lang="en-US" sz="1600" dirty="0"/>
          </a:p>
          <a:p>
            <a:r>
              <a:rPr lang="en-US" sz="1600" b="1" dirty="0"/>
              <a:t>Exit Interviews</a:t>
            </a:r>
            <a:r>
              <a:rPr lang="en-US" sz="1600" dirty="0"/>
              <a:t> Conduct exit interviews to understand why employees are leaving. This can provide valuable insights into areas for improvement.</a:t>
            </a:r>
          </a:p>
          <a:p>
            <a:endParaRPr lang="en-US" sz="1600" dirty="0"/>
          </a:p>
          <a:p>
            <a:r>
              <a:rPr lang="en-US" sz="1600" b="1" dirty="0"/>
              <a:t>Employee Engagement: </a:t>
            </a:r>
            <a:r>
              <a:rPr lang="en-US" sz="1600" dirty="0"/>
              <a:t>Regularly engage with employees through surveys or meetings to understand their job satisfaction and address any issues promptly.</a:t>
            </a:r>
            <a:endParaRPr lang="en-IN" sz="1600" dirty="0"/>
          </a:p>
          <a:p>
            <a:endParaRPr lang="en-IN" dirty="0"/>
          </a:p>
        </p:txBody>
      </p:sp>
    </p:spTree>
    <p:extLst>
      <p:ext uri="{BB962C8B-B14F-4D97-AF65-F5344CB8AC3E}">
        <p14:creationId xmlns:p14="http://schemas.microsoft.com/office/powerpoint/2010/main" val="156298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562564" y="1913458"/>
            <a:ext cx="4465643" cy="2834316"/>
          </a:xfrm>
          <a:prstGeom prst="rect">
            <a:avLst/>
          </a:prstGeom>
          <a:noFill/>
          <a:ln>
            <a:noFill/>
          </a:ln>
        </p:spPr>
      </p:pic>
      <p:sp>
        <p:nvSpPr>
          <p:cNvPr id="117" name="Google Shape;117;p5"/>
          <p:cNvSpPr txBox="1"/>
          <p:nvPr/>
        </p:nvSpPr>
        <p:spPr>
          <a:xfrm>
            <a:off x="1340644" y="3059908"/>
            <a:ext cx="3661836" cy="769442"/>
          </a:xfrm>
          <a:prstGeom prst="rect">
            <a:avLst/>
          </a:prstGeom>
          <a:noFill/>
          <a:ln>
            <a:noFill/>
          </a:ln>
        </p:spPr>
        <p:txBody>
          <a:bodyPr spcFirstLastPara="1" wrap="square" lIns="91426" tIns="45700" rIns="91426" bIns="45700" anchor="t" anchorCtr="0">
            <a:noAutofit/>
          </a:bodyPr>
          <a:lstStyle/>
          <a:p>
            <a:pPr>
              <a:buClr>
                <a:srgbClr val="C00000"/>
              </a:buClr>
              <a:buSzPts val="4400"/>
            </a:pPr>
            <a:r>
              <a:rPr lang="en-IN" sz="4400">
                <a:solidFill>
                  <a:srgbClr val="C00000"/>
                </a:solidFill>
                <a:latin typeface="Libre Baskerville"/>
                <a:ea typeface="Libre Baskerville"/>
                <a:cs typeface="Libre Baskerville"/>
                <a:sym typeface="Libre Baskerville"/>
              </a:rPr>
              <a:t>THANK YOU</a:t>
            </a:r>
            <a:endParaRPr sz="180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472954" y="1160743"/>
            <a:ext cx="9635220" cy="4401164"/>
          </a:xfrm>
          <a:prstGeom prst="rect">
            <a:avLst/>
          </a:prstGeom>
          <a:noFill/>
          <a:ln>
            <a:noFill/>
          </a:ln>
        </p:spPr>
        <p:txBody>
          <a:bodyPr spcFirstLastPara="1" wrap="square" lIns="91426" tIns="45700" rIns="91426" bIns="45700" anchor="t" anchorCtr="0">
            <a:spAutoFit/>
          </a:bodyPr>
          <a:lstStyle/>
          <a:p>
            <a:pPr algn="l"/>
            <a:r>
              <a:rPr lang="en-US" sz="2000" b="1" dirty="0">
                <a:solidFill>
                  <a:schemeClr val="tx1"/>
                </a:solidFill>
                <a:latin typeface="Times New Roman" panose="02020603050405020304" pitchFamily="18" charset="0"/>
                <a:cs typeface="Times New Roman" panose="02020603050405020304" pitchFamily="18" charset="0"/>
              </a:rPr>
              <a:t>As someone with a Master's degree in Statistics, I'm passionate about using data to solve problems. I love digging into big piles of information to find useful insights that can help businesses make smart decisions and come up with new ideas.</a:t>
            </a:r>
          </a:p>
          <a:p>
            <a:pPr algn="l"/>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I enjoy working with teams and chatting with people from different backgrounds. I'm pretty good at learning new stuff quickly, and I don't get too stressed out when things get busy.</a:t>
            </a:r>
          </a:p>
          <a:p>
            <a:pPr algn="l"/>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I'm excited about Data Science because it lets me use my stats skills to uncover interesting things in data. It's like solving puzzles with numbers, and it can really make a difference for companies and society.</a:t>
            </a:r>
          </a:p>
          <a:p>
            <a:pPr algn="l"/>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I'm looking forward to jumping into the world of Data Science and seeing where it takes me!</a:t>
            </a:r>
          </a:p>
        </p:txBody>
      </p:sp>
      <p:sp>
        <p:nvSpPr>
          <p:cNvPr id="105" name="Google Shape;105;p3"/>
          <p:cNvSpPr txBox="1"/>
          <p:nvPr/>
        </p:nvSpPr>
        <p:spPr>
          <a:xfrm>
            <a:off x="523702" y="479261"/>
            <a:ext cx="6099463" cy="486247"/>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sym typeface="Lato Black"/>
              </a:rPr>
              <a:t>About me</a:t>
            </a:r>
            <a:endParaRPr sz="1801"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431877C2-62F1-FF07-B318-B917B11053F4}"/>
              </a:ext>
            </a:extLst>
          </p:cNvPr>
          <p:cNvSpPr txBox="1"/>
          <p:nvPr/>
        </p:nvSpPr>
        <p:spPr>
          <a:xfrm>
            <a:off x="297560" y="262951"/>
            <a:ext cx="6099463" cy="486247"/>
          </a:xfrm>
          <a:prstGeom prst="rect">
            <a:avLst/>
          </a:prstGeom>
          <a:noFill/>
          <a:ln>
            <a:noFill/>
          </a:ln>
        </p:spPr>
        <p:txBody>
          <a:bodyPr spcFirstLastPara="1" wrap="square" lIns="91426" tIns="45700" rIns="91426"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sym typeface="Lato Black"/>
              </a:rPr>
              <a:t>Exploratory Data Analysis</a:t>
            </a:r>
          </a:p>
        </p:txBody>
      </p:sp>
      <p:sp>
        <p:nvSpPr>
          <p:cNvPr id="3" name="TextBox 2">
            <a:extLst>
              <a:ext uri="{FF2B5EF4-FFF2-40B4-BE49-F238E27FC236}">
                <a16:creationId xmlns:a16="http://schemas.microsoft.com/office/drawing/2014/main" id="{901CB8B8-7B09-B87E-C69F-74FD15FE72E3}"/>
              </a:ext>
            </a:extLst>
          </p:cNvPr>
          <p:cNvSpPr txBox="1"/>
          <p:nvPr/>
        </p:nvSpPr>
        <p:spPr>
          <a:xfrm>
            <a:off x="553244" y="749198"/>
            <a:ext cx="10864645" cy="5843587"/>
          </a:xfrm>
          <a:prstGeom prst="rect">
            <a:avLst/>
          </a:prstGeom>
          <a:noFill/>
        </p:spPr>
        <p:txBody>
          <a:bodyPr wrap="square" rtlCol="0">
            <a:spAutoFit/>
          </a:bodyPr>
          <a:lstStyle/>
          <a:p>
            <a:r>
              <a:rPr lang="en-US" sz="1800" b="1" dirty="0"/>
              <a:t>Observations from Data:-</a:t>
            </a:r>
          </a:p>
          <a:p>
            <a:endParaRPr lang="en-US" b="1" dirty="0"/>
          </a:p>
          <a:p>
            <a:r>
              <a:rPr lang="en-US" b="1" dirty="0"/>
              <a:t>Salary:</a:t>
            </a:r>
          </a:p>
          <a:p>
            <a:endParaRPr lang="en-US" b="1" dirty="0"/>
          </a:p>
          <a:p>
            <a:pPr marL="285750" indent="-285750">
              <a:buFont typeface="Arial" panose="020B0604020202020204" pitchFamily="34" charset="0"/>
              <a:buChar char="•"/>
            </a:pPr>
            <a:r>
              <a:rPr lang="en-US" dirty="0"/>
              <a:t>The average salary is approximately 307,699 with a standard deviation of 212,737.</a:t>
            </a:r>
          </a:p>
          <a:p>
            <a:pPr marL="285750" indent="-285750">
              <a:buFont typeface="Arial" panose="020B0604020202020204" pitchFamily="34" charset="0"/>
              <a:buChar char="•"/>
            </a:pPr>
            <a:r>
              <a:rPr lang="en-US" dirty="0"/>
              <a:t>The minimum salary is 35,000, and the maximum salary is 4,000,000.</a:t>
            </a:r>
          </a:p>
          <a:p>
            <a:pPr marL="285750" indent="-285750">
              <a:buFont typeface="Arial" panose="020B0604020202020204" pitchFamily="34" charset="0"/>
              <a:buChar char="•"/>
            </a:pPr>
            <a:r>
              <a:rPr lang="en-US" dirty="0"/>
              <a:t>There is a wide range in salaries, indicating significant variability in compensation levels.</a:t>
            </a:r>
          </a:p>
          <a:p>
            <a:pPr marL="285750" indent="-285750">
              <a:buFont typeface="Arial" panose="020B0604020202020204" pitchFamily="34" charset="0"/>
              <a:buChar char="•"/>
            </a:pPr>
            <a:endParaRPr lang="en-US" dirty="0"/>
          </a:p>
          <a:p>
            <a:r>
              <a:rPr lang="en-US" b="1" dirty="0"/>
              <a:t>Education:</a:t>
            </a:r>
          </a:p>
          <a:p>
            <a:endParaRPr lang="en-US" b="1" dirty="0"/>
          </a:p>
          <a:p>
            <a:pPr marL="285750" indent="-285750">
              <a:buFont typeface="Arial" panose="020B0604020202020204" pitchFamily="34" charset="0"/>
              <a:buChar char="•"/>
            </a:pPr>
            <a:r>
              <a:rPr lang="en-US" dirty="0"/>
              <a:t>The average 10th-grade percentage is around 77.93, with a standard deviation of 9.85.</a:t>
            </a:r>
          </a:p>
          <a:p>
            <a:pPr marL="285750" indent="-285750">
              <a:buFont typeface="Arial" panose="020B0604020202020204" pitchFamily="34" charset="0"/>
              <a:buChar char="•"/>
            </a:pPr>
            <a:r>
              <a:rPr lang="en-US" dirty="0"/>
              <a:t>The average 12th-grade percentage is approximately 74.47, with a standard deviation of 11.00.</a:t>
            </a:r>
          </a:p>
          <a:p>
            <a:pPr marL="285750" indent="-285750">
              <a:buFont typeface="Arial" panose="020B0604020202020204" pitchFamily="34" charset="0"/>
              <a:buChar char="•"/>
            </a:pPr>
            <a:r>
              <a:rPr lang="en-US" dirty="0"/>
              <a:t>The average college GPA is about 71.49, with a standard deviation of 8.17.</a:t>
            </a:r>
          </a:p>
          <a:p>
            <a:endParaRPr lang="en-US" dirty="0"/>
          </a:p>
          <a:p>
            <a:r>
              <a:rPr lang="en-US" b="1" dirty="0"/>
              <a:t>Engineering Specializations:</a:t>
            </a:r>
          </a:p>
          <a:p>
            <a:endParaRPr lang="en-US" b="1" dirty="0"/>
          </a:p>
          <a:p>
            <a:pPr marL="285750" indent="-285750">
              <a:buFont typeface="Arial" panose="020B0604020202020204" pitchFamily="34" charset="0"/>
              <a:buChar char="•"/>
            </a:pPr>
            <a:r>
              <a:rPr lang="en-US" dirty="0"/>
              <a:t>There are specific columns for different engineering specializations such as Computer Science, Mechanical Engineering, Electrical Engineering, etc.</a:t>
            </a:r>
          </a:p>
          <a:p>
            <a:pPr marL="285750" indent="-285750">
              <a:buFont typeface="Arial" panose="020B0604020202020204" pitchFamily="34" charset="0"/>
              <a:buChar char="•"/>
            </a:pPr>
            <a:r>
              <a:rPr lang="en-US" dirty="0"/>
              <a:t>These columns contain scores or indicators related to the respective specializations.</a:t>
            </a:r>
          </a:p>
          <a:p>
            <a:endParaRPr lang="en-US" dirty="0"/>
          </a:p>
          <a:p>
            <a:r>
              <a:rPr lang="en-US" b="1" dirty="0"/>
              <a:t>Personality Traits:</a:t>
            </a:r>
          </a:p>
          <a:p>
            <a:endParaRPr lang="en-US" b="1" dirty="0"/>
          </a:p>
          <a:p>
            <a:pPr marL="285750" indent="-285750">
              <a:buFont typeface="Arial" panose="020B0604020202020204" pitchFamily="34" charset="0"/>
              <a:buChar char="•"/>
            </a:pPr>
            <a:r>
              <a:rPr lang="en-US" dirty="0"/>
              <a:t>There are columns for personality traits such as conscientiousness, agreeableness, extraversion, neuroticism, and openness to experience.</a:t>
            </a:r>
          </a:p>
          <a:p>
            <a:pPr marL="285750" indent="-285750">
              <a:buFont typeface="Arial" panose="020B0604020202020204" pitchFamily="34" charset="0"/>
              <a:buChar char="•"/>
            </a:pPr>
            <a:r>
              <a:rPr lang="en-US" dirty="0"/>
              <a:t>These traits are scored on a scale, with means and standard deviations indicating the average levels and variability in these traits among individuals in the dataset.</a:t>
            </a:r>
            <a:endParaRPr lang="en-IN" dirty="0"/>
          </a:p>
        </p:txBody>
      </p:sp>
    </p:spTree>
    <p:extLst>
      <p:ext uri="{BB962C8B-B14F-4D97-AF65-F5344CB8AC3E}">
        <p14:creationId xmlns:p14="http://schemas.microsoft.com/office/powerpoint/2010/main" val="379993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96B91F1-B817-008C-7B78-28114CEDD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47" y="151196"/>
            <a:ext cx="11267768" cy="37837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75AA48-6358-5E71-06CB-1454976DEC7F}"/>
              </a:ext>
            </a:extLst>
          </p:cNvPr>
          <p:cNvSpPr txBox="1"/>
          <p:nvPr/>
        </p:nvSpPr>
        <p:spPr>
          <a:xfrm>
            <a:off x="371347" y="4062746"/>
            <a:ext cx="11779044" cy="2862322"/>
          </a:xfrm>
          <a:prstGeom prst="rect">
            <a:avLst/>
          </a:prstGeom>
          <a:noFill/>
        </p:spPr>
        <p:txBody>
          <a:bodyPr wrap="square" rtlCol="0">
            <a:spAutoFit/>
          </a:bodyPr>
          <a:lstStyle/>
          <a:p>
            <a:r>
              <a:rPr lang="en-US" sz="1200" b="1" dirty="0"/>
              <a:t>Distribution of Salary:</a:t>
            </a:r>
          </a:p>
          <a:p>
            <a:pPr marL="171450" indent="-171450">
              <a:buFont typeface="Arial" panose="020B0604020202020204" pitchFamily="34" charset="0"/>
              <a:buChar char="•"/>
            </a:pPr>
            <a:r>
              <a:rPr lang="en-US" sz="1200" dirty="0"/>
              <a:t>The majority of individuals have a salary in the lower range, indicating a skewed distribution. This could suggest income + inequality within the population.</a:t>
            </a:r>
          </a:p>
          <a:p>
            <a:pPr marL="171450" indent="-171450">
              <a:buFont typeface="Arial" panose="020B0604020202020204" pitchFamily="34" charset="0"/>
              <a:buChar char="•"/>
            </a:pPr>
            <a:r>
              <a:rPr lang="en-US" sz="1200" dirty="0"/>
              <a:t>The x-axis is labeled “Salary” ranging from 0 to 4.0e6 and y-axis labeled “Frequency” ranging from 0 to 1000.</a:t>
            </a:r>
          </a:p>
          <a:p>
            <a:pPr marL="171450" indent="-171450">
              <a:buFont typeface="Arial" panose="020B0604020202020204" pitchFamily="34" charset="0"/>
              <a:buChar char="•"/>
            </a:pPr>
            <a:r>
              <a:rPr lang="en-US" sz="1200" dirty="0"/>
              <a:t>There’s a sharp decline in frequency as salary increases, indicating fewer individuals in the higher salary ranges.</a:t>
            </a:r>
          </a:p>
          <a:p>
            <a:endParaRPr lang="en-US" sz="1200" b="1" dirty="0"/>
          </a:p>
          <a:p>
            <a:r>
              <a:rPr lang="en-US" sz="1200" b="1" dirty="0"/>
              <a:t>Distribution of 10th-grade Percentage:</a:t>
            </a:r>
          </a:p>
          <a:p>
            <a:pPr marL="171450" indent="-171450">
              <a:buFont typeface="Arial" panose="020B0604020202020204" pitchFamily="34" charset="0"/>
              <a:buChar char="•"/>
            </a:pPr>
            <a:r>
              <a:rPr lang="en-US" sz="1200" dirty="0"/>
              <a:t>This distribution is approximately normal, meaning most students have scores around the average, with fewer students at the extremes.</a:t>
            </a:r>
          </a:p>
          <a:p>
            <a:pPr marL="171450" indent="-171450">
              <a:buFont typeface="Arial" panose="020B0604020202020204" pitchFamily="34" charset="0"/>
              <a:buChar char="•"/>
            </a:pPr>
            <a:r>
              <a:rPr lang="en-US" sz="1200" dirty="0"/>
              <a:t>The x-axis ranges from 50 to 100 labeled “10th-grade Percentage”, and y-axis ranges from 0 to about 300 labeled “Frequency”.</a:t>
            </a:r>
          </a:p>
          <a:p>
            <a:pPr marL="171450" indent="-171450">
              <a:buFont typeface="Arial" panose="020B0604020202020204" pitchFamily="34" charset="0"/>
              <a:buChar char="•"/>
            </a:pPr>
            <a:r>
              <a:rPr lang="en-US" sz="1200" dirty="0"/>
              <a:t>Most frequencies are clustered around the middle values (70-80), suggesting that the majority of students score within this range.</a:t>
            </a:r>
          </a:p>
          <a:p>
            <a:endParaRPr lang="en-US" sz="1200" b="1" dirty="0"/>
          </a:p>
          <a:p>
            <a:r>
              <a:rPr lang="en-US" sz="1200" b="1" dirty="0"/>
              <a:t>Distribution of College GPA:</a:t>
            </a:r>
          </a:p>
          <a:p>
            <a:pPr marL="171450" indent="-171450">
              <a:buFont typeface="Arial" panose="020B0604020202020204" pitchFamily="34" charset="0"/>
              <a:buChar char="•"/>
            </a:pPr>
            <a:r>
              <a:rPr lang="en-US" sz="1200" dirty="0"/>
              <a:t>This distribution is also approximately normal but slightly skewed towards higher GPAs, indicating that more students have above-average GPAs.</a:t>
            </a:r>
          </a:p>
          <a:p>
            <a:pPr marL="171450" indent="-171450">
              <a:buFont typeface="Arial" panose="020B0604020202020204" pitchFamily="34" charset="0"/>
              <a:buChar char="•"/>
            </a:pPr>
            <a:r>
              <a:rPr lang="en-US" sz="1200" dirty="0"/>
              <a:t>Labeled “College GPA” on x-axis ranging from about 20 to 100 and “Frequency” on y-axis ranging up to about 700.</a:t>
            </a:r>
          </a:p>
          <a:p>
            <a:pPr marL="171450" indent="-171450">
              <a:buFont typeface="Arial" panose="020B0604020202020204" pitchFamily="34" charset="0"/>
              <a:buChar char="•"/>
            </a:pPr>
            <a:r>
              <a:rPr lang="en-US" sz="1200" dirty="0"/>
              <a:t>The skewness towards higher GPAs could suggest a grading system that allows for high achievement or a selection bias </a:t>
            </a:r>
          </a:p>
          <a:p>
            <a:r>
              <a:rPr lang="en-US" sz="1200" dirty="0"/>
              <a:t>     towards students who perform well </a:t>
            </a:r>
            <a:r>
              <a:rPr lang="en-US" sz="1200" dirty="0" err="1"/>
              <a:t>acadimically</a:t>
            </a:r>
            <a:r>
              <a:rPr lang="en-US" sz="1200" dirty="0"/>
              <a:t>.</a:t>
            </a:r>
            <a:endParaRPr lang="en-IN" sz="1200" dirty="0"/>
          </a:p>
        </p:txBody>
      </p:sp>
    </p:spTree>
    <p:extLst>
      <p:ext uri="{BB962C8B-B14F-4D97-AF65-F5344CB8AC3E}">
        <p14:creationId xmlns:p14="http://schemas.microsoft.com/office/powerpoint/2010/main" val="54499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E2DC00C-62D1-0377-2E52-DB1A42EC6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66" y="69574"/>
            <a:ext cx="11572568" cy="40179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17EA41-B636-517E-BB0B-BFC67E0141BF}"/>
              </a:ext>
            </a:extLst>
          </p:cNvPr>
          <p:cNvSpPr txBox="1"/>
          <p:nvPr/>
        </p:nvSpPr>
        <p:spPr>
          <a:xfrm>
            <a:off x="675861" y="4000639"/>
            <a:ext cx="11355048" cy="2501006"/>
          </a:xfrm>
          <a:prstGeom prst="rect">
            <a:avLst/>
          </a:prstGeom>
          <a:noFill/>
        </p:spPr>
        <p:txBody>
          <a:bodyPr wrap="square" rtlCol="0">
            <a:spAutoFit/>
          </a:bodyPr>
          <a:lstStyle/>
          <a:p>
            <a:r>
              <a:rPr lang="en-US" b="1" dirty="0"/>
              <a:t>Gender Distribution:</a:t>
            </a:r>
          </a:p>
          <a:p>
            <a:r>
              <a:rPr lang="en-US" dirty="0"/>
              <a:t>The first plot represents the distribution of gender within the dataset. The significantly higher frequency of males (‘m’) compared to females (‘f’) suggests a male-dominated dataset. This could reflect the gender demographics of the specific field or industry from which this data was collected. It’s important to consider this gender imbalance when drawing conclusions from the data, as it may introduce bias.</a:t>
            </a:r>
          </a:p>
          <a:p>
            <a:endParaRPr lang="en-US" b="1" dirty="0"/>
          </a:p>
          <a:p>
            <a:r>
              <a:rPr lang="en-US" b="1" dirty="0"/>
              <a:t>Degree Distribution:</a:t>
            </a:r>
          </a:p>
          <a:p>
            <a:r>
              <a:rPr lang="en-US" dirty="0"/>
              <a:t>The second plot provides insights into the educational qualifications of the individuals in the dataset. The overwhelming majority of individuals hold a ‘</a:t>
            </a:r>
            <a:r>
              <a:rPr lang="en-US" dirty="0" err="1"/>
              <a:t>B.Tech</a:t>
            </a:r>
            <a:r>
              <a:rPr lang="en-US" dirty="0"/>
              <a:t>/B.E.’ degree. This could indicate that the dataset is heavily skewed towards individuals in engineering fields. The relatively smaller number of ‘MCA’ degree holders might suggest a lesser representation of individuals from computer applications backgrounds. The negligible counts for ‘</a:t>
            </a:r>
            <a:r>
              <a:rPr lang="en-US" dirty="0" err="1"/>
              <a:t>M.Tech</a:t>
            </a:r>
            <a:r>
              <a:rPr lang="en-US" dirty="0"/>
              <a:t>/M.E.’ and ‘M.Sc. (Tech.)’ degrees could indicate a very limited presence of individuals with these qualifications.</a:t>
            </a:r>
            <a:endParaRPr lang="en-IN" dirty="0"/>
          </a:p>
        </p:txBody>
      </p:sp>
    </p:spTree>
    <p:extLst>
      <p:ext uri="{BB962C8B-B14F-4D97-AF65-F5344CB8AC3E}">
        <p14:creationId xmlns:p14="http://schemas.microsoft.com/office/powerpoint/2010/main" val="2129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5885E3B-F5D0-45A2-ADD0-10CD83D18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402" y="270012"/>
            <a:ext cx="5901909" cy="34869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C9939E-2EB8-4A47-69A7-41941DD98F6D}"/>
              </a:ext>
            </a:extLst>
          </p:cNvPr>
          <p:cNvSpPr txBox="1"/>
          <p:nvPr/>
        </p:nvSpPr>
        <p:spPr>
          <a:xfrm>
            <a:off x="1282079" y="3842474"/>
            <a:ext cx="10426148" cy="2282035"/>
          </a:xfrm>
          <a:prstGeom prst="rect">
            <a:avLst/>
          </a:prstGeom>
          <a:noFill/>
        </p:spPr>
        <p:txBody>
          <a:bodyPr wrap="square" rtlCol="0">
            <a:spAutoFit/>
          </a:bodyPr>
          <a:lstStyle/>
          <a:p>
            <a:endParaRPr lang="en-US" dirty="0"/>
          </a:p>
          <a:p>
            <a:r>
              <a:rPr lang="en-US" b="1" dirty="0"/>
              <a:t>Salary Distribution: </a:t>
            </a:r>
            <a:r>
              <a:rPr lang="en-US" dirty="0"/>
              <a:t>Both distributions have a wide base, indicating a higher density of individuals with lower salaries, and taper off sharply, showing fewer individuals with higher salaries. This suggests that in both categories, the majority of individuals are in the lower salary range.</a:t>
            </a:r>
          </a:p>
          <a:p>
            <a:endParaRPr lang="en-US" dirty="0"/>
          </a:p>
          <a:p>
            <a:r>
              <a:rPr lang="en-US" b="1" dirty="0"/>
              <a:t>Median Salary: </a:t>
            </a:r>
            <a:r>
              <a:rPr lang="en-US" dirty="0"/>
              <a:t>The white dots inside the violins indicate the median salary for each category. There appears to be a difference in the median salary between the two categories, with one category having a higher median salary than the other.</a:t>
            </a:r>
          </a:p>
          <a:p>
            <a:endParaRPr lang="en-US" dirty="0"/>
          </a:p>
          <a:p>
            <a:r>
              <a:rPr lang="en-US" b="1" dirty="0"/>
              <a:t>Interquartile Range: </a:t>
            </a:r>
            <a:r>
              <a:rPr lang="en-US" dirty="0"/>
              <a:t>The black lines inside the violins represent the interquartile range, which is the range within which the middle 50% of salaries fall. This gives us an idea of the spread of salaries in each category.</a:t>
            </a:r>
            <a:endParaRPr lang="en-IN" dirty="0"/>
          </a:p>
        </p:txBody>
      </p:sp>
    </p:spTree>
    <p:extLst>
      <p:ext uri="{BB962C8B-B14F-4D97-AF65-F5344CB8AC3E}">
        <p14:creationId xmlns:p14="http://schemas.microsoft.com/office/powerpoint/2010/main" val="186609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2378074-D074-2F7E-8B54-3401DEE5B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063"/>
            <a:ext cx="12384088" cy="40020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5A7354-9553-975C-9DFD-FA84B7864E67}"/>
              </a:ext>
            </a:extLst>
          </p:cNvPr>
          <p:cNvSpPr txBox="1"/>
          <p:nvPr/>
        </p:nvSpPr>
        <p:spPr>
          <a:xfrm>
            <a:off x="506896" y="4214192"/>
            <a:ext cx="11002617" cy="2308324"/>
          </a:xfrm>
          <a:prstGeom prst="rect">
            <a:avLst/>
          </a:prstGeom>
          <a:noFill/>
        </p:spPr>
        <p:txBody>
          <a:bodyPr wrap="square" rtlCol="0">
            <a:spAutoFit/>
          </a:bodyPr>
          <a:lstStyle/>
          <a:p>
            <a:r>
              <a:rPr lang="en-US" sz="1200" b="1" dirty="0"/>
              <a:t>10th-grade Percentage vs Salary : </a:t>
            </a:r>
            <a:r>
              <a:rPr lang="en-US" sz="1200" dirty="0"/>
              <a:t>The plot shows a concentration of data points at the lower salary range for various 10th-grade percentages. There is a slight inclination towards higher salaries with increased percentages, but the correlation doesn’t appear to be strong.</a:t>
            </a:r>
          </a:p>
          <a:p>
            <a:endParaRPr lang="en-US" sz="1200" dirty="0"/>
          </a:p>
          <a:p>
            <a:r>
              <a:rPr lang="en-US" sz="1200" b="1" dirty="0"/>
              <a:t>12th-grade Percentage vs Salary : </a:t>
            </a:r>
            <a:r>
              <a:rPr lang="en-US" sz="1200" dirty="0"/>
              <a:t>Similar to the 10th-grade percentage, the 12th-grade percentage also shows a weak correlation with salary. Most data points are concentrated at the lower end of the salary scale.</a:t>
            </a:r>
          </a:p>
          <a:p>
            <a:endParaRPr lang="en-US" sz="1200" dirty="0"/>
          </a:p>
          <a:p>
            <a:r>
              <a:rPr lang="en-US" sz="1200" b="1" dirty="0"/>
              <a:t>College GPA vs Salary: </a:t>
            </a:r>
            <a:r>
              <a:rPr lang="en-US" sz="1200" dirty="0"/>
              <a:t>The plot shows a similar pattern to the previous two. While there’s a slight increase in salary with a higher GPA, the correlation isn’t significantly pronounced.</a:t>
            </a:r>
          </a:p>
          <a:p>
            <a:endParaRPr lang="en-US" sz="1200" dirty="0"/>
          </a:p>
          <a:p>
            <a:r>
              <a:rPr lang="en-US" sz="1200" b="1" dirty="0"/>
              <a:t>In conclusion, </a:t>
            </a:r>
            <a:r>
              <a:rPr lang="en-US" sz="1200" dirty="0"/>
              <a:t>while there might be some correlation between these academic metrics (10th-grade Percentage, 12th-grade Percentage, and College GPA) and salary, it doesn’t appear to be a strong or direct correlation based on these plots. This suggests that while academic performance might have some influence on salary.</a:t>
            </a:r>
            <a:endParaRPr lang="en-IN" sz="1200" dirty="0"/>
          </a:p>
        </p:txBody>
      </p:sp>
    </p:spTree>
    <p:extLst>
      <p:ext uri="{BB962C8B-B14F-4D97-AF65-F5344CB8AC3E}">
        <p14:creationId xmlns:p14="http://schemas.microsoft.com/office/powerpoint/2010/main" val="290188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FEF24D6-DD28-042E-E2ED-8094EF15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14" y="94421"/>
            <a:ext cx="5649912" cy="67945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4BE561-AF0A-F797-BC0E-6C606F2E5C2E}"/>
              </a:ext>
            </a:extLst>
          </p:cNvPr>
          <p:cNvSpPr txBox="1"/>
          <p:nvPr/>
        </p:nvSpPr>
        <p:spPr>
          <a:xfrm>
            <a:off x="6361043" y="477078"/>
            <a:ext cx="5436705" cy="5785558"/>
          </a:xfrm>
          <a:prstGeom prst="rect">
            <a:avLst/>
          </a:prstGeom>
          <a:noFill/>
        </p:spPr>
        <p:txBody>
          <a:bodyPr wrap="square" rtlCol="0">
            <a:spAutoFit/>
          </a:bodyPr>
          <a:lstStyle/>
          <a:p>
            <a:r>
              <a:rPr lang="en-US" b="1" dirty="0"/>
              <a:t>Engineering Specializations: </a:t>
            </a:r>
            <a:r>
              <a:rPr lang="en-US" dirty="0"/>
              <a:t>The plot covers a range of engineering disciplines, including Computer Science, Electrical Engineering, Electronics &amp; Telecommunication, Information Technology, and Mechanical Engineering, among others. These fields are fundamental to a wide range of industries, from technology to manufacturing.</a:t>
            </a:r>
          </a:p>
          <a:p>
            <a:endParaRPr lang="en-US" dirty="0"/>
          </a:p>
          <a:p>
            <a:r>
              <a:rPr lang="en-US" b="1" dirty="0"/>
              <a:t>Gender Disparity: </a:t>
            </a:r>
            <a:r>
              <a:rPr lang="en-US" dirty="0"/>
              <a:t>The plot reveals a significant gender disparity in these fields. In all specializations except Computer Application and Information Technology, the number of males is significantly higher than females. This is a well-documented issue in STEM (Science, Technology, Engineering, Mathematics) fields, where women are often underrepresented.</a:t>
            </a:r>
          </a:p>
          <a:p>
            <a:endParaRPr lang="en-US" dirty="0"/>
          </a:p>
          <a:p>
            <a:r>
              <a:rPr lang="en-US" b="1" dirty="0"/>
              <a:t>Mechanical and Electrical &amp; Communication Engineering: </a:t>
            </a:r>
            <a:r>
              <a:rPr lang="en-US" dirty="0"/>
              <a:t>The disparity is particularly noticeable in Mechanical Engineering and Electrical &amp; Communication Engineering. These fields have traditionally been male-dominated, and the plot suggests that this trend continues in the dataset.</a:t>
            </a:r>
          </a:p>
          <a:p>
            <a:endParaRPr lang="en-US" dirty="0"/>
          </a:p>
          <a:p>
            <a:r>
              <a:rPr lang="en-US" b="1" dirty="0"/>
              <a:t>Implications: </a:t>
            </a:r>
            <a:r>
              <a:rPr lang="en-US" dirty="0"/>
              <a:t>This gender imbalance has important implications. Diverse teams can drive innovation and improve problem-solving, so efforts to attract and retain more women in these fields could benefit the industry. Additionally, understanding this disparity is crucial for policymakers and educators who are working to promote gender equality in STEM.</a:t>
            </a:r>
            <a:endParaRPr lang="en-IN" dirty="0"/>
          </a:p>
        </p:txBody>
      </p:sp>
    </p:spTree>
    <p:extLst>
      <p:ext uri="{BB962C8B-B14F-4D97-AF65-F5344CB8AC3E}">
        <p14:creationId xmlns:p14="http://schemas.microsoft.com/office/powerpoint/2010/main" val="43386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44B24ED-C5C3-9D0D-A941-9F6AFDAE0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43073"/>
            <a:ext cx="5527964" cy="4588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896478-2A82-4E95-CB74-41B366BDF78D}"/>
              </a:ext>
            </a:extLst>
          </p:cNvPr>
          <p:cNvSpPr txBox="1"/>
          <p:nvPr/>
        </p:nvSpPr>
        <p:spPr>
          <a:xfrm>
            <a:off x="6016337" y="959736"/>
            <a:ext cx="5434446" cy="4690708"/>
          </a:xfrm>
          <a:prstGeom prst="rect">
            <a:avLst/>
          </a:prstGeom>
          <a:noFill/>
        </p:spPr>
        <p:txBody>
          <a:bodyPr wrap="square" rtlCol="0">
            <a:spAutoFit/>
          </a:bodyPr>
          <a:lstStyle/>
          <a:p>
            <a:r>
              <a:rPr lang="en-US" b="1" dirty="0"/>
              <a:t>Tenure Distribution:</a:t>
            </a:r>
            <a:r>
              <a:rPr lang="en-US" dirty="0"/>
              <a:t> Most bars are concentrated towards the left side, indicating that many employees have shorter tenures. As the tenure increases, the frequency of such tenures decreases sharply. This suggests that the majority of employees have a tenure of less than 2000 days.</a:t>
            </a:r>
          </a:p>
          <a:p>
            <a:endParaRPr lang="en-US" dirty="0"/>
          </a:p>
          <a:p>
            <a:r>
              <a:rPr lang="en-US" b="1" dirty="0"/>
              <a:t>Here are some suggestions to address this:</a:t>
            </a:r>
          </a:p>
          <a:p>
            <a:endParaRPr lang="en-US" b="1" dirty="0"/>
          </a:p>
          <a:p>
            <a:r>
              <a:rPr lang="en-US" b="1" dirty="0"/>
              <a:t>Employee Retention Strategies</a:t>
            </a:r>
            <a:r>
              <a:rPr lang="en-US" dirty="0"/>
              <a:t> Implement strategies to improve employee retention, such as providing competitive compensation and benefits, opportunities for career advancement, a positive work environment, and work-life balance.</a:t>
            </a:r>
          </a:p>
          <a:p>
            <a:endParaRPr lang="en-US" dirty="0"/>
          </a:p>
          <a:p>
            <a:r>
              <a:rPr lang="en-US" b="1" dirty="0"/>
              <a:t>Exit Interviews</a:t>
            </a:r>
            <a:r>
              <a:rPr lang="en-US" dirty="0"/>
              <a:t> Conduct exit interviews to understand why employees are leaving. This can provide valuable insights into areas for improvement.</a:t>
            </a:r>
          </a:p>
          <a:p>
            <a:endParaRPr lang="en-US" dirty="0"/>
          </a:p>
          <a:p>
            <a:r>
              <a:rPr lang="en-US" b="1" dirty="0"/>
              <a:t>Employee Engagement: </a:t>
            </a:r>
            <a:r>
              <a:rPr lang="en-US" dirty="0"/>
              <a:t>Regularly engage with employees through surveys or meetings to understand their job satisfaction and address any issues promptly.</a:t>
            </a:r>
            <a:endParaRPr lang="en-IN" dirty="0"/>
          </a:p>
        </p:txBody>
      </p:sp>
    </p:spTree>
    <p:extLst>
      <p:ext uri="{BB962C8B-B14F-4D97-AF65-F5344CB8AC3E}">
        <p14:creationId xmlns:p14="http://schemas.microsoft.com/office/powerpoint/2010/main" val="424603784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2093</Words>
  <Application>Microsoft Office PowerPoint</Application>
  <PresentationFormat>Custom</PresentationFormat>
  <Paragraphs>115</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Lato Black</vt:lpstr>
      <vt:lpstr>Calibri</vt:lpstr>
      <vt:lpstr>Libre Baskerville</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Dinesh Nakkina</cp:lastModifiedBy>
  <cp:revision>1</cp:revision>
  <dcterms:created xsi:type="dcterms:W3CDTF">2021-02-16T05:19:01Z</dcterms:created>
  <dcterms:modified xsi:type="dcterms:W3CDTF">2024-02-23T05:53:25Z</dcterms:modified>
</cp:coreProperties>
</file>