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70" r:id="rId3"/>
    <p:sldId id="269" r:id="rId4"/>
    <p:sldId id="268" r:id="rId5"/>
    <p:sldId id="267" r:id="rId6"/>
    <p:sldId id="257" r:id="rId7"/>
    <p:sldId id="258" r:id="rId8"/>
    <p:sldId id="260" r:id="rId9"/>
    <p:sldId id="259" r:id="rId10"/>
    <p:sldId id="261" r:id="rId11"/>
    <p:sldId id="262" r:id="rId12"/>
    <p:sldId id="263" r:id="rId13"/>
    <p:sldId id="264" r:id="rId14"/>
    <p:sldId id="265" r:id="rId15"/>
    <p:sldId id="271"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9" d="100"/>
          <a:sy n="69" d="100"/>
        </p:scale>
        <p:origin x="-118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AE02C5-51CA-4287-BF73-294C5D98F0B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1E4F60-DEB1-465C-9730-9F24CB056526}" type="datetimeFigureOut">
              <a:rPr lang="en-IN" smtClean="0"/>
              <a:t>03-10-2018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AE02C5-51CA-4287-BF73-294C5D98F0B5}"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81E4F60-DEB1-465C-9730-9F24CB056526}" type="datetimeFigureOut">
              <a:rPr lang="en-IN" smtClean="0"/>
              <a:t>03-10-2018</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4AE02C5-51CA-4287-BF73-294C5D98F0B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Online Shopping Cart Project Code in Java using Eclipse</a:t>
            </a:r>
            <a:endParaRPr lang="en-IN" dirty="0"/>
          </a:p>
        </p:txBody>
      </p:sp>
      <p:sp>
        <p:nvSpPr>
          <p:cNvPr id="3" name="Subtitle 2"/>
          <p:cNvSpPr>
            <a:spLocks noGrp="1"/>
          </p:cNvSpPr>
          <p:nvPr>
            <p:ph type="subTitle" idx="1"/>
          </p:nvPr>
        </p:nvSpPr>
        <p:spPr/>
        <p:txBody>
          <a:bodyPr>
            <a:normAutofit lnSpcReduction="10000"/>
          </a:bodyPr>
          <a:lstStyle/>
          <a:p>
            <a:r>
              <a:rPr lang="en-IN" dirty="0" smtClean="0"/>
              <a:t>By Dinesh Nanda-1893551</a:t>
            </a:r>
          </a:p>
          <a:p>
            <a:r>
              <a:rPr lang="en-IN" dirty="0" smtClean="0"/>
              <a:t>&amp;  </a:t>
            </a:r>
          </a:p>
          <a:p>
            <a:r>
              <a:rPr lang="en-IN" dirty="0" smtClean="0"/>
              <a:t>AnkushPreet-1893728</a:t>
            </a:r>
            <a:endParaRPr lang="en-IN" dirty="0"/>
          </a:p>
        </p:txBody>
      </p:sp>
    </p:spTree>
    <p:extLst>
      <p:ext uri="{BB962C8B-B14F-4D97-AF65-F5344CB8AC3E}">
        <p14:creationId xmlns:p14="http://schemas.microsoft.com/office/powerpoint/2010/main" val="2836500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58505"/>
            <a:ext cx="8496944" cy="5140990"/>
          </a:xfrm>
          <a:prstGeom prst="rect">
            <a:avLst/>
          </a:prstGeom>
        </p:spPr>
      </p:pic>
    </p:spTree>
    <p:extLst>
      <p:ext uri="{BB962C8B-B14F-4D97-AF65-F5344CB8AC3E}">
        <p14:creationId xmlns:p14="http://schemas.microsoft.com/office/powerpoint/2010/main" val="431450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58505"/>
            <a:ext cx="8352928" cy="5140990"/>
          </a:xfrm>
          <a:prstGeom prst="rect">
            <a:avLst/>
          </a:prstGeom>
        </p:spPr>
      </p:pic>
    </p:spTree>
    <p:extLst>
      <p:ext uri="{BB962C8B-B14F-4D97-AF65-F5344CB8AC3E}">
        <p14:creationId xmlns:p14="http://schemas.microsoft.com/office/powerpoint/2010/main" val="1481802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58505"/>
            <a:ext cx="8352928" cy="5140990"/>
          </a:xfrm>
          <a:prstGeom prst="rect">
            <a:avLst/>
          </a:prstGeom>
        </p:spPr>
      </p:pic>
    </p:spTree>
    <p:extLst>
      <p:ext uri="{BB962C8B-B14F-4D97-AF65-F5344CB8AC3E}">
        <p14:creationId xmlns:p14="http://schemas.microsoft.com/office/powerpoint/2010/main" val="15618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58505"/>
            <a:ext cx="8352928" cy="5140990"/>
          </a:xfrm>
          <a:prstGeom prst="rect">
            <a:avLst/>
          </a:prstGeom>
        </p:spPr>
      </p:pic>
    </p:spTree>
    <p:extLst>
      <p:ext uri="{BB962C8B-B14F-4D97-AF65-F5344CB8AC3E}">
        <p14:creationId xmlns:p14="http://schemas.microsoft.com/office/powerpoint/2010/main" val="2970014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58505"/>
            <a:ext cx="8352928" cy="5140990"/>
          </a:xfrm>
          <a:prstGeom prst="rect">
            <a:avLst/>
          </a:prstGeom>
        </p:spPr>
      </p:pic>
    </p:spTree>
    <p:extLst>
      <p:ext uri="{BB962C8B-B14F-4D97-AF65-F5344CB8AC3E}">
        <p14:creationId xmlns:p14="http://schemas.microsoft.com/office/powerpoint/2010/main" val="1860125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196752"/>
            <a:ext cx="8183880" cy="4838288"/>
          </a:xfrm>
        </p:spPr>
        <p:txBody>
          <a:bodyPr>
            <a:normAutofit fontScale="90000"/>
          </a:bodyPr>
          <a:lstStyle/>
          <a:p>
            <a:r>
              <a:rPr lang="en-IN" sz="2200" dirty="0" smtClean="0">
                <a:solidFill>
                  <a:schemeClr val="tx1"/>
                </a:solidFill>
                <a:effectLst/>
              </a:rPr>
              <a:t>This </a:t>
            </a:r>
            <a:r>
              <a:rPr lang="en-IN" sz="2200" dirty="0">
                <a:solidFill>
                  <a:schemeClr val="tx1"/>
                </a:solidFill>
                <a:effectLst/>
              </a:rPr>
              <a:t>online shopping cart </a:t>
            </a:r>
            <a:r>
              <a:rPr lang="en-IN" sz="2200" dirty="0" smtClean="0">
                <a:solidFill>
                  <a:schemeClr val="tx1"/>
                </a:solidFill>
                <a:effectLst/>
              </a:rPr>
              <a:t>enabled </a:t>
            </a:r>
            <a:r>
              <a:rPr lang="en-IN" sz="2200" dirty="0">
                <a:solidFill>
                  <a:schemeClr val="tx1"/>
                </a:solidFill>
                <a:effectLst/>
              </a:rPr>
              <a:t>the user to tell the compiler how many items he/she wants to buy, item name, its price &amp; quantity &amp; in the end user will see the bill &amp; might </a:t>
            </a:r>
            <a:r>
              <a:rPr lang="en-IN" sz="2200" dirty="0" smtClean="0">
                <a:solidFill>
                  <a:schemeClr val="tx1"/>
                </a:solidFill>
                <a:effectLst/>
              </a:rPr>
              <a:t>get </a:t>
            </a:r>
            <a:r>
              <a:rPr lang="en-IN" sz="2200" dirty="0">
                <a:solidFill>
                  <a:schemeClr val="tx1"/>
                </a:solidFill>
                <a:effectLst/>
              </a:rPr>
              <a:t>discount depending upon the values he/she entered.</a:t>
            </a:r>
            <a:r>
              <a:rPr lang="en-IN" sz="2200" dirty="0">
                <a:effectLst/>
              </a:rPr>
              <a:t> </a:t>
            </a:r>
            <a:r>
              <a:rPr lang="en-IN" sz="2200" dirty="0" smtClean="0">
                <a:effectLst/>
              </a:rPr>
              <a:t/>
            </a:r>
            <a:br>
              <a:rPr lang="en-IN" sz="2200" dirty="0" smtClean="0">
                <a:effectLst/>
              </a:rPr>
            </a:br>
            <a:r>
              <a:rPr lang="en-IN" sz="2200" dirty="0" smtClean="0">
                <a:effectLst/>
              </a:rPr>
              <a:t/>
            </a:r>
            <a:br>
              <a:rPr lang="en-IN" sz="2200" dirty="0" smtClean="0">
                <a:effectLst/>
              </a:rPr>
            </a:br>
            <a:r>
              <a:rPr lang="en-IN" sz="2200" dirty="0">
                <a:effectLst/>
              </a:rPr>
              <a:t/>
            </a:r>
            <a:br>
              <a:rPr lang="en-IN" sz="2200" dirty="0">
                <a:effectLst/>
              </a:rPr>
            </a:br>
            <a:r>
              <a:rPr lang="en-IN" sz="2000" dirty="0" smtClean="0">
                <a:effectLst/>
              </a:rPr>
              <a:t/>
            </a:r>
            <a:br>
              <a:rPr lang="en-IN" sz="2000" dirty="0" smtClean="0">
                <a:effectLst/>
              </a:rPr>
            </a:br>
            <a:r>
              <a:rPr lang="en-IN" sz="2000" b="0" dirty="0" smtClean="0">
                <a:solidFill>
                  <a:schemeClr val="tx1"/>
                </a:solidFill>
                <a:effectLst/>
              </a:rPr>
              <a:t/>
            </a:r>
            <a:br>
              <a:rPr lang="en-IN" sz="2000" b="0" dirty="0" smtClean="0">
                <a:solidFill>
                  <a:schemeClr val="tx1"/>
                </a:solidFill>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endParaRPr lang="en-IN" dirty="0"/>
          </a:p>
        </p:txBody>
      </p:sp>
      <p:sp>
        <p:nvSpPr>
          <p:cNvPr id="3" name="Content Placeholder 2"/>
          <p:cNvSpPr>
            <a:spLocks noGrp="1"/>
          </p:cNvSpPr>
          <p:nvPr>
            <p:ph idx="1"/>
          </p:nvPr>
        </p:nvSpPr>
        <p:spPr>
          <a:xfrm>
            <a:off x="502920" y="530352"/>
            <a:ext cx="8183880" cy="810416"/>
          </a:xfrm>
        </p:spPr>
        <p:txBody>
          <a:bodyPr>
            <a:normAutofit/>
          </a:bodyPr>
          <a:lstStyle/>
          <a:p>
            <a:pPr marL="0" indent="0">
              <a:buNone/>
            </a:pPr>
            <a:r>
              <a:rPr lang="en-IN" sz="3600" b="1" dirty="0">
                <a:solidFill>
                  <a:schemeClr val="accent1"/>
                </a:solidFill>
              </a:rPr>
              <a:t>Conclusion</a:t>
            </a:r>
            <a:endParaRPr lang="en-IN" sz="3600" dirty="0">
              <a:solidFill>
                <a:schemeClr val="accent1"/>
              </a:solidFill>
            </a:endParaRPr>
          </a:p>
        </p:txBody>
      </p:sp>
    </p:spTree>
    <p:extLst>
      <p:ext uri="{BB962C8B-B14F-4D97-AF65-F5344CB8AC3E}">
        <p14:creationId xmlns:p14="http://schemas.microsoft.com/office/powerpoint/2010/main" val="2381903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2920" y="620688"/>
            <a:ext cx="8183880" cy="5416462"/>
          </a:xfrm>
        </p:spPr>
        <p:txBody>
          <a:bodyPr>
            <a:normAutofit/>
          </a:bodyPr>
          <a:lstStyle/>
          <a:p>
            <a:r>
              <a:rPr lang="en-IN" dirty="0" smtClean="0"/>
              <a:t>    “Stay hungry, stay foolish”</a:t>
            </a:r>
            <a:br>
              <a:rPr lang="en-IN" dirty="0" smtClean="0"/>
            </a:br>
            <a:r>
              <a:rPr lang="en-IN" dirty="0"/>
              <a:t> </a:t>
            </a:r>
            <a:r>
              <a:rPr lang="en-IN" dirty="0" smtClean="0"/>
              <a:t>              -Steve Jobs</a:t>
            </a:r>
            <a:br>
              <a:rPr lang="en-IN" dirty="0" smtClean="0"/>
            </a:br>
            <a:r>
              <a:rPr lang="en-IN" dirty="0"/>
              <a:t/>
            </a:r>
            <a:br>
              <a:rPr lang="en-IN" dirty="0"/>
            </a:br>
            <a:r>
              <a:rPr lang="en-IN" dirty="0" smtClean="0"/>
              <a:t/>
            </a:r>
            <a:br>
              <a:rPr lang="en-IN" dirty="0" smtClean="0"/>
            </a:br>
            <a:r>
              <a:rPr lang="en-IN" dirty="0" smtClean="0"/>
              <a:t>                Thank you</a:t>
            </a:r>
            <a:br>
              <a:rPr lang="en-IN" dirty="0" smtClean="0"/>
            </a:br>
            <a:r>
              <a:rPr lang="en-IN" dirty="0"/>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2386299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2920" y="1196752"/>
            <a:ext cx="8183880" cy="4838288"/>
          </a:xfrm>
        </p:spPr>
        <p:txBody>
          <a:bodyPr>
            <a:normAutofit/>
          </a:bodyPr>
          <a:lstStyle/>
          <a:p>
            <a:r>
              <a:rPr lang="en-IN" sz="2000" dirty="0" smtClean="0">
                <a:solidFill>
                  <a:schemeClr val="tx1"/>
                </a:solidFill>
                <a:effectLst/>
              </a:rPr>
              <a:t>1. This </a:t>
            </a:r>
            <a:r>
              <a:rPr lang="en-IN" sz="2000" dirty="0">
                <a:solidFill>
                  <a:schemeClr val="tx1"/>
                </a:solidFill>
                <a:effectLst/>
              </a:rPr>
              <a:t>Code will ask the user to log in and then will ask about how many items he wants to buy, item name, its price and its quantity</a:t>
            </a:r>
            <a:r>
              <a:rPr lang="en-IN" sz="2000" dirty="0" smtClean="0">
                <a:solidFill>
                  <a:schemeClr val="tx1"/>
                </a:solidFill>
                <a:effectLst/>
              </a:rPr>
              <a:t>.</a:t>
            </a:r>
            <a:br>
              <a:rPr lang="en-IN" sz="2000" dirty="0" smtClean="0">
                <a:solidFill>
                  <a:schemeClr val="tx1"/>
                </a:solidFill>
                <a:effectLst/>
              </a:rPr>
            </a:br>
            <a:r>
              <a:rPr lang="en-IN" sz="2000" dirty="0">
                <a:solidFill>
                  <a:schemeClr val="tx1"/>
                </a:solidFill>
                <a:effectLst/>
              </a:rPr>
              <a:t/>
            </a:r>
            <a:br>
              <a:rPr lang="en-IN" sz="2000" dirty="0">
                <a:solidFill>
                  <a:schemeClr val="tx1"/>
                </a:solidFill>
                <a:effectLst/>
              </a:rPr>
            </a:br>
            <a:r>
              <a:rPr lang="en-IN" sz="2000" dirty="0">
                <a:solidFill>
                  <a:schemeClr val="tx1"/>
                </a:solidFill>
                <a:effectLst/>
              </a:rPr>
              <a:t/>
            </a:r>
            <a:br>
              <a:rPr lang="en-IN" sz="2000" dirty="0">
                <a:solidFill>
                  <a:schemeClr val="tx1"/>
                </a:solidFill>
                <a:effectLst/>
              </a:rPr>
            </a:br>
            <a:r>
              <a:rPr lang="en-IN" sz="2000" dirty="0" smtClean="0">
                <a:solidFill>
                  <a:schemeClr val="tx1"/>
                </a:solidFill>
                <a:effectLst/>
              </a:rPr>
              <a:t>2. It </a:t>
            </a:r>
            <a:r>
              <a:rPr lang="en-IN" sz="2000" dirty="0">
                <a:solidFill>
                  <a:schemeClr val="tx1"/>
                </a:solidFill>
                <a:effectLst/>
              </a:rPr>
              <a:t>will make the bills &amp; display the total amount to the user including taxes. Discount feature is also added. In the end, it will ask the user either log out or continue shopping</a:t>
            </a:r>
            <a:r>
              <a:rPr lang="en-IN" sz="2000" dirty="0" smtClean="0">
                <a:solidFill>
                  <a:schemeClr val="tx1"/>
                </a:solidFill>
                <a:effectLst/>
              </a:rPr>
              <a:t>.</a:t>
            </a:r>
            <a:br>
              <a:rPr lang="en-IN" sz="2000" dirty="0" smtClean="0">
                <a:solidFill>
                  <a:schemeClr val="tx1"/>
                </a:solidFill>
                <a:effectLst/>
              </a:rPr>
            </a:br>
            <a:r>
              <a:rPr lang="en-IN" sz="2000" dirty="0">
                <a:solidFill>
                  <a:schemeClr val="tx1"/>
                </a:solidFill>
                <a:effectLst/>
              </a:rPr>
              <a:t/>
            </a:r>
            <a:br>
              <a:rPr lang="en-IN" sz="2000" dirty="0">
                <a:solidFill>
                  <a:schemeClr val="tx1"/>
                </a:solidFill>
                <a:effectLst/>
              </a:rPr>
            </a:br>
            <a:r>
              <a:rPr lang="en-IN" sz="2000" dirty="0">
                <a:solidFill>
                  <a:schemeClr val="tx1"/>
                </a:solidFill>
                <a:effectLst/>
              </a:rPr>
              <a:t/>
            </a:r>
            <a:br>
              <a:rPr lang="en-IN" sz="2000" dirty="0">
                <a:solidFill>
                  <a:schemeClr val="tx1"/>
                </a:solidFill>
                <a:effectLst/>
              </a:rPr>
            </a:br>
            <a:r>
              <a:rPr lang="en-IN" sz="2000" dirty="0" smtClean="0">
                <a:solidFill>
                  <a:schemeClr val="tx1"/>
                </a:solidFill>
                <a:effectLst/>
              </a:rPr>
              <a:t>3. The </a:t>
            </a:r>
            <a:r>
              <a:rPr lang="en-IN" sz="2000" dirty="0">
                <a:solidFill>
                  <a:schemeClr val="tx1"/>
                </a:solidFill>
                <a:effectLst/>
              </a:rPr>
              <a:t>program will continue to execute until the user </a:t>
            </a:r>
            <a:r>
              <a:rPr lang="en-IN" sz="2000" dirty="0" smtClean="0">
                <a:solidFill>
                  <a:schemeClr val="tx1"/>
                </a:solidFill>
                <a:effectLst/>
              </a:rPr>
              <a:t>doesn’t log </a:t>
            </a:r>
            <a:r>
              <a:rPr lang="en-IN" sz="2000" dirty="0">
                <a:solidFill>
                  <a:schemeClr val="tx1"/>
                </a:solidFill>
                <a:effectLst/>
              </a:rPr>
              <a:t>out</a:t>
            </a:r>
            <a:r>
              <a:rPr lang="en-IN" sz="2000" dirty="0" smtClean="0">
                <a:solidFill>
                  <a:schemeClr val="tx1"/>
                </a:solidFill>
                <a:effectLst/>
              </a:rPr>
              <a:t>.</a:t>
            </a:r>
            <a:br>
              <a:rPr lang="en-IN" sz="2000" dirty="0" smtClean="0">
                <a:solidFill>
                  <a:schemeClr val="tx1"/>
                </a:solidFill>
                <a:effectLst/>
              </a:rPr>
            </a:br>
            <a:r>
              <a:rPr lang="en-IN" sz="2000" dirty="0">
                <a:solidFill>
                  <a:schemeClr val="tx1"/>
                </a:solidFill>
                <a:effectLst/>
              </a:rPr>
              <a:t/>
            </a:r>
            <a:br>
              <a:rPr lang="en-IN" sz="2000" dirty="0">
                <a:solidFill>
                  <a:schemeClr val="tx1"/>
                </a:solidFill>
                <a:effectLst/>
              </a:rPr>
            </a:br>
            <a:endParaRPr lang="en-IN" sz="2000" dirty="0">
              <a:solidFill>
                <a:schemeClr val="tx1"/>
              </a:solidFill>
            </a:endParaRPr>
          </a:p>
        </p:txBody>
      </p:sp>
      <p:sp>
        <p:nvSpPr>
          <p:cNvPr id="10" name="Content Placeholder 9"/>
          <p:cNvSpPr>
            <a:spLocks noGrp="1"/>
          </p:cNvSpPr>
          <p:nvPr>
            <p:ph idx="1"/>
          </p:nvPr>
        </p:nvSpPr>
        <p:spPr>
          <a:xfrm>
            <a:off x="502920" y="530352"/>
            <a:ext cx="8183880" cy="738408"/>
          </a:xfrm>
        </p:spPr>
        <p:txBody>
          <a:bodyPr>
            <a:normAutofit/>
          </a:bodyPr>
          <a:lstStyle/>
          <a:p>
            <a:pPr marL="0" indent="0">
              <a:buNone/>
            </a:pPr>
            <a:r>
              <a:rPr lang="en-IN" sz="3600" b="1" dirty="0" smtClean="0">
                <a:solidFill>
                  <a:schemeClr val="accent1"/>
                </a:solidFill>
              </a:rPr>
              <a:t>Objective</a:t>
            </a:r>
          </a:p>
          <a:p>
            <a:pPr marL="0" indent="0">
              <a:buNone/>
            </a:pPr>
            <a:endParaRPr lang="en-IN" dirty="0"/>
          </a:p>
        </p:txBody>
      </p:sp>
    </p:spTree>
    <p:extLst>
      <p:ext uri="{BB962C8B-B14F-4D97-AF65-F5344CB8AC3E}">
        <p14:creationId xmlns:p14="http://schemas.microsoft.com/office/powerpoint/2010/main" val="57922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1268760"/>
            <a:ext cx="8183880" cy="4766280"/>
          </a:xfrm>
        </p:spPr>
        <p:txBody>
          <a:bodyPr>
            <a:normAutofit fontScale="90000"/>
          </a:bodyPr>
          <a:lstStyle/>
          <a:p>
            <a:r>
              <a:rPr lang="en-IN" sz="2200" dirty="0">
                <a:solidFill>
                  <a:schemeClr val="tx1"/>
                </a:solidFill>
                <a:effectLst/>
              </a:rPr>
              <a:t>This program can be done by various methods. One of the methods is by giving static reference to attributes, methods.</a:t>
            </a:r>
            <a:br>
              <a:rPr lang="en-IN" sz="2200" dirty="0">
                <a:solidFill>
                  <a:schemeClr val="tx1"/>
                </a:solidFill>
                <a:effectLst/>
              </a:rPr>
            </a:br>
            <a:r>
              <a:rPr lang="en-IN" sz="2200" dirty="0" smtClean="0">
                <a:solidFill>
                  <a:schemeClr val="tx1"/>
                </a:solidFill>
                <a:effectLst/>
              </a:rPr>
              <a:t/>
            </a:r>
            <a:br>
              <a:rPr lang="en-IN" sz="2200" dirty="0" smtClean="0">
                <a:solidFill>
                  <a:schemeClr val="tx1"/>
                </a:solidFill>
                <a:effectLst/>
              </a:rPr>
            </a:br>
            <a:r>
              <a:rPr lang="en-IN" sz="2200" dirty="0">
                <a:solidFill>
                  <a:schemeClr val="tx1"/>
                </a:solidFill>
                <a:effectLst/>
              </a:rPr>
              <a:t/>
            </a:r>
            <a:br>
              <a:rPr lang="en-IN" sz="2200" dirty="0">
                <a:solidFill>
                  <a:schemeClr val="tx1"/>
                </a:solidFill>
                <a:effectLst/>
              </a:rPr>
            </a:br>
            <a:r>
              <a:rPr lang="en-IN" sz="2200" dirty="0" smtClean="0">
                <a:solidFill>
                  <a:schemeClr val="tx1"/>
                </a:solidFill>
                <a:effectLst/>
              </a:rPr>
              <a:t>This </a:t>
            </a:r>
            <a:r>
              <a:rPr lang="en-IN" sz="2200" dirty="0">
                <a:solidFill>
                  <a:schemeClr val="tx1"/>
                </a:solidFill>
                <a:effectLst/>
              </a:rPr>
              <a:t>project can also be done in various other languages like JavaScript, PHP, C, C++ etc</a:t>
            </a:r>
            <a:r>
              <a:rPr lang="en-IN" sz="2200" dirty="0" smtClean="0">
                <a:solidFill>
                  <a:schemeClr val="tx1"/>
                </a:solidFill>
                <a:effectLst/>
              </a:rPr>
              <a:t>.</a:t>
            </a:r>
            <a:br>
              <a:rPr lang="en-IN" sz="2200" dirty="0" smtClean="0">
                <a:solidFill>
                  <a:schemeClr val="tx1"/>
                </a:solidFill>
                <a:effectLst/>
              </a:rPr>
            </a:br>
            <a:r>
              <a:rPr lang="en-IN" sz="2000" dirty="0">
                <a:solidFill>
                  <a:schemeClr val="tx1"/>
                </a:solidFill>
                <a:effectLst/>
              </a:rPr>
              <a:t/>
            </a:r>
            <a:br>
              <a:rPr lang="en-IN" sz="200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t>
            </a:r>
            <a:r>
              <a:rPr lang="en-IN" sz="2000" b="0" dirty="0">
                <a:solidFill>
                  <a:schemeClr val="tx1"/>
                </a:solidFill>
                <a:effectLst/>
              </a:rPr>
              <a:t/>
            </a:r>
            <a:br>
              <a:rPr lang="en-IN" sz="2000" b="0" dirty="0">
                <a:solidFill>
                  <a:schemeClr val="tx1"/>
                </a:solidFill>
                <a:effectLst/>
              </a:rPr>
            </a:br>
            <a:endParaRPr lang="en-IN" sz="2000" b="0" dirty="0">
              <a:solidFill>
                <a:schemeClr val="tx1"/>
              </a:solidFill>
            </a:endParaRPr>
          </a:p>
        </p:txBody>
      </p:sp>
      <p:sp>
        <p:nvSpPr>
          <p:cNvPr id="5" name="Content Placeholder 4"/>
          <p:cNvSpPr>
            <a:spLocks noGrp="1"/>
          </p:cNvSpPr>
          <p:nvPr>
            <p:ph idx="1"/>
          </p:nvPr>
        </p:nvSpPr>
        <p:spPr>
          <a:xfrm>
            <a:off x="502920" y="530352"/>
            <a:ext cx="8183880" cy="810416"/>
          </a:xfrm>
        </p:spPr>
        <p:txBody>
          <a:bodyPr/>
          <a:lstStyle/>
          <a:p>
            <a:pPr marL="0" lvl="1" indent="0">
              <a:buSzPct val="80000"/>
              <a:buNone/>
            </a:pPr>
            <a:r>
              <a:rPr lang="en-IN" sz="3600" b="1" dirty="0">
                <a:solidFill>
                  <a:schemeClr val="accent1"/>
                </a:solidFill>
              </a:rPr>
              <a:t>Existing Solutions</a:t>
            </a:r>
          </a:p>
          <a:p>
            <a:pPr marL="0" indent="0">
              <a:buNone/>
            </a:pPr>
            <a:endParaRPr lang="en-IN" dirty="0"/>
          </a:p>
        </p:txBody>
      </p:sp>
    </p:spTree>
    <p:extLst>
      <p:ext uri="{BB962C8B-B14F-4D97-AF65-F5344CB8AC3E}">
        <p14:creationId xmlns:p14="http://schemas.microsoft.com/office/powerpoint/2010/main" val="568132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268760"/>
            <a:ext cx="8183880" cy="4766280"/>
          </a:xfrm>
        </p:spPr>
        <p:txBody>
          <a:bodyPr>
            <a:normAutofit/>
          </a:bodyPr>
          <a:lstStyle/>
          <a:p>
            <a:r>
              <a:rPr lang="en-IN" sz="2000" dirty="0">
                <a:solidFill>
                  <a:schemeClr val="tx1"/>
                </a:solidFill>
                <a:effectLst/>
              </a:rPr>
              <a:t>This program uses multilevel inheritance approach. </a:t>
            </a:r>
            <a:r>
              <a:rPr lang="en-IN" sz="2000" dirty="0" smtClean="0">
                <a:solidFill>
                  <a:schemeClr val="tx1"/>
                </a:solidFill>
                <a:effectLst/>
              </a:rPr>
              <a:t/>
            </a:r>
            <a:br>
              <a:rPr lang="en-IN" sz="2000" dirty="0" smtClean="0">
                <a:solidFill>
                  <a:schemeClr val="tx1"/>
                </a:solidFill>
                <a:effectLst/>
              </a:rPr>
            </a:br>
            <a:r>
              <a:rPr lang="en-IN" sz="2000" dirty="0">
                <a:solidFill>
                  <a:schemeClr val="tx1"/>
                </a:solidFill>
                <a:effectLst/>
              </a:rPr>
              <a:t/>
            </a:r>
            <a:br>
              <a:rPr lang="en-IN" sz="2000" dirty="0">
                <a:solidFill>
                  <a:schemeClr val="tx1"/>
                </a:solidFill>
                <a:effectLst/>
              </a:rPr>
            </a:br>
            <a:r>
              <a:rPr lang="en-IN" sz="2000" dirty="0" smtClean="0">
                <a:solidFill>
                  <a:schemeClr val="tx1"/>
                </a:solidFill>
                <a:effectLst/>
              </a:rPr>
              <a:t/>
            </a:r>
            <a:br>
              <a:rPr lang="en-IN" sz="2000" dirty="0" smtClean="0">
                <a:solidFill>
                  <a:schemeClr val="tx1"/>
                </a:solidFill>
                <a:effectLst/>
              </a:rPr>
            </a:br>
            <a:r>
              <a:rPr lang="en-IN" sz="2000" dirty="0" smtClean="0">
                <a:solidFill>
                  <a:schemeClr val="tx1"/>
                </a:solidFill>
                <a:effectLst/>
              </a:rPr>
              <a:t>This </a:t>
            </a:r>
            <a:r>
              <a:rPr lang="en-IN" sz="2000" dirty="0">
                <a:solidFill>
                  <a:schemeClr val="tx1"/>
                </a:solidFill>
                <a:effectLst/>
              </a:rPr>
              <a:t>code has been made by keeping simplicity in mind, so </a:t>
            </a:r>
            <a:r>
              <a:rPr lang="en-IN" sz="2000" dirty="0" smtClean="0">
                <a:solidFill>
                  <a:schemeClr val="tx1"/>
                </a:solidFill>
                <a:effectLst/>
              </a:rPr>
              <a:t>that </a:t>
            </a:r>
            <a:r>
              <a:rPr lang="en-IN" sz="2000" dirty="0">
                <a:solidFill>
                  <a:schemeClr val="tx1"/>
                </a:solidFill>
                <a:effectLst/>
              </a:rPr>
              <a:t>it can be easily understood</a:t>
            </a:r>
            <a:r>
              <a:rPr lang="en-IN" sz="2000" dirty="0" smtClean="0">
                <a:solidFill>
                  <a:schemeClr val="tx1"/>
                </a:solidFill>
                <a:effectLst/>
              </a:rPr>
              <a:t>.</a:t>
            </a:r>
            <a:br>
              <a:rPr lang="en-IN" sz="200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r>
              <a:rPr lang="en-IN" sz="2000" b="0" dirty="0" smtClean="0">
                <a:solidFill>
                  <a:schemeClr val="tx1"/>
                </a:solidFill>
                <a:effectLst/>
              </a:rPr>
              <a:t/>
            </a:r>
            <a:br>
              <a:rPr lang="en-IN" sz="2000" b="0" dirty="0" smtClean="0">
                <a:solidFill>
                  <a:schemeClr val="tx1"/>
                </a:solidFill>
                <a:effectLst/>
              </a:rPr>
            </a:br>
            <a:r>
              <a:rPr lang="en-IN" sz="2000" b="0" dirty="0">
                <a:solidFill>
                  <a:schemeClr val="tx1"/>
                </a:solidFill>
                <a:effectLst/>
              </a:rPr>
              <a:t/>
            </a:r>
            <a:br>
              <a:rPr lang="en-IN" sz="2000" b="0" dirty="0">
                <a:solidFill>
                  <a:schemeClr val="tx1"/>
                </a:solidFill>
                <a:effectLst/>
              </a:rPr>
            </a:br>
            <a:endParaRPr lang="en-IN" sz="2000" b="0" dirty="0">
              <a:solidFill>
                <a:schemeClr val="tx1"/>
              </a:solidFill>
              <a:effectLst/>
            </a:endParaRPr>
          </a:p>
        </p:txBody>
      </p:sp>
      <p:sp>
        <p:nvSpPr>
          <p:cNvPr id="3" name="Content Placeholder 2"/>
          <p:cNvSpPr>
            <a:spLocks noGrp="1"/>
          </p:cNvSpPr>
          <p:nvPr>
            <p:ph idx="1"/>
          </p:nvPr>
        </p:nvSpPr>
        <p:spPr>
          <a:xfrm>
            <a:off x="502920" y="530352"/>
            <a:ext cx="8183880" cy="882424"/>
          </a:xfrm>
        </p:spPr>
        <p:txBody>
          <a:bodyPr/>
          <a:lstStyle/>
          <a:p>
            <a:pPr marL="0" lvl="1" indent="0">
              <a:buSzPct val="80000"/>
              <a:buNone/>
            </a:pPr>
            <a:r>
              <a:rPr lang="en-IN" sz="3600" b="1" dirty="0">
                <a:solidFill>
                  <a:schemeClr val="accent1"/>
                </a:solidFill>
              </a:rPr>
              <a:t>Approach</a:t>
            </a:r>
          </a:p>
          <a:p>
            <a:pPr marL="0" indent="0">
              <a:buNone/>
            </a:pPr>
            <a:endParaRPr lang="en-IN" dirty="0"/>
          </a:p>
        </p:txBody>
      </p:sp>
    </p:spTree>
    <p:extLst>
      <p:ext uri="{BB962C8B-B14F-4D97-AF65-F5344CB8AC3E}">
        <p14:creationId xmlns:p14="http://schemas.microsoft.com/office/powerpoint/2010/main" val="3254789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268760"/>
            <a:ext cx="8183880" cy="4766280"/>
          </a:xfrm>
        </p:spPr>
        <p:txBody>
          <a:bodyPr>
            <a:normAutofit fontScale="90000"/>
          </a:bodyPr>
          <a:lstStyle/>
          <a:p>
            <a:r>
              <a:rPr lang="en-IN" sz="2200" dirty="0" smtClean="0">
                <a:solidFill>
                  <a:schemeClr val="tx1"/>
                </a:solidFill>
                <a:effectLst/>
              </a:rPr>
              <a:t>1. As stated, </a:t>
            </a:r>
            <a:r>
              <a:rPr lang="en-IN" sz="2200" dirty="0">
                <a:solidFill>
                  <a:schemeClr val="tx1"/>
                </a:solidFill>
                <a:effectLst/>
              </a:rPr>
              <a:t>this program uses multilevel inheritance where each class inherits from its parent class except the one class.</a:t>
            </a:r>
            <a:br>
              <a:rPr lang="en-IN" sz="2200" dirty="0">
                <a:solidFill>
                  <a:schemeClr val="tx1"/>
                </a:solidFill>
                <a:effectLst/>
              </a:rPr>
            </a:br>
            <a:r>
              <a:rPr lang="en-IN" sz="2200" dirty="0" smtClean="0">
                <a:solidFill>
                  <a:schemeClr val="tx1"/>
                </a:solidFill>
                <a:effectLst/>
              </a:rPr>
              <a:t/>
            </a:r>
            <a:br>
              <a:rPr lang="en-IN" sz="2200" dirty="0" smtClean="0">
                <a:solidFill>
                  <a:schemeClr val="tx1"/>
                </a:solidFill>
                <a:effectLst/>
              </a:rPr>
            </a:br>
            <a:r>
              <a:rPr lang="en-IN" sz="2200" dirty="0" smtClean="0">
                <a:solidFill>
                  <a:schemeClr val="tx1"/>
                </a:solidFill>
                <a:effectLst/>
              </a:rPr>
              <a:t>2. The </a:t>
            </a:r>
            <a:r>
              <a:rPr lang="en-IN" sz="2200" dirty="0">
                <a:solidFill>
                  <a:schemeClr val="tx1"/>
                </a:solidFill>
                <a:effectLst/>
              </a:rPr>
              <a:t>Code will ask for username &amp; password to log in to the online shopping store and further ask for item name, its price and its quantity. It will display bills and discounts.</a:t>
            </a:r>
            <a:br>
              <a:rPr lang="en-IN" sz="2200" dirty="0">
                <a:solidFill>
                  <a:schemeClr val="tx1"/>
                </a:solidFill>
                <a:effectLst/>
              </a:rPr>
            </a:br>
            <a:r>
              <a:rPr lang="en-IN" sz="2200" dirty="0" smtClean="0">
                <a:solidFill>
                  <a:schemeClr val="tx1"/>
                </a:solidFill>
                <a:effectLst/>
              </a:rPr>
              <a:t/>
            </a:r>
            <a:br>
              <a:rPr lang="en-IN" sz="2200" dirty="0" smtClean="0">
                <a:solidFill>
                  <a:schemeClr val="tx1"/>
                </a:solidFill>
                <a:effectLst/>
              </a:rPr>
            </a:br>
            <a:r>
              <a:rPr lang="en-IN" sz="2200" dirty="0" smtClean="0">
                <a:solidFill>
                  <a:schemeClr val="tx1"/>
                </a:solidFill>
                <a:effectLst/>
              </a:rPr>
              <a:t>3. It </a:t>
            </a:r>
            <a:r>
              <a:rPr lang="en-IN" sz="2200" dirty="0">
                <a:solidFill>
                  <a:schemeClr val="tx1"/>
                </a:solidFill>
                <a:effectLst/>
              </a:rPr>
              <a:t>uses six classes with methods in it and a scanner as well. Using these classes, objects are created and output is displayed</a:t>
            </a:r>
            <a:r>
              <a:rPr lang="en-IN" sz="2200" dirty="0" smtClean="0">
                <a:solidFill>
                  <a:schemeClr val="tx1"/>
                </a:solidFill>
                <a:effectLst/>
              </a:rPr>
              <a:t>.</a:t>
            </a:r>
            <a:r>
              <a:rPr lang="en-IN" sz="2000" b="0" dirty="0" smtClean="0">
                <a:solidFill>
                  <a:schemeClr val="tx1"/>
                </a:solidFill>
                <a:effectLst/>
              </a:rPr>
              <a:t/>
            </a:r>
            <a:br>
              <a:rPr lang="en-IN" sz="2000" b="0" dirty="0" smtClean="0">
                <a:solidFill>
                  <a:schemeClr val="tx1"/>
                </a:solidFill>
                <a:effectLst/>
              </a:rPr>
            </a:br>
            <a:r>
              <a:rPr lang="en-IN" dirty="0">
                <a:effectLst/>
              </a:rPr>
              <a:t/>
            </a:r>
            <a:br>
              <a:rPr lang="en-IN" dirty="0">
                <a:effectLst/>
              </a:rPr>
            </a:br>
            <a:endParaRPr lang="en-IN" dirty="0"/>
          </a:p>
        </p:txBody>
      </p:sp>
      <p:sp>
        <p:nvSpPr>
          <p:cNvPr id="3" name="Content Placeholder 2"/>
          <p:cNvSpPr>
            <a:spLocks noGrp="1"/>
          </p:cNvSpPr>
          <p:nvPr>
            <p:ph idx="1"/>
          </p:nvPr>
        </p:nvSpPr>
        <p:spPr>
          <a:xfrm>
            <a:off x="502920" y="530352"/>
            <a:ext cx="8183880" cy="738408"/>
          </a:xfrm>
        </p:spPr>
        <p:txBody>
          <a:bodyPr/>
          <a:lstStyle/>
          <a:p>
            <a:pPr marL="0" lvl="1" indent="0">
              <a:buSzPct val="80000"/>
              <a:buNone/>
            </a:pPr>
            <a:r>
              <a:rPr lang="en-IN" sz="2800" b="1" dirty="0">
                <a:solidFill>
                  <a:schemeClr val="accent1"/>
                </a:solidFill>
              </a:rPr>
              <a:t>Algorithm Design &amp; its implementation</a:t>
            </a:r>
            <a:endParaRPr lang="en-IN" sz="2800" dirty="0">
              <a:solidFill>
                <a:schemeClr val="accent1"/>
              </a:solidFill>
            </a:endParaRPr>
          </a:p>
          <a:p>
            <a:pPr marL="0" indent="0">
              <a:buNone/>
            </a:pPr>
            <a:endParaRPr lang="en-IN" dirty="0"/>
          </a:p>
        </p:txBody>
      </p:sp>
    </p:spTree>
    <p:extLst>
      <p:ext uri="{BB962C8B-B14F-4D97-AF65-F5344CB8AC3E}">
        <p14:creationId xmlns:p14="http://schemas.microsoft.com/office/powerpoint/2010/main" val="227135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58505"/>
            <a:ext cx="8496944" cy="5140990"/>
          </a:xfrm>
          <a:prstGeom prst="rect">
            <a:avLst/>
          </a:prstGeom>
        </p:spPr>
      </p:pic>
    </p:spTree>
    <p:extLst>
      <p:ext uri="{BB962C8B-B14F-4D97-AF65-F5344CB8AC3E}">
        <p14:creationId xmlns:p14="http://schemas.microsoft.com/office/powerpoint/2010/main" val="656356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692696"/>
            <a:ext cx="8496944" cy="5306799"/>
          </a:xfrm>
          <a:prstGeom prst="rect">
            <a:avLst/>
          </a:prstGeom>
        </p:spPr>
      </p:pic>
    </p:spTree>
    <p:extLst>
      <p:ext uri="{BB962C8B-B14F-4D97-AF65-F5344CB8AC3E}">
        <p14:creationId xmlns:p14="http://schemas.microsoft.com/office/powerpoint/2010/main" val="606125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58505"/>
            <a:ext cx="8496944" cy="5140990"/>
          </a:xfrm>
          <a:prstGeom prst="rect">
            <a:avLst/>
          </a:prstGeom>
        </p:spPr>
      </p:pic>
    </p:spTree>
    <p:extLst>
      <p:ext uri="{BB962C8B-B14F-4D97-AF65-F5344CB8AC3E}">
        <p14:creationId xmlns:p14="http://schemas.microsoft.com/office/powerpoint/2010/main" val="213356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58505"/>
            <a:ext cx="8496944" cy="5140990"/>
          </a:xfrm>
          <a:prstGeom prst="rect">
            <a:avLst/>
          </a:prstGeom>
        </p:spPr>
      </p:pic>
    </p:spTree>
    <p:extLst>
      <p:ext uri="{BB962C8B-B14F-4D97-AF65-F5344CB8AC3E}">
        <p14:creationId xmlns:p14="http://schemas.microsoft.com/office/powerpoint/2010/main" val="3869322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198</TotalTime>
  <Words>164</Words>
  <Application>Microsoft Office PowerPoint</Application>
  <PresentationFormat>On-screen Show (4:3)</PresentationFormat>
  <Paragraphs>15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Online Shopping Cart Project Code in Java using Eclipse</vt:lpstr>
      <vt:lpstr>1. This Code will ask the user to log in and then will ask about how many items he wants to buy, item name, its price and its quantity.   2. It will make the bills &amp; display the total amount to the user including taxes. Discount feature is also added. In the end, it will ask the user either log out or continue shopping.   3. The program will continue to execute until the user doesn’t log out.  </vt:lpstr>
      <vt:lpstr>This program can be done by various methods. One of the methods is by giving static reference to attributes, methods.   This project can also be done in various other languages like JavaScript, PHP, C, C++ etc.          </vt:lpstr>
      <vt:lpstr>This program uses multilevel inheritance approach.    This code has been made by keeping simplicity in mind, so that it can be easily understood.          </vt:lpstr>
      <vt:lpstr>1. As stated, this program uses multilevel inheritance where each class inherits from its parent class except the one class.  2. The Code will ask for username &amp; password to log in to the online shopping store and further ask for item name, its price and its quantity. It will display bills and discounts.  3. It uses six classes with methods in it and a scanner as well. Using these classes, objects are created and output is displayed.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online shopping cart enabled the user to tell the compiler how many items he/she wants to buy, item name, its price &amp; quantity &amp; in the end user will see the bill &amp; might get discount depending upon the values he/she entered.         </vt:lpstr>
      <vt:lpstr>    “Stay hungry, stay foolish”                -Steve Jobs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24</cp:revision>
  <dcterms:created xsi:type="dcterms:W3CDTF">2018-10-03T23:04:10Z</dcterms:created>
  <dcterms:modified xsi:type="dcterms:W3CDTF">2018-10-04T02:24:48Z</dcterms:modified>
</cp:coreProperties>
</file>