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0" r:id="rId4"/>
  </p:sldMasterIdLst>
  <p:sldIdLst>
    <p:sldId id="257" r:id="rId5"/>
    <p:sldId id="261" r:id="rId6"/>
    <p:sldId id="262" r:id="rId7"/>
    <p:sldId id="378" r:id="rId8"/>
    <p:sldId id="381" r:id="rId9"/>
    <p:sldId id="380" r:id="rId10"/>
    <p:sldId id="392" r:id="rId11"/>
    <p:sldId id="393" r:id="rId12"/>
    <p:sldId id="394" r:id="rId13"/>
    <p:sldId id="379" r:id="rId14"/>
    <p:sldId id="391" r:id="rId15"/>
    <p:sldId id="396" r:id="rId16"/>
    <p:sldId id="390" r:id="rId17"/>
    <p:sldId id="398" r:id="rId18"/>
    <p:sldId id="405" r:id="rId19"/>
    <p:sldId id="407" r:id="rId20"/>
    <p:sldId id="406" r:id="rId21"/>
    <p:sldId id="400" r:id="rId22"/>
    <p:sldId id="401" r:id="rId23"/>
    <p:sldId id="402" r:id="rId24"/>
    <p:sldId id="403" r:id="rId25"/>
    <p:sldId id="404" r:id="rId26"/>
    <p:sldId id="399" r:id="rId27"/>
    <p:sldId id="408" r:id="rId28"/>
    <p:sldId id="409" r:id="rId29"/>
    <p:sldId id="410" r:id="rId30"/>
    <p:sldId id="39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722"/>
    <a:srgbClr val="B8D233"/>
    <a:srgbClr val="344529"/>
    <a:srgbClr val="2B3922"/>
    <a:srgbClr val="FCF7F1"/>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Data SCIENCE PROCESS &amp; METHODLOGY</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PROGRAMMING &amp; PRODUCTIONALIZATION</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BUSINESS APPLICATION</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Data SCIENCE PROCESS &amp; METHODLOGY</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PROGRAMMING &amp; PRODUCTIONALIZATION</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BUSINESS APPLICATION</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3036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212311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00565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566450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61368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50309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944603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6943777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0561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0121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8/7/2020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950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3012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3900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2414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652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8/7/2020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41552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8/7/2020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30860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8/7/2020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73342824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ing.oreilly.com/library/view/even-you-can/9780133382693/gloss01.html#gloss104" TargetMode="External"/><Relationship Id="rId2" Type="http://schemas.openxmlformats.org/officeDocument/2006/relationships/hyperlink" Target="https://learning.oreilly.com/library/view/even-you-can/9780133382693/gloss01.html#gloss36"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hyperlink" Target="https://learning.oreilly.com/library/view/hands-on-machine-learning/9781492032632/ch01.html#idm45728493754968"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bg1"/>
                </a:solidFill>
              </a:rPr>
              <a:t>Data SCIENCE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bg1"/>
                </a:solidFill>
              </a:rPr>
              <a:t>Training</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0" y="0"/>
            <a:ext cx="8596668" cy="674086"/>
          </a:xfrm>
        </p:spPr>
        <p:txBody>
          <a:bodyPr>
            <a:normAutofit/>
          </a:bodyPr>
          <a:lstStyle/>
          <a:p>
            <a:r>
              <a:rPr lang="en-US" sz="2800" dirty="0"/>
              <a:t>Data Science Workflow</a:t>
            </a:r>
          </a:p>
        </p:txBody>
      </p:sp>
      <p:cxnSp>
        <p:nvCxnSpPr>
          <p:cNvPr id="4" name="Straight Connector 3"/>
          <p:cNvCxnSpPr/>
          <p:nvPr/>
        </p:nvCxnSpPr>
        <p:spPr>
          <a:xfrm>
            <a:off x="0" y="715645"/>
            <a:ext cx="12184090" cy="1"/>
          </a:xfrm>
          <a:prstGeom prst="line">
            <a:avLst/>
          </a:prstGeom>
          <a:noFill/>
          <a:ln w="57150" cap="flat" cmpd="sng" algn="ctr">
            <a:solidFill>
              <a:srgbClr val="00B5E2">
                <a:lumMod val="50000"/>
              </a:srgbClr>
            </a:solidFill>
            <a:prstDash val="solid"/>
          </a:ln>
          <a:effectLst/>
        </p:spPr>
      </p:cxnSp>
      <p:pic>
        <p:nvPicPr>
          <p:cNvPr id="24" name="Picture 23">
            <a:extLst>
              <a:ext uri="{FF2B5EF4-FFF2-40B4-BE49-F238E27FC236}">
                <a16:creationId xmlns:a16="http://schemas.microsoft.com/office/drawing/2014/main" id="{0A5DD860-7649-4ED9-8328-C796D15DD8B9}"/>
              </a:ext>
            </a:extLst>
          </p:cNvPr>
          <p:cNvPicPr>
            <a:picLocks noChangeAspect="1"/>
          </p:cNvPicPr>
          <p:nvPr/>
        </p:nvPicPr>
        <p:blipFill>
          <a:blip r:embed="rId2"/>
          <a:stretch>
            <a:fillRect/>
          </a:stretch>
        </p:blipFill>
        <p:spPr>
          <a:xfrm>
            <a:off x="364986" y="1062110"/>
            <a:ext cx="9214015" cy="4376658"/>
          </a:xfrm>
          <a:prstGeom prst="rect">
            <a:avLst/>
          </a:prstGeom>
        </p:spPr>
      </p:pic>
    </p:spTree>
    <p:extLst>
      <p:ext uri="{BB962C8B-B14F-4D97-AF65-F5344CB8AC3E}">
        <p14:creationId xmlns:p14="http://schemas.microsoft.com/office/powerpoint/2010/main" val="2893123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813053C2-AED8-4254-9FFF-A53FE55EA25E}"/>
              </a:ext>
            </a:extLst>
          </p:cNvPr>
          <p:cNvSpPr>
            <a:spLocks noGrp="1"/>
          </p:cNvSpPr>
          <p:nvPr>
            <p:ph type="title"/>
          </p:nvPr>
        </p:nvSpPr>
        <p:spPr>
          <a:xfrm>
            <a:off x="677334" y="609600"/>
            <a:ext cx="8596668" cy="1320800"/>
          </a:xfrm>
        </p:spPr>
        <p:txBody>
          <a:bodyPr anchor="t">
            <a:normAutofit/>
          </a:bodyPr>
          <a:lstStyle/>
          <a:p>
            <a:r>
              <a:rPr lang="en-US" dirty="0"/>
              <a:t>Data Preparation &amp; Exploration</a:t>
            </a:r>
          </a:p>
        </p:txBody>
      </p:sp>
      <p:pic>
        <p:nvPicPr>
          <p:cNvPr id="5" name="Picture 4">
            <a:extLst>
              <a:ext uri="{FF2B5EF4-FFF2-40B4-BE49-F238E27FC236}">
                <a16:creationId xmlns:a16="http://schemas.microsoft.com/office/drawing/2014/main" id="{864AE07C-9E4F-433E-8F26-8CEEDFF33DE3}"/>
              </a:ext>
            </a:extLst>
          </p:cNvPr>
          <p:cNvPicPr>
            <a:picLocks noChangeAspect="1"/>
          </p:cNvPicPr>
          <p:nvPr/>
        </p:nvPicPr>
        <p:blipFill rotWithShape="1">
          <a:blip r:embed="rId2"/>
          <a:srcRect l="5928" r="5367" b="1"/>
          <a:stretch/>
        </p:blipFill>
        <p:spPr>
          <a:xfrm>
            <a:off x="1388534" y="2149171"/>
            <a:ext cx="7664026" cy="3882362"/>
          </a:xfrm>
          <a:prstGeom prst="rect">
            <a:avLst/>
          </a:prstGeom>
        </p:spPr>
      </p:pic>
    </p:spTree>
    <p:extLst>
      <p:ext uri="{BB962C8B-B14F-4D97-AF65-F5344CB8AC3E}">
        <p14:creationId xmlns:p14="http://schemas.microsoft.com/office/powerpoint/2010/main" val="3654125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876C2-6936-4239-A50F-3516FA643CA9}"/>
              </a:ext>
            </a:extLst>
          </p:cNvPr>
          <p:cNvSpPr>
            <a:spLocks noGrp="1"/>
          </p:cNvSpPr>
          <p:nvPr>
            <p:ph type="title"/>
          </p:nvPr>
        </p:nvSpPr>
        <p:spPr/>
        <p:txBody>
          <a:bodyPr/>
          <a:lstStyle/>
          <a:p>
            <a:r>
              <a:rPr lang="en-US" dirty="0"/>
              <a:t>Qualitative Vs Quantitative Data</a:t>
            </a:r>
          </a:p>
        </p:txBody>
      </p:sp>
      <p:sp>
        <p:nvSpPr>
          <p:cNvPr id="3" name="Content Placeholder 2">
            <a:extLst>
              <a:ext uri="{FF2B5EF4-FFF2-40B4-BE49-F238E27FC236}">
                <a16:creationId xmlns:a16="http://schemas.microsoft.com/office/drawing/2014/main" id="{0A7D2AED-2EB3-43BD-9A80-747C9B5B4E4A}"/>
              </a:ext>
            </a:extLst>
          </p:cNvPr>
          <p:cNvSpPr>
            <a:spLocks noGrp="1"/>
          </p:cNvSpPr>
          <p:nvPr>
            <p:ph idx="1"/>
          </p:nvPr>
        </p:nvSpPr>
        <p:spPr/>
        <p:txBody>
          <a:bodyPr/>
          <a:lstStyle/>
          <a:p>
            <a:r>
              <a:rPr lang="en-US" b="1"/>
              <a:t>Quantitative data</a:t>
            </a:r>
            <a:r>
              <a:rPr lang="en-US"/>
              <a:t>: This data can be described using numbers, and basic mathematical procedures, including addition, are possible on the set.</a:t>
            </a:r>
          </a:p>
          <a:p>
            <a:r>
              <a:rPr lang="en-US" b="1"/>
              <a:t>Qualitative data</a:t>
            </a:r>
            <a:r>
              <a:rPr lang="en-US"/>
              <a:t>: This data cannot be described using numbers and basic mathematics. This data is generally thought of as being described using </a:t>
            </a:r>
            <a:r>
              <a:rPr lang="en-US" b="1"/>
              <a:t>natural</a:t>
            </a:r>
            <a:r>
              <a:rPr lang="en-US"/>
              <a:t> categories and language.</a:t>
            </a:r>
          </a:p>
          <a:p>
            <a:endParaRPr lang="en-US" dirty="0"/>
          </a:p>
        </p:txBody>
      </p:sp>
      <p:sp>
        <p:nvSpPr>
          <p:cNvPr id="4" name="Rectangle 3">
            <a:extLst>
              <a:ext uri="{FF2B5EF4-FFF2-40B4-BE49-F238E27FC236}">
                <a16:creationId xmlns:a16="http://schemas.microsoft.com/office/drawing/2014/main" id="{F64F14AC-903D-442E-872F-9A85BBF57ADC}"/>
              </a:ext>
            </a:extLst>
          </p:cNvPr>
          <p:cNvSpPr/>
          <p:nvPr/>
        </p:nvSpPr>
        <p:spPr>
          <a:xfrm>
            <a:off x="1133475" y="4564034"/>
            <a:ext cx="6096000" cy="1477328"/>
          </a:xfrm>
          <a:prstGeom prst="rect">
            <a:avLst/>
          </a:prstGeom>
        </p:spPr>
        <p:txBody>
          <a:bodyPr>
            <a:spAutoFit/>
          </a:bodyPr>
          <a:lstStyle/>
          <a:p>
            <a:pPr>
              <a:buFont typeface="Arial" panose="020B0604020202020204" pitchFamily="34" charset="0"/>
              <a:buChar char="•"/>
            </a:pPr>
            <a:r>
              <a:rPr lang="en-US" dirty="0">
                <a:solidFill>
                  <a:srgbClr val="333333"/>
                </a:solidFill>
                <a:latin typeface="Arial" panose="020B0604020202020204" pitchFamily="34" charset="0"/>
              </a:rPr>
              <a:t>Name of coffee shop</a:t>
            </a:r>
          </a:p>
          <a:p>
            <a:pPr>
              <a:buFont typeface="Arial" panose="020B0604020202020204" pitchFamily="34" charset="0"/>
              <a:buChar char="•"/>
            </a:pPr>
            <a:r>
              <a:rPr lang="en-US" dirty="0">
                <a:solidFill>
                  <a:srgbClr val="333333"/>
                </a:solidFill>
                <a:latin typeface="Arial" panose="020B0604020202020204" pitchFamily="34" charset="0"/>
              </a:rPr>
              <a:t>Revenue (in thousands of dollars)</a:t>
            </a:r>
          </a:p>
          <a:p>
            <a:pPr>
              <a:buFont typeface="Arial" panose="020B0604020202020204" pitchFamily="34" charset="0"/>
              <a:buChar char="•"/>
            </a:pPr>
            <a:r>
              <a:rPr lang="en-US" dirty="0">
                <a:solidFill>
                  <a:srgbClr val="333333"/>
                </a:solidFill>
                <a:latin typeface="Arial" panose="020B0604020202020204" pitchFamily="34" charset="0"/>
              </a:rPr>
              <a:t>Zip code</a:t>
            </a:r>
          </a:p>
          <a:p>
            <a:pPr>
              <a:buFont typeface="Arial" panose="020B0604020202020204" pitchFamily="34" charset="0"/>
              <a:buChar char="•"/>
            </a:pPr>
            <a:r>
              <a:rPr lang="en-US" dirty="0">
                <a:solidFill>
                  <a:srgbClr val="333333"/>
                </a:solidFill>
                <a:latin typeface="Arial" panose="020B0604020202020204" pitchFamily="34" charset="0"/>
              </a:rPr>
              <a:t>Average monthly customers</a:t>
            </a:r>
          </a:p>
          <a:p>
            <a:pPr>
              <a:buFont typeface="Arial" panose="020B0604020202020204" pitchFamily="34" charset="0"/>
              <a:buChar char="•"/>
            </a:pPr>
            <a:r>
              <a:rPr lang="en-US" dirty="0">
                <a:solidFill>
                  <a:srgbClr val="333333"/>
                </a:solidFill>
                <a:latin typeface="Arial" panose="020B0604020202020204" pitchFamily="34" charset="0"/>
              </a:rPr>
              <a:t>Country of coffee origin</a:t>
            </a:r>
            <a:endParaRPr 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79114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55CBB-E919-4A74-A075-46E66CDE7F7C}"/>
              </a:ext>
            </a:extLst>
          </p:cNvPr>
          <p:cNvSpPr>
            <a:spLocks noGrp="1"/>
          </p:cNvSpPr>
          <p:nvPr>
            <p:ph type="title"/>
          </p:nvPr>
        </p:nvSpPr>
        <p:spPr>
          <a:xfrm>
            <a:off x="677334" y="609600"/>
            <a:ext cx="8596668" cy="1320800"/>
          </a:xfrm>
        </p:spPr>
        <p:txBody>
          <a:bodyPr>
            <a:normAutofit/>
          </a:bodyPr>
          <a:lstStyle/>
          <a:p>
            <a:r>
              <a:rPr lang="en-US" dirty="0"/>
              <a:t>Data Levels</a:t>
            </a:r>
          </a:p>
        </p:txBody>
      </p:sp>
      <p:graphicFrame>
        <p:nvGraphicFramePr>
          <p:cNvPr id="4" name="Content Placeholder 3">
            <a:extLst>
              <a:ext uri="{FF2B5EF4-FFF2-40B4-BE49-F238E27FC236}">
                <a16:creationId xmlns:a16="http://schemas.microsoft.com/office/drawing/2014/main" id="{67D269B3-987C-49CE-A2C5-F6B7C6EC4925}"/>
              </a:ext>
            </a:extLst>
          </p:cNvPr>
          <p:cNvGraphicFramePr>
            <a:graphicFrameLocks noGrp="1"/>
          </p:cNvGraphicFramePr>
          <p:nvPr>
            <p:ph idx="1"/>
            <p:extLst>
              <p:ext uri="{D42A27DB-BD31-4B8C-83A1-F6EECF244321}">
                <p14:modId xmlns:p14="http://schemas.microsoft.com/office/powerpoint/2010/main" val="2633349308"/>
              </p:ext>
            </p:extLst>
          </p:nvPr>
        </p:nvGraphicFramePr>
        <p:xfrm>
          <a:off x="439738" y="1339540"/>
          <a:ext cx="8596315" cy="5119420"/>
        </p:xfrm>
        <a:graphic>
          <a:graphicData uri="http://schemas.openxmlformats.org/drawingml/2006/table">
            <a:tbl>
              <a:tblPr firstRow="1" bandRow="1">
                <a:noFill/>
              </a:tblPr>
              <a:tblGrid>
                <a:gridCol w="1507440">
                  <a:extLst>
                    <a:ext uri="{9D8B030D-6E8A-4147-A177-3AD203B41FA5}">
                      <a16:colId xmlns:a16="http://schemas.microsoft.com/office/drawing/2014/main" val="3970337809"/>
                    </a:ext>
                  </a:extLst>
                </a:gridCol>
                <a:gridCol w="2540477">
                  <a:extLst>
                    <a:ext uri="{9D8B030D-6E8A-4147-A177-3AD203B41FA5}">
                      <a16:colId xmlns:a16="http://schemas.microsoft.com/office/drawing/2014/main" val="2751306330"/>
                    </a:ext>
                  </a:extLst>
                </a:gridCol>
                <a:gridCol w="1997465">
                  <a:extLst>
                    <a:ext uri="{9D8B030D-6E8A-4147-A177-3AD203B41FA5}">
                      <a16:colId xmlns:a16="http://schemas.microsoft.com/office/drawing/2014/main" val="2529837113"/>
                    </a:ext>
                  </a:extLst>
                </a:gridCol>
                <a:gridCol w="1553128">
                  <a:extLst>
                    <a:ext uri="{9D8B030D-6E8A-4147-A177-3AD203B41FA5}">
                      <a16:colId xmlns:a16="http://schemas.microsoft.com/office/drawing/2014/main" val="1074746169"/>
                    </a:ext>
                  </a:extLst>
                </a:gridCol>
                <a:gridCol w="997805">
                  <a:extLst>
                    <a:ext uri="{9D8B030D-6E8A-4147-A177-3AD203B41FA5}">
                      <a16:colId xmlns:a16="http://schemas.microsoft.com/office/drawing/2014/main" val="3286515185"/>
                    </a:ext>
                  </a:extLst>
                </a:gridCol>
              </a:tblGrid>
              <a:tr h="344675">
                <a:tc>
                  <a:txBody>
                    <a:bodyPr/>
                    <a:lstStyle/>
                    <a:p>
                      <a:pPr algn="l"/>
                      <a:r>
                        <a:rPr lang="en-US" sz="1400" b="1" i="0" dirty="0">
                          <a:solidFill>
                            <a:srgbClr val="FFFFFF"/>
                          </a:solidFill>
                          <a:effectLst/>
                          <a:latin typeface="Times New Roman" panose="02020603050405020304" pitchFamily="18" charset="0"/>
                        </a:rPr>
                        <a:t>Level of Measurement</a:t>
                      </a:r>
                      <a:endParaRPr lang="en-US" sz="1400" b="1" dirty="0">
                        <a:solidFill>
                          <a:srgbClr val="FFFFFF"/>
                        </a:solidFill>
                        <a:effectLst/>
                        <a:latin typeface="Times New Roman" panose="02020603050405020304" pitchFamily="18" charset="0"/>
                      </a:endParaRPr>
                    </a:p>
                  </a:txBody>
                  <a:tcPr marL="142036" marR="85222" marT="85222" marB="85222"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a:r>
                        <a:rPr lang="en-US" sz="1400" b="1" i="0">
                          <a:solidFill>
                            <a:srgbClr val="FFFFFF"/>
                          </a:solidFill>
                          <a:effectLst/>
                          <a:latin typeface="Times New Roman" panose="02020603050405020304" pitchFamily="18" charset="0"/>
                        </a:rPr>
                        <a:t>Properties</a:t>
                      </a:r>
                      <a:endParaRPr lang="en-US" sz="1400" b="1">
                        <a:solidFill>
                          <a:srgbClr val="FFFFFF"/>
                        </a:solidFill>
                        <a:effectLst/>
                        <a:latin typeface="Times New Roman" panose="02020603050405020304" pitchFamily="18" charset="0"/>
                      </a:endParaRPr>
                    </a:p>
                  </a:txBody>
                  <a:tcPr marL="142036" marR="85222" marT="85222" marB="85222"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a:r>
                        <a:rPr lang="en-US" sz="1400" b="1" i="0">
                          <a:solidFill>
                            <a:srgbClr val="FFFFFF"/>
                          </a:solidFill>
                          <a:effectLst/>
                          <a:latin typeface="Times New Roman" panose="02020603050405020304" pitchFamily="18" charset="0"/>
                        </a:rPr>
                        <a:t>Examples</a:t>
                      </a:r>
                      <a:endParaRPr lang="en-US" sz="1400" b="1">
                        <a:solidFill>
                          <a:srgbClr val="FFFFFF"/>
                        </a:solidFill>
                        <a:effectLst/>
                        <a:latin typeface="Times New Roman" panose="02020603050405020304" pitchFamily="18" charset="0"/>
                      </a:endParaRPr>
                    </a:p>
                  </a:txBody>
                  <a:tcPr marL="142036" marR="85222" marT="85222" marB="85222"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a:r>
                        <a:rPr lang="en-US" sz="1400" b="1" i="0">
                          <a:solidFill>
                            <a:srgbClr val="FFFFFF"/>
                          </a:solidFill>
                          <a:effectLst/>
                          <a:latin typeface="Times New Roman" panose="02020603050405020304" pitchFamily="18" charset="0"/>
                        </a:rPr>
                        <a:t>Descriptive statistics</a:t>
                      </a:r>
                      <a:endParaRPr lang="en-US" sz="1400" b="1">
                        <a:solidFill>
                          <a:srgbClr val="FFFFFF"/>
                        </a:solidFill>
                        <a:effectLst/>
                        <a:latin typeface="Times New Roman" panose="02020603050405020304" pitchFamily="18" charset="0"/>
                      </a:endParaRPr>
                    </a:p>
                  </a:txBody>
                  <a:tcPr marL="142036" marR="85222" marT="85222" marB="85222"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a:r>
                        <a:rPr lang="en-US" sz="1400" b="1" i="0">
                          <a:solidFill>
                            <a:srgbClr val="FFFFFF"/>
                          </a:solidFill>
                          <a:effectLst/>
                          <a:latin typeface="Times New Roman" panose="02020603050405020304" pitchFamily="18" charset="0"/>
                        </a:rPr>
                        <a:t>Graphs</a:t>
                      </a:r>
                      <a:endParaRPr lang="en-US" sz="1400" b="1">
                        <a:solidFill>
                          <a:srgbClr val="FFFFFF"/>
                        </a:solidFill>
                        <a:effectLst/>
                        <a:latin typeface="Times New Roman" panose="02020603050405020304" pitchFamily="18" charset="0"/>
                      </a:endParaRPr>
                    </a:p>
                  </a:txBody>
                  <a:tcPr marL="142036" marR="85222" marT="85222" marB="85222"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467788607"/>
                  </a:ext>
                </a:extLst>
              </a:tr>
              <a:tr h="647686">
                <a:tc>
                  <a:txBody>
                    <a:bodyPr/>
                    <a:lstStyle/>
                    <a:p>
                      <a:pPr algn="l"/>
                      <a:r>
                        <a:rPr lang="en-US" sz="1400" dirty="0">
                          <a:solidFill>
                            <a:schemeClr val="tx1">
                              <a:lumMod val="85000"/>
                              <a:lumOff val="15000"/>
                            </a:schemeClr>
                          </a:solidFill>
                          <a:effectLst/>
                          <a:latin typeface="Times New Roman" panose="02020603050405020304" pitchFamily="18" charset="0"/>
                        </a:rPr>
                        <a:t>Nominal</a:t>
                      </a:r>
                    </a:p>
                  </a:txBody>
                  <a:tcPr marL="142036" marR="85222" marT="85222" marB="85222"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a:r>
                        <a:rPr lang="en-US" sz="1400" dirty="0">
                          <a:solidFill>
                            <a:schemeClr val="tx1">
                              <a:lumMod val="85000"/>
                              <a:lumOff val="15000"/>
                            </a:schemeClr>
                          </a:solidFill>
                          <a:effectLst/>
                          <a:latin typeface="Times New Roman" panose="02020603050405020304" pitchFamily="18" charset="0"/>
                        </a:rPr>
                        <a:t>Discrete</a:t>
                      </a:r>
                    </a:p>
                    <a:p>
                      <a:pPr algn="l"/>
                      <a:r>
                        <a:rPr lang="en-US" sz="1400" dirty="0">
                          <a:solidFill>
                            <a:schemeClr val="tx1">
                              <a:lumMod val="85000"/>
                              <a:lumOff val="15000"/>
                            </a:schemeClr>
                          </a:solidFill>
                          <a:effectLst/>
                          <a:latin typeface="Times New Roman" panose="02020603050405020304" pitchFamily="18" charset="0"/>
                        </a:rPr>
                        <a:t>Orderless</a:t>
                      </a:r>
                    </a:p>
                  </a:txBody>
                  <a:tcPr marL="142036" marR="85222" marT="85222" marB="85222"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a:r>
                        <a:rPr lang="en-US" sz="1400">
                          <a:solidFill>
                            <a:schemeClr val="tx1">
                              <a:lumMod val="85000"/>
                              <a:lumOff val="15000"/>
                            </a:schemeClr>
                          </a:solidFill>
                          <a:effectLst/>
                          <a:latin typeface="Times New Roman" panose="02020603050405020304" pitchFamily="18" charset="0"/>
                        </a:rPr>
                        <a:t>Binary Responses (True or False)</a:t>
                      </a:r>
                    </a:p>
                    <a:p>
                      <a:pPr algn="l"/>
                      <a:r>
                        <a:rPr lang="en-US" sz="1400">
                          <a:solidFill>
                            <a:schemeClr val="tx1">
                              <a:lumMod val="85000"/>
                              <a:lumOff val="15000"/>
                            </a:schemeClr>
                          </a:solidFill>
                          <a:effectLst/>
                          <a:latin typeface="Times New Roman" panose="02020603050405020304" pitchFamily="18" charset="0"/>
                        </a:rPr>
                        <a:t>Names of People</a:t>
                      </a:r>
                    </a:p>
                    <a:p>
                      <a:pPr algn="l"/>
                      <a:r>
                        <a:rPr lang="en-US" sz="1400">
                          <a:solidFill>
                            <a:schemeClr val="tx1">
                              <a:lumMod val="85000"/>
                              <a:lumOff val="15000"/>
                            </a:schemeClr>
                          </a:solidFill>
                          <a:effectLst/>
                          <a:latin typeface="Times New Roman" panose="02020603050405020304" pitchFamily="18" charset="0"/>
                        </a:rPr>
                        <a:t>Colors of paint</a:t>
                      </a:r>
                    </a:p>
                  </a:txBody>
                  <a:tcPr marL="142036" marR="85222" marT="85222" marB="85222"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a:r>
                        <a:rPr lang="en-US" sz="1400">
                          <a:solidFill>
                            <a:schemeClr val="tx1">
                              <a:lumMod val="85000"/>
                              <a:lumOff val="15000"/>
                            </a:schemeClr>
                          </a:solidFill>
                          <a:effectLst/>
                          <a:latin typeface="Times New Roman" panose="02020603050405020304" pitchFamily="18" charset="0"/>
                        </a:rPr>
                        <a:t>Frequencies/Percentages</a:t>
                      </a:r>
                      <a:br>
                        <a:rPr lang="en-US" sz="1400">
                          <a:solidFill>
                            <a:schemeClr val="tx1">
                              <a:lumMod val="85000"/>
                              <a:lumOff val="15000"/>
                            </a:schemeClr>
                          </a:solidFill>
                          <a:effectLst/>
                          <a:latin typeface="Times New Roman" panose="02020603050405020304" pitchFamily="18" charset="0"/>
                        </a:rPr>
                      </a:br>
                      <a:r>
                        <a:rPr lang="en-US" sz="1400">
                          <a:solidFill>
                            <a:schemeClr val="tx1">
                              <a:lumMod val="85000"/>
                              <a:lumOff val="15000"/>
                            </a:schemeClr>
                          </a:solidFill>
                          <a:effectLst/>
                          <a:latin typeface="Times New Roman" panose="02020603050405020304" pitchFamily="18" charset="0"/>
                        </a:rPr>
                        <a:t>Mode</a:t>
                      </a:r>
                    </a:p>
                  </a:txBody>
                  <a:tcPr marL="142036" marR="85222" marT="85222" marB="85222"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a:r>
                        <a:rPr lang="en-US" sz="1400">
                          <a:solidFill>
                            <a:schemeClr val="tx1">
                              <a:lumMod val="85000"/>
                              <a:lumOff val="15000"/>
                            </a:schemeClr>
                          </a:solidFill>
                          <a:effectLst/>
                          <a:latin typeface="Times New Roman" panose="02020603050405020304" pitchFamily="18" charset="0"/>
                        </a:rPr>
                        <a:t>Bar</a:t>
                      </a:r>
                    </a:p>
                    <a:p>
                      <a:pPr algn="l"/>
                      <a:r>
                        <a:rPr lang="en-US" sz="1400">
                          <a:solidFill>
                            <a:schemeClr val="tx1">
                              <a:lumMod val="85000"/>
                              <a:lumOff val="15000"/>
                            </a:schemeClr>
                          </a:solidFill>
                          <a:effectLst/>
                          <a:latin typeface="Times New Roman" panose="02020603050405020304" pitchFamily="18" charset="0"/>
                        </a:rPr>
                        <a:t>Pie</a:t>
                      </a:r>
                    </a:p>
                  </a:txBody>
                  <a:tcPr marL="142036" marR="85222" marT="85222" marB="85222"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876128246"/>
                  </a:ext>
                </a:extLst>
              </a:tr>
              <a:tr h="799191">
                <a:tc>
                  <a:txBody>
                    <a:bodyPr/>
                    <a:lstStyle/>
                    <a:p>
                      <a:pPr algn="l"/>
                      <a:r>
                        <a:rPr lang="en-US" sz="1400">
                          <a:solidFill>
                            <a:schemeClr val="tx1">
                              <a:lumMod val="85000"/>
                              <a:lumOff val="15000"/>
                            </a:schemeClr>
                          </a:solidFill>
                          <a:effectLst/>
                          <a:latin typeface="Times New Roman" panose="02020603050405020304" pitchFamily="18" charset="0"/>
                        </a:rPr>
                        <a:t>Ordinal</a:t>
                      </a:r>
                    </a:p>
                  </a:txBody>
                  <a:tcPr marL="142036" marR="85222" marT="85222" marB="85222"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a:r>
                        <a:rPr lang="en-US" sz="1400" dirty="0">
                          <a:solidFill>
                            <a:schemeClr val="tx1">
                              <a:lumMod val="85000"/>
                              <a:lumOff val="15000"/>
                            </a:schemeClr>
                          </a:solidFill>
                          <a:effectLst/>
                          <a:latin typeface="Times New Roman" panose="02020603050405020304" pitchFamily="18" charset="0"/>
                        </a:rPr>
                        <a:t>Ordered categories</a:t>
                      </a:r>
                    </a:p>
                    <a:p>
                      <a:pPr algn="l"/>
                      <a:r>
                        <a:rPr lang="en-US" sz="1400" dirty="0">
                          <a:solidFill>
                            <a:schemeClr val="tx1">
                              <a:lumMod val="85000"/>
                              <a:lumOff val="15000"/>
                            </a:schemeClr>
                          </a:solidFill>
                          <a:effectLst/>
                          <a:latin typeface="Times New Roman" panose="02020603050405020304" pitchFamily="18" charset="0"/>
                        </a:rPr>
                        <a:t>Comparisons</a:t>
                      </a:r>
                    </a:p>
                  </a:txBody>
                  <a:tcPr marL="142036" marR="85222" marT="85222" marB="85222"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a:r>
                        <a:rPr lang="en-US" sz="1400">
                          <a:solidFill>
                            <a:schemeClr val="tx1">
                              <a:lumMod val="85000"/>
                              <a:lumOff val="15000"/>
                            </a:schemeClr>
                          </a:solidFill>
                          <a:effectLst/>
                          <a:latin typeface="Times New Roman" panose="02020603050405020304" pitchFamily="18" charset="0"/>
                        </a:rPr>
                        <a:t>Likert Scales</a:t>
                      </a:r>
                    </a:p>
                    <a:p>
                      <a:pPr algn="l"/>
                      <a:r>
                        <a:rPr lang="en-US" sz="1400">
                          <a:solidFill>
                            <a:schemeClr val="tx1">
                              <a:lumMod val="85000"/>
                              <a:lumOff val="15000"/>
                            </a:schemeClr>
                          </a:solidFill>
                          <a:effectLst/>
                          <a:latin typeface="Times New Roman" panose="02020603050405020304" pitchFamily="18" charset="0"/>
                        </a:rPr>
                        <a:t>Grades on an exam</a:t>
                      </a:r>
                    </a:p>
                  </a:txBody>
                  <a:tcPr marL="142036" marR="85222" marT="85222" marB="85222"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a:r>
                        <a:rPr lang="en-US" sz="1400">
                          <a:solidFill>
                            <a:schemeClr val="tx1">
                              <a:lumMod val="85000"/>
                              <a:lumOff val="15000"/>
                            </a:schemeClr>
                          </a:solidFill>
                          <a:effectLst/>
                          <a:latin typeface="Times New Roman" panose="02020603050405020304" pitchFamily="18" charset="0"/>
                        </a:rPr>
                        <a:t>Frequencies</a:t>
                      </a:r>
                    </a:p>
                    <a:p>
                      <a:pPr algn="l"/>
                      <a:r>
                        <a:rPr lang="en-US" sz="1400">
                          <a:solidFill>
                            <a:schemeClr val="tx1">
                              <a:lumMod val="85000"/>
                              <a:lumOff val="15000"/>
                            </a:schemeClr>
                          </a:solidFill>
                          <a:effectLst/>
                          <a:latin typeface="Times New Roman" panose="02020603050405020304" pitchFamily="18" charset="0"/>
                        </a:rPr>
                        <a:t>Mode</a:t>
                      </a:r>
                    </a:p>
                    <a:p>
                      <a:pPr algn="l"/>
                      <a:r>
                        <a:rPr lang="en-US" sz="1400">
                          <a:solidFill>
                            <a:schemeClr val="tx1">
                              <a:lumMod val="85000"/>
                              <a:lumOff val="15000"/>
                            </a:schemeClr>
                          </a:solidFill>
                          <a:effectLst/>
                          <a:latin typeface="Times New Roman" panose="02020603050405020304" pitchFamily="18" charset="0"/>
                        </a:rPr>
                        <a:t>Median</a:t>
                      </a:r>
                    </a:p>
                    <a:p>
                      <a:pPr algn="l"/>
                      <a:r>
                        <a:rPr lang="en-US" sz="1400">
                          <a:solidFill>
                            <a:schemeClr val="tx1">
                              <a:lumMod val="85000"/>
                              <a:lumOff val="15000"/>
                            </a:schemeClr>
                          </a:solidFill>
                          <a:effectLst/>
                          <a:latin typeface="Times New Roman" panose="02020603050405020304" pitchFamily="18" charset="0"/>
                        </a:rPr>
                        <a:t>Percentiles</a:t>
                      </a:r>
                    </a:p>
                  </a:txBody>
                  <a:tcPr marL="142036" marR="85222" marT="85222" marB="85222"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a:r>
                        <a:rPr lang="en-US" sz="1400">
                          <a:solidFill>
                            <a:schemeClr val="tx1">
                              <a:lumMod val="85000"/>
                              <a:lumOff val="15000"/>
                            </a:schemeClr>
                          </a:solidFill>
                          <a:effectLst/>
                          <a:latin typeface="Times New Roman" panose="02020603050405020304" pitchFamily="18" charset="0"/>
                        </a:rPr>
                        <a:t>Bar</a:t>
                      </a:r>
                    </a:p>
                    <a:p>
                      <a:pPr algn="l"/>
                      <a:r>
                        <a:rPr lang="en-US" sz="1400">
                          <a:solidFill>
                            <a:schemeClr val="tx1">
                              <a:lumMod val="85000"/>
                              <a:lumOff val="15000"/>
                            </a:schemeClr>
                          </a:solidFill>
                          <a:effectLst/>
                          <a:latin typeface="Times New Roman" panose="02020603050405020304" pitchFamily="18" charset="0"/>
                        </a:rPr>
                        <a:t>Pie</a:t>
                      </a:r>
                    </a:p>
                    <a:p>
                      <a:pPr algn="l"/>
                      <a:r>
                        <a:rPr lang="en-US" sz="1400">
                          <a:solidFill>
                            <a:schemeClr val="tx1">
                              <a:lumMod val="85000"/>
                              <a:lumOff val="15000"/>
                            </a:schemeClr>
                          </a:solidFill>
                          <a:effectLst/>
                          <a:latin typeface="Times New Roman" panose="02020603050405020304" pitchFamily="18" charset="0"/>
                        </a:rPr>
                        <a:t>Stem and leaf</a:t>
                      </a:r>
                    </a:p>
                  </a:txBody>
                  <a:tcPr marL="142036" marR="85222" marT="85222" marB="85222"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30785661"/>
                  </a:ext>
                </a:extLst>
              </a:tr>
              <a:tr h="950697">
                <a:tc>
                  <a:txBody>
                    <a:bodyPr/>
                    <a:lstStyle/>
                    <a:p>
                      <a:pPr algn="l"/>
                      <a:r>
                        <a:rPr lang="en-US" sz="1400">
                          <a:solidFill>
                            <a:schemeClr val="tx1">
                              <a:lumMod val="85000"/>
                              <a:lumOff val="15000"/>
                            </a:schemeClr>
                          </a:solidFill>
                          <a:effectLst/>
                          <a:latin typeface="Times New Roman" panose="02020603050405020304" pitchFamily="18" charset="0"/>
                        </a:rPr>
                        <a:t>Interval</a:t>
                      </a:r>
                    </a:p>
                  </a:txBody>
                  <a:tcPr marL="142036" marR="85222" marT="85222" marB="85222"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a:r>
                        <a:rPr lang="en-US" sz="1400" dirty="0">
                          <a:solidFill>
                            <a:schemeClr val="tx1">
                              <a:lumMod val="85000"/>
                              <a:lumOff val="15000"/>
                            </a:schemeClr>
                          </a:solidFill>
                          <a:effectLst/>
                          <a:latin typeface="Times New Roman" panose="02020603050405020304" pitchFamily="18" charset="0"/>
                        </a:rPr>
                        <a:t>Differences between ordered values have meaning</a:t>
                      </a:r>
                    </a:p>
                  </a:txBody>
                  <a:tcPr marL="142036" marR="85222" marT="85222" marB="85222"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a:r>
                        <a:rPr lang="en-US" sz="1400" dirty="0">
                          <a:solidFill>
                            <a:schemeClr val="tx1">
                              <a:lumMod val="85000"/>
                              <a:lumOff val="15000"/>
                            </a:schemeClr>
                          </a:solidFill>
                          <a:effectLst/>
                          <a:latin typeface="Times New Roman" panose="02020603050405020304" pitchFamily="18" charset="0"/>
                        </a:rPr>
                        <a:t>Deg. C or F</a:t>
                      </a:r>
                    </a:p>
                    <a:p>
                      <a:pPr algn="l"/>
                      <a:r>
                        <a:rPr lang="en-US" sz="1400" dirty="0">
                          <a:solidFill>
                            <a:schemeClr val="tx1">
                              <a:lumMod val="85000"/>
                              <a:lumOff val="15000"/>
                            </a:schemeClr>
                          </a:solidFill>
                          <a:effectLst/>
                          <a:latin typeface="Times New Roman" panose="02020603050405020304" pitchFamily="18" charset="0"/>
                        </a:rPr>
                        <a:t>Some Likert Scales (must be specific)</a:t>
                      </a:r>
                    </a:p>
                  </a:txBody>
                  <a:tcPr marL="142036" marR="85222" marT="85222" marB="85222"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a:r>
                        <a:rPr lang="en-US" sz="1400">
                          <a:solidFill>
                            <a:schemeClr val="tx1">
                              <a:lumMod val="85000"/>
                              <a:lumOff val="15000"/>
                            </a:schemeClr>
                          </a:solidFill>
                          <a:effectLst/>
                          <a:latin typeface="Times New Roman" panose="02020603050405020304" pitchFamily="18" charset="0"/>
                        </a:rPr>
                        <a:t>Frequencies</a:t>
                      </a:r>
                    </a:p>
                    <a:p>
                      <a:pPr algn="l"/>
                      <a:r>
                        <a:rPr lang="en-US" sz="1400">
                          <a:solidFill>
                            <a:schemeClr val="tx1">
                              <a:lumMod val="85000"/>
                              <a:lumOff val="15000"/>
                            </a:schemeClr>
                          </a:solidFill>
                          <a:effectLst/>
                          <a:latin typeface="Times New Roman" panose="02020603050405020304" pitchFamily="18" charset="0"/>
                        </a:rPr>
                        <a:t>Mode</a:t>
                      </a:r>
                    </a:p>
                    <a:p>
                      <a:pPr algn="l"/>
                      <a:r>
                        <a:rPr lang="en-US" sz="1400">
                          <a:solidFill>
                            <a:schemeClr val="tx1">
                              <a:lumMod val="85000"/>
                              <a:lumOff val="15000"/>
                            </a:schemeClr>
                          </a:solidFill>
                          <a:effectLst/>
                          <a:latin typeface="Times New Roman" panose="02020603050405020304" pitchFamily="18" charset="0"/>
                        </a:rPr>
                        <a:t>Median</a:t>
                      </a:r>
                    </a:p>
                    <a:p>
                      <a:pPr algn="l"/>
                      <a:r>
                        <a:rPr lang="en-US" sz="1400">
                          <a:solidFill>
                            <a:schemeClr val="tx1">
                              <a:lumMod val="85000"/>
                              <a:lumOff val="15000"/>
                            </a:schemeClr>
                          </a:solidFill>
                          <a:effectLst/>
                          <a:latin typeface="Times New Roman" panose="02020603050405020304" pitchFamily="18" charset="0"/>
                        </a:rPr>
                        <a:t>Mean</a:t>
                      </a:r>
                    </a:p>
                    <a:p>
                      <a:pPr algn="l"/>
                      <a:r>
                        <a:rPr lang="en-US" sz="1400">
                          <a:solidFill>
                            <a:schemeClr val="tx1">
                              <a:lumMod val="85000"/>
                              <a:lumOff val="15000"/>
                            </a:schemeClr>
                          </a:solidFill>
                          <a:effectLst/>
                          <a:latin typeface="Times New Roman" panose="02020603050405020304" pitchFamily="18" charset="0"/>
                        </a:rPr>
                        <a:t>Standard Deviation</a:t>
                      </a:r>
                    </a:p>
                  </a:txBody>
                  <a:tcPr marL="142036" marR="85222" marT="85222" marB="85222"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a:r>
                        <a:rPr lang="en-US" sz="1400">
                          <a:solidFill>
                            <a:schemeClr val="tx1">
                              <a:lumMod val="85000"/>
                              <a:lumOff val="15000"/>
                            </a:schemeClr>
                          </a:solidFill>
                          <a:effectLst/>
                          <a:latin typeface="Times New Roman" panose="02020603050405020304" pitchFamily="18" charset="0"/>
                        </a:rPr>
                        <a:t>Bar</a:t>
                      </a:r>
                      <a:br>
                        <a:rPr lang="en-US" sz="1400">
                          <a:solidFill>
                            <a:schemeClr val="tx1">
                              <a:lumMod val="85000"/>
                              <a:lumOff val="15000"/>
                            </a:schemeClr>
                          </a:solidFill>
                          <a:effectLst/>
                          <a:latin typeface="Times New Roman" panose="02020603050405020304" pitchFamily="18" charset="0"/>
                        </a:rPr>
                      </a:br>
                      <a:r>
                        <a:rPr lang="en-US" sz="1400">
                          <a:solidFill>
                            <a:schemeClr val="tx1">
                              <a:lumMod val="85000"/>
                              <a:lumOff val="15000"/>
                            </a:schemeClr>
                          </a:solidFill>
                          <a:effectLst/>
                          <a:latin typeface="Times New Roman" panose="02020603050405020304" pitchFamily="18" charset="0"/>
                        </a:rPr>
                        <a:t>Pie</a:t>
                      </a:r>
                      <a:br>
                        <a:rPr lang="en-US" sz="1400">
                          <a:solidFill>
                            <a:schemeClr val="tx1">
                              <a:lumMod val="85000"/>
                              <a:lumOff val="15000"/>
                            </a:schemeClr>
                          </a:solidFill>
                          <a:effectLst/>
                          <a:latin typeface="Times New Roman" panose="02020603050405020304" pitchFamily="18" charset="0"/>
                        </a:rPr>
                      </a:br>
                      <a:r>
                        <a:rPr lang="en-US" sz="1400">
                          <a:solidFill>
                            <a:schemeClr val="tx1">
                              <a:lumMod val="85000"/>
                              <a:lumOff val="15000"/>
                            </a:schemeClr>
                          </a:solidFill>
                          <a:effectLst/>
                          <a:latin typeface="Times New Roman" panose="02020603050405020304" pitchFamily="18" charset="0"/>
                        </a:rPr>
                        <a:t>Stem and leaf</a:t>
                      </a:r>
                    </a:p>
                    <a:p>
                      <a:pPr algn="l"/>
                      <a:r>
                        <a:rPr lang="en-US" sz="1400">
                          <a:solidFill>
                            <a:schemeClr val="tx1">
                              <a:lumMod val="85000"/>
                              <a:lumOff val="15000"/>
                            </a:schemeClr>
                          </a:solidFill>
                          <a:effectLst/>
                          <a:latin typeface="Times New Roman" panose="02020603050405020304" pitchFamily="18" charset="0"/>
                        </a:rPr>
                        <a:t>Box plot</a:t>
                      </a:r>
                    </a:p>
                    <a:p>
                      <a:pPr algn="l"/>
                      <a:r>
                        <a:rPr lang="en-US" sz="1400">
                          <a:solidFill>
                            <a:schemeClr val="tx1">
                              <a:lumMod val="85000"/>
                              <a:lumOff val="15000"/>
                            </a:schemeClr>
                          </a:solidFill>
                          <a:effectLst/>
                          <a:latin typeface="Times New Roman" panose="02020603050405020304" pitchFamily="18" charset="0"/>
                        </a:rPr>
                        <a:t>Histogram</a:t>
                      </a:r>
                    </a:p>
                  </a:txBody>
                  <a:tcPr marL="142036" marR="85222" marT="85222" marB="85222"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44507056"/>
                  </a:ext>
                </a:extLst>
              </a:tr>
              <a:tr h="647686">
                <a:tc>
                  <a:txBody>
                    <a:bodyPr/>
                    <a:lstStyle/>
                    <a:p>
                      <a:pPr algn="l"/>
                      <a:r>
                        <a:rPr lang="en-US" sz="1400">
                          <a:solidFill>
                            <a:schemeClr val="tx1">
                              <a:lumMod val="85000"/>
                              <a:lumOff val="15000"/>
                            </a:schemeClr>
                          </a:solidFill>
                          <a:effectLst/>
                          <a:latin typeface="Times New Roman" panose="02020603050405020304" pitchFamily="18" charset="0"/>
                        </a:rPr>
                        <a:t>Ratio</a:t>
                      </a:r>
                    </a:p>
                  </a:txBody>
                  <a:tcPr marL="142036" marR="85222" marT="85222" marB="85222" anchor="ctr">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l"/>
                      <a:r>
                        <a:rPr lang="en-US" sz="1400">
                          <a:solidFill>
                            <a:schemeClr val="tx1">
                              <a:lumMod val="85000"/>
                              <a:lumOff val="15000"/>
                            </a:schemeClr>
                          </a:solidFill>
                          <a:effectLst/>
                          <a:latin typeface="Times New Roman" panose="02020603050405020304" pitchFamily="18" charset="0"/>
                        </a:rPr>
                        <a:t>Continuous</a:t>
                      </a:r>
                    </a:p>
                    <a:p>
                      <a:pPr algn="l"/>
                      <a:r>
                        <a:rPr lang="en-US" sz="1400">
                          <a:solidFill>
                            <a:schemeClr val="tx1">
                              <a:lumMod val="85000"/>
                              <a:lumOff val="15000"/>
                            </a:schemeClr>
                          </a:solidFill>
                          <a:effectLst/>
                          <a:latin typeface="Times New Roman" panose="02020603050405020304" pitchFamily="18" charset="0"/>
                        </a:rPr>
                        <a:t>True 0 allows ratio statements</a:t>
                      </a:r>
                      <a:br>
                        <a:rPr lang="en-US" sz="1400">
                          <a:solidFill>
                            <a:schemeClr val="tx1">
                              <a:lumMod val="85000"/>
                              <a:lumOff val="15000"/>
                            </a:schemeClr>
                          </a:solidFill>
                          <a:effectLst/>
                          <a:latin typeface="Times New Roman" panose="02020603050405020304" pitchFamily="18" charset="0"/>
                        </a:rPr>
                      </a:br>
                      <a:r>
                        <a:rPr lang="en-US" sz="1400">
                          <a:solidFill>
                            <a:schemeClr val="tx1">
                              <a:lumMod val="85000"/>
                              <a:lumOff val="15000"/>
                            </a:schemeClr>
                          </a:solidFill>
                          <a:effectLst/>
                          <a:latin typeface="Times New Roman" panose="02020603050405020304" pitchFamily="18" charset="0"/>
                        </a:rPr>
                        <a:t>(for example, $100 is twice as much as $50)</a:t>
                      </a:r>
                    </a:p>
                  </a:txBody>
                  <a:tcPr marL="142036" marR="85222" marT="85222" marB="85222"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l"/>
                      <a:r>
                        <a:rPr lang="en-US" sz="1400">
                          <a:solidFill>
                            <a:schemeClr val="tx1">
                              <a:lumMod val="85000"/>
                              <a:lumOff val="15000"/>
                            </a:schemeClr>
                          </a:solidFill>
                          <a:effectLst/>
                          <a:latin typeface="Times New Roman" panose="02020603050405020304" pitchFamily="18" charset="0"/>
                        </a:rPr>
                        <a:t>Money</a:t>
                      </a:r>
                    </a:p>
                    <a:p>
                      <a:pPr algn="l"/>
                      <a:r>
                        <a:rPr lang="en-US" sz="1400">
                          <a:solidFill>
                            <a:schemeClr val="tx1">
                              <a:lumMod val="85000"/>
                              <a:lumOff val="15000"/>
                            </a:schemeClr>
                          </a:solidFill>
                          <a:effectLst/>
                          <a:latin typeface="Times New Roman" panose="02020603050405020304" pitchFamily="18" charset="0"/>
                        </a:rPr>
                        <a:t>Weight</a:t>
                      </a:r>
                    </a:p>
                  </a:txBody>
                  <a:tcPr marL="142036" marR="85222" marT="85222" marB="85222"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l"/>
                      <a:r>
                        <a:rPr lang="en-US" sz="1400" dirty="0">
                          <a:solidFill>
                            <a:schemeClr val="tx1">
                              <a:lumMod val="85000"/>
                              <a:lumOff val="15000"/>
                            </a:schemeClr>
                          </a:solidFill>
                          <a:effectLst/>
                          <a:latin typeface="Times New Roman" panose="02020603050405020304" pitchFamily="18" charset="0"/>
                        </a:rPr>
                        <a:t>Mean</a:t>
                      </a:r>
                    </a:p>
                    <a:p>
                      <a:pPr algn="l"/>
                      <a:r>
                        <a:rPr lang="en-US" sz="1400" dirty="0">
                          <a:solidFill>
                            <a:schemeClr val="tx1">
                              <a:lumMod val="85000"/>
                              <a:lumOff val="15000"/>
                            </a:schemeClr>
                          </a:solidFill>
                          <a:effectLst/>
                          <a:latin typeface="Times New Roman" panose="02020603050405020304" pitchFamily="18" charset="0"/>
                        </a:rPr>
                        <a:t>Standard Deviation</a:t>
                      </a:r>
                    </a:p>
                  </a:txBody>
                  <a:tcPr marL="142036" marR="85222" marT="85222" marB="85222"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l"/>
                      <a:r>
                        <a:rPr lang="en-US" sz="1400" dirty="0">
                          <a:solidFill>
                            <a:schemeClr val="tx1">
                              <a:lumMod val="85000"/>
                              <a:lumOff val="15000"/>
                            </a:schemeClr>
                          </a:solidFill>
                          <a:effectLst/>
                          <a:latin typeface="Times New Roman" panose="02020603050405020304" pitchFamily="18" charset="0"/>
                        </a:rPr>
                        <a:t>Histogram</a:t>
                      </a:r>
                    </a:p>
                    <a:p>
                      <a:pPr algn="l"/>
                      <a:r>
                        <a:rPr lang="en-US" sz="1400" dirty="0">
                          <a:solidFill>
                            <a:schemeClr val="tx1">
                              <a:lumMod val="85000"/>
                              <a:lumOff val="15000"/>
                            </a:schemeClr>
                          </a:solidFill>
                          <a:effectLst/>
                          <a:latin typeface="Times New Roman" panose="02020603050405020304" pitchFamily="18" charset="0"/>
                        </a:rPr>
                        <a:t>Box plot</a:t>
                      </a:r>
                    </a:p>
                  </a:txBody>
                  <a:tcPr marL="142036" marR="85222" marT="85222" marB="85222" anchor="ctr">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2966673938"/>
                  </a:ext>
                </a:extLst>
              </a:tr>
            </a:tbl>
          </a:graphicData>
        </a:graphic>
      </p:graphicFrame>
    </p:spTree>
    <p:extLst>
      <p:ext uri="{BB962C8B-B14F-4D97-AF65-F5344CB8AC3E}">
        <p14:creationId xmlns:p14="http://schemas.microsoft.com/office/powerpoint/2010/main" val="3963596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9F573-D2C1-467E-AF87-A9614366A03E}"/>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E011C9E6-E888-49E2-9E70-38EDC3178835}"/>
              </a:ext>
            </a:extLst>
          </p:cNvPr>
          <p:cNvSpPr>
            <a:spLocks noGrp="1"/>
          </p:cNvSpPr>
          <p:nvPr>
            <p:ph idx="1"/>
          </p:nvPr>
        </p:nvSpPr>
        <p:spPr/>
        <p:txBody>
          <a:bodyPr>
            <a:normAutofit fontScale="85000" lnSpcReduction="20000"/>
          </a:bodyPr>
          <a:lstStyle/>
          <a:p>
            <a:r>
              <a:rPr lang="en-US" dirty="0">
                <a:latin typeface="Calibri" panose="020F0502020204030204" pitchFamily="34" charset="0"/>
                <a:cs typeface="Calibri" panose="020F0502020204030204" pitchFamily="34" charset="0"/>
              </a:rPr>
              <a:t>Human errors: Data is recorded (or even collected) incorrectly, such as putting 100 instead of 1000, or typos. In addition, there may be multiple versions of the same entry recorded, such as New York City, NYC, and </a:t>
            </a:r>
            <a:r>
              <a:rPr lang="en-US" dirty="0" err="1">
                <a:latin typeface="Calibri" panose="020F0502020204030204" pitchFamily="34" charset="0"/>
                <a:cs typeface="Calibri" panose="020F0502020204030204" pitchFamily="34" charset="0"/>
              </a:rPr>
              <a:t>nyc</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Computer error: Perhaps we weren't recording entries for a while (missing data)</a:t>
            </a:r>
          </a:p>
          <a:p>
            <a:r>
              <a:rPr lang="en-US" dirty="0">
                <a:latin typeface="Calibri" panose="020F0502020204030204" pitchFamily="34" charset="0"/>
                <a:cs typeface="Calibri" panose="020F0502020204030204" pitchFamily="34" charset="0"/>
              </a:rPr>
              <a:t>Unexpected values: Maybe whoever was recording the data decided to use ? for a missing value in a numeric column, so now all the entries in the column will be treated as text instead of numeric values</a:t>
            </a:r>
          </a:p>
          <a:p>
            <a:r>
              <a:rPr lang="en-US" dirty="0">
                <a:latin typeface="Calibri" panose="020F0502020204030204" pitchFamily="34" charset="0"/>
                <a:cs typeface="Calibri" panose="020F0502020204030204" pitchFamily="34" charset="0"/>
              </a:rPr>
              <a:t>Incomplete information: Think of a survey with optional questions; not everyone will answer them, so we have missing data, but not due to computer or human error</a:t>
            </a:r>
          </a:p>
          <a:p>
            <a:r>
              <a:rPr lang="en-US" dirty="0">
                <a:latin typeface="Calibri" panose="020F0502020204030204" pitchFamily="34" charset="0"/>
                <a:cs typeface="Calibri" panose="020F0502020204030204" pitchFamily="34" charset="0"/>
              </a:rPr>
              <a:t>Resolution: The data may have been collected per second, while we need hourly data for our analysis</a:t>
            </a:r>
          </a:p>
          <a:p>
            <a:r>
              <a:rPr lang="en-US" dirty="0">
                <a:latin typeface="Calibri" panose="020F0502020204030204" pitchFamily="34" charset="0"/>
                <a:cs typeface="Calibri" panose="020F0502020204030204" pitchFamily="34" charset="0"/>
              </a:rPr>
              <a:t>Relevance of the fields: Often, data is collected or generated as a product of some process rather than explicitly for our analysis. In order to get it to a usable state, we will have to clean it up</a:t>
            </a:r>
          </a:p>
          <a:p>
            <a:r>
              <a:rPr lang="en-US" dirty="0">
                <a:latin typeface="Calibri" panose="020F0502020204030204" pitchFamily="34" charset="0"/>
                <a:cs typeface="Calibri" panose="020F0502020204030204" pitchFamily="34" charset="0"/>
              </a:rPr>
              <a:t>Format of the data: The data may be recorded in a format that isn't conducive to analysis, which will require that we reshape it</a:t>
            </a:r>
          </a:p>
          <a:p>
            <a:r>
              <a:rPr lang="en-US" dirty="0">
                <a:latin typeface="Calibri" panose="020F0502020204030204" pitchFamily="34" charset="0"/>
                <a:cs typeface="Calibri" panose="020F0502020204030204" pitchFamily="34" charset="0"/>
              </a:rPr>
              <a:t>Misconfigurations in data-recording process: Data coming from sources such as misconfigured trackers and/or webhooks may be missing fields or passing them in the wrong order</a:t>
            </a:r>
          </a:p>
        </p:txBody>
      </p:sp>
      <p:sp>
        <p:nvSpPr>
          <p:cNvPr id="8" name="Rectangle 7">
            <a:extLst>
              <a:ext uri="{FF2B5EF4-FFF2-40B4-BE49-F238E27FC236}">
                <a16:creationId xmlns:a16="http://schemas.microsoft.com/office/drawing/2014/main" id="{C8C9422D-ED19-4F3B-B37F-BAE76FB515BC}"/>
              </a:ext>
            </a:extLst>
          </p:cNvPr>
          <p:cNvSpPr/>
          <p:nvPr/>
        </p:nvSpPr>
        <p:spPr>
          <a:xfrm>
            <a:off x="4067175" y="379411"/>
            <a:ext cx="6096000" cy="1477328"/>
          </a:xfrm>
          <a:prstGeom prst="rect">
            <a:avLst/>
          </a:prstGeom>
        </p:spPr>
        <p:txBody>
          <a:bodyPr>
            <a:spAutoFit/>
          </a:bodyPr>
          <a:lstStyle/>
          <a:p>
            <a:r>
              <a:rPr lang="en-US" dirty="0">
                <a:solidFill>
                  <a:srgbClr val="333333"/>
                </a:solidFill>
                <a:latin typeface="Georgia" panose="02040502050405020303" pitchFamily="18" charset="0"/>
              </a:rPr>
              <a:t> there are three common tasks involved in the data wrangling process:</a:t>
            </a:r>
          </a:p>
          <a:p>
            <a:pPr>
              <a:buFont typeface="Arial" panose="020B0604020202020204" pitchFamily="34" charset="0"/>
              <a:buChar char="•"/>
            </a:pPr>
            <a:r>
              <a:rPr lang="en-US" dirty="0">
                <a:solidFill>
                  <a:srgbClr val="333333"/>
                </a:solidFill>
                <a:latin typeface="Georgia" panose="02040502050405020303" pitchFamily="18" charset="0"/>
              </a:rPr>
              <a:t>Data cleaning</a:t>
            </a:r>
          </a:p>
          <a:p>
            <a:pPr>
              <a:buFont typeface="Arial" panose="020B0604020202020204" pitchFamily="34" charset="0"/>
              <a:buChar char="•"/>
            </a:pPr>
            <a:r>
              <a:rPr lang="en-US" dirty="0">
                <a:solidFill>
                  <a:srgbClr val="333333"/>
                </a:solidFill>
                <a:latin typeface="Georgia" panose="02040502050405020303" pitchFamily="18" charset="0"/>
              </a:rPr>
              <a:t>Data transformation</a:t>
            </a:r>
          </a:p>
          <a:p>
            <a:pPr>
              <a:buFont typeface="Arial" panose="020B0604020202020204" pitchFamily="34" charset="0"/>
              <a:buChar char="•"/>
            </a:pPr>
            <a:r>
              <a:rPr lang="en-US" dirty="0">
                <a:solidFill>
                  <a:srgbClr val="333333"/>
                </a:solidFill>
                <a:latin typeface="Georgia" panose="02040502050405020303" pitchFamily="18" charset="0"/>
              </a:rPr>
              <a:t>Data enrichment</a:t>
            </a:r>
            <a:endParaRPr lang="en-US" b="0" i="0" dirty="0">
              <a:solidFill>
                <a:srgbClr val="333333"/>
              </a:solidFill>
              <a:effectLst/>
              <a:latin typeface="Georgia" panose="02040502050405020303" pitchFamily="18" charset="0"/>
            </a:endParaRPr>
          </a:p>
        </p:txBody>
      </p:sp>
    </p:spTree>
    <p:extLst>
      <p:ext uri="{BB962C8B-B14F-4D97-AF65-F5344CB8AC3E}">
        <p14:creationId xmlns:p14="http://schemas.microsoft.com/office/powerpoint/2010/main" val="685633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CD6B-BA9A-4102-B4DC-5E3686D8D87D}"/>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5CD16AB1-23E9-4F7C-9409-E2658239C158}"/>
              </a:ext>
            </a:extLst>
          </p:cNvPr>
          <p:cNvSpPr>
            <a:spLocks noGrp="1"/>
          </p:cNvSpPr>
          <p:nvPr>
            <p:ph idx="1"/>
          </p:nvPr>
        </p:nvSpPr>
        <p:spPr/>
        <p:txBody>
          <a:bodyPr/>
          <a:lstStyle/>
          <a:p>
            <a:r>
              <a:rPr lang="en-US" dirty="0"/>
              <a:t>Renaming</a:t>
            </a:r>
          </a:p>
          <a:p>
            <a:r>
              <a:rPr lang="en-US" dirty="0"/>
              <a:t>Sorting and reordering</a:t>
            </a:r>
          </a:p>
          <a:p>
            <a:r>
              <a:rPr lang="en-US" dirty="0"/>
              <a:t>Data type conversions</a:t>
            </a:r>
          </a:p>
          <a:p>
            <a:r>
              <a:rPr lang="en-US" dirty="0"/>
              <a:t>Deduplicating data</a:t>
            </a:r>
          </a:p>
          <a:p>
            <a:r>
              <a:rPr lang="en-US" dirty="0"/>
              <a:t>Addressing missing or invalid data</a:t>
            </a:r>
          </a:p>
          <a:p>
            <a:r>
              <a:rPr lang="en-US" dirty="0"/>
              <a:t>Filtering to the desired subset of data</a:t>
            </a:r>
          </a:p>
          <a:p>
            <a:endParaRPr lang="en-US" dirty="0"/>
          </a:p>
        </p:txBody>
      </p:sp>
    </p:spTree>
    <p:extLst>
      <p:ext uri="{BB962C8B-B14F-4D97-AF65-F5344CB8AC3E}">
        <p14:creationId xmlns:p14="http://schemas.microsoft.com/office/powerpoint/2010/main" val="4106159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5995-87F5-4FEC-A7CF-A2D4A71AC24A}"/>
              </a:ext>
            </a:extLst>
          </p:cNvPr>
          <p:cNvSpPr>
            <a:spLocks noGrp="1"/>
          </p:cNvSpPr>
          <p:nvPr>
            <p:ph type="title"/>
          </p:nvPr>
        </p:nvSpPr>
        <p:spPr/>
        <p:txBody>
          <a:bodyPr/>
          <a:lstStyle/>
          <a:p>
            <a:r>
              <a:rPr lang="en-US" dirty="0"/>
              <a:t>Data Enrichment</a:t>
            </a:r>
          </a:p>
        </p:txBody>
      </p:sp>
      <p:sp>
        <p:nvSpPr>
          <p:cNvPr id="3" name="Content Placeholder 2">
            <a:extLst>
              <a:ext uri="{FF2B5EF4-FFF2-40B4-BE49-F238E27FC236}">
                <a16:creationId xmlns:a16="http://schemas.microsoft.com/office/drawing/2014/main" id="{C43B56B6-B599-4C3E-A197-9F1F56419438}"/>
              </a:ext>
            </a:extLst>
          </p:cNvPr>
          <p:cNvSpPr>
            <a:spLocks noGrp="1"/>
          </p:cNvSpPr>
          <p:nvPr>
            <p:ph idx="1"/>
          </p:nvPr>
        </p:nvSpPr>
        <p:spPr/>
        <p:txBody>
          <a:bodyPr/>
          <a:lstStyle/>
          <a:p>
            <a:r>
              <a:rPr lang="en-US" b="1" dirty="0"/>
              <a:t>Adding new columns</a:t>
            </a:r>
            <a:r>
              <a:rPr lang="en-US" dirty="0"/>
              <a:t>: Using functions on the data from existing columns to create new values</a:t>
            </a:r>
          </a:p>
          <a:p>
            <a:r>
              <a:rPr lang="en-US" b="1" dirty="0"/>
              <a:t>Binning</a:t>
            </a:r>
            <a:r>
              <a:rPr lang="en-US" dirty="0"/>
              <a:t>: Turning continuous data or discrete data with many distinct values into range buckets, which makes the column discrete while letting us control the number of possible values in the column</a:t>
            </a:r>
          </a:p>
          <a:p>
            <a:r>
              <a:rPr lang="en-US" b="1" dirty="0"/>
              <a:t>Aggregating</a:t>
            </a:r>
            <a:r>
              <a:rPr lang="en-US" dirty="0"/>
              <a:t>: Rolling up the data and summarizing it</a:t>
            </a:r>
          </a:p>
          <a:p>
            <a:r>
              <a:rPr lang="en-US" b="1" dirty="0"/>
              <a:t>Resampling</a:t>
            </a:r>
            <a:r>
              <a:rPr lang="en-US" dirty="0"/>
              <a:t>: Aggregating time series data at specific intervals</a:t>
            </a:r>
          </a:p>
          <a:p>
            <a:endParaRPr lang="en-US" dirty="0"/>
          </a:p>
        </p:txBody>
      </p:sp>
    </p:spTree>
    <p:extLst>
      <p:ext uri="{BB962C8B-B14F-4D97-AF65-F5344CB8AC3E}">
        <p14:creationId xmlns:p14="http://schemas.microsoft.com/office/powerpoint/2010/main" val="754334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6569-8DC4-4A74-A694-38AC434384CB}"/>
              </a:ext>
            </a:extLst>
          </p:cNvPr>
          <p:cNvSpPr>
            <a:spLocks noGrp="1"/>
          </p:cNvSpPr>
          <p:nvPr>
            <p:ph type="title"/>
          </p:nvPr>
        </p:nvSpPr>
        <p:spPr/>
        <p:txBody>
          <a:bodyPr/>
          <a:lstStyle/>
          <a:p>
            <a:r>
              <a:rPr lang="en-US" dirty="0"/>
              <a:t>Data Transformation</a:t>
            </a:r>
          </a:p>
        </p:txBody>
      </p:sp>
      <p:sp>
        <p:nvSpPr>
          <p:cNvPr id="3" name="Content Placeholder 2">
            <a:extLst>
              <a:ext uri="{FF2B5EF4-FFF2-40B4-BE49-F238E27FC236}">
                <a16:creationId xmlns:a16="http://schemas.microsoft.com/office/drawing/2014/main" id="{7B878208-420A-4954-9D17-E55ADFF0B56C}"/>
              </a:ext>
            </a:extLst>
          </p:cNvPr>
          <p:cNvSpPr>
            <a:spLocks noGrp="1"/>
          </p:cNvSpPr>
          <p:nvPr>
            <p:ph idx="1"/>
          </p:nvPr>
        </p:nvSpPr>
        <p:spPr/>
        <p:txBody>
          <a:bodyPr/>
          <a:lstStyle/>
          <a:p>
            <a:r>
              <a:rPr lang="en-US" dirty="0"/>
              <a:t> we focus on changing our data's structure to facilitate our downstream analyses</a:t>
            </a:r>
          </a:p>
        </p:txBody>
      </p:sp>
      <p:pic>
        <p:nvPicPr>
          <p:cNvPr id="4" name="Picture 3">
            <a:extLst>
              <a:ext uri="{FF2B5EF4-FFF2-40B4-BE49-F238E27FC236}">
                <a16:creationId xmlns:a16="http://schemas.microsoft.com/office/drawing/2014/main" id="{8A52E9B0-FA7C-4112-BF82-61D48994B1D4}"/>
              </a:ext>
            </a:extLst>
          </p:cNvPr>
          <p:cNvPicPr>
            <a:picLocks noChangeAspect="1"/>
          </p:cNvPicPr>
          <p:nvPr/>
        </p:nvPicPr>
        <p:blipFill>
          <a:blip r:embed="rId2"/>
          <a:stretch>
            <a:fillRect/>
          </a:stretch>
        </p:blipFill>
        <p:spPr>
          <a:xfrm>
            <a:off x="1146650" y="3113675"/>
            <a:ext cx="7509669" cy="3157876"/>
          </a:xfrm>
          <a:prstGeom prst="rect">
            <a:avLst/>
          </a:prstGeom>
        </p:spPr>
      </p:pic>
    </p:spTree>
    <p:extLst>
      <p:ext uri="{BB962C8B-B14F-4D97-AF65-F5344CB8AC3E}">
        <p14:creationId xmlns:p14="http://schemas.microsoft.com/office/powerpoint/2010/main" val="2659011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7230-1ED2-464C-B2FA-72049FDFFD57}"/>
              </a:ext>
            </a:extLst>
          </p:cNvPr>
          <p:cNvSpPr>
            <a:spLocks noGrp="1"/>
          </p:cNvSpPr>
          <p:nvPr>
            <p:ph type="title"/>
          </p:nvPr>
        </p:nvSpPr>
        <p:spPr/>
        <p:txBody>
          <a:bodyPr/>
          <a:lstStyle/>
          <a:p>
            <a:r>
              <a:rPr lang="en-US" dirty="0"/>
              <a:t>Descriptive Statistics</a:t>
            </a:r>
          </a:p>
        </p:txBody>
      </p:sp>
      <p:sp>
        <p:nvSpPr>
          <p:cNvPr id="3" name="Content Placeholder 2">
            <a:extLst>
              <a:ext uri="{FF2B5EF4-FFF2-40B4-BE49-F238E27FC236}">
                <a16:creationId xmlns:a16="http://schemas.microsoft.com/office/drawing/2014/main" id="{FCF91875-36AE-4D2D-8FB3-4915DAF7AEB5}"/>
              </a:ext>
            </a:extLst>
          </p:cNvPr>
          <p:cNvSpPr>
            <a:spLocks noGrp="1"/>
          </p:cNvSpPr>
          <p:nvPr>
            <p:ph idx="1"/>
          </p:nvPr>
        </p:nvSpPr>
        <p:spPr/>
        <p:txBody>
          <a:bodyPr/>
          <a:lstStyle/>
          <a:p>
            <a:r>
              <a:rPr lang="en-US" dirty="0"/>
              <a:t>Measure of Central Tendency: describe the center of our distribution of data – Mean, Median, Mode</a:t>
            </a:r>
          </a:p>
          <a:p>
            <a:pPr lvl="1"/>
            <a:r>
              <a:rPr lang="en-US" dirty="0"/>
              <a:t>Mean – suspect to outliers</a:t>
            </a:r>
          </a:p>
          <a:p>
            <a:pPr lvl="1"/>
            <a:r>
              <a:rPr lang="en-US" dirty="0"/>
              <a:t>Median – when outliers are available, represents the 50</a:t>
            </a:r>
            <a:r>
              <a:rPr lang="en-US" baseline="30000" dirty="0"/>
              <a:t>th</a:t>
            </a:r>
            <a:r>
              <a:rPr lang="en-US" dirty="0"/>
              <a:t> percentile of data.</a:t>
            </a:r>
          </a:p>
          <a:p>
            <a:pPr lvl="1"/>
            <a:r>
              <a:rPr lang="en-US" dirty="0"/>
              <a:t>Mode – when not unimodal</a:t>
            </a:r>
          </a:p>
        </p:txBody>
      </p:sp>
      <p:pic>
        <p:nvPicPr>
          <p:cNvPr id="4" name="Picture 3">
            <a:extLst>
              <a:ext uri="{FF2B5EF4-FFF2-40B4-BE49-F238E27FC236}">
                <a16:creationId xmlns:a16="http://schemas.microsoft.com/office/drawing/2014/main" id="{6F132422-6C9F-4ABE-813E-21525EB35DB3}"/>
              </a:ext>
            </a:extLst>
          </p:cNvPr>
          <p:cNvPicPr>
            <a:picLocks noChangeAspect="1"/>
          </p:cNvPicPr>
          <p:nvPr/>
        </p:nvPicPr>
        <p:blipFill>
          <a:blip r:embed="rId2"/>
          <a:stretch>
            <a:fillRect/>
          </a:stretch>
        </p:blipFill>
        <p:spPr>
          <a:xfrm>
            <a:off x="1083310" y="4318000"/>
            <a:ext cx="7658611" cy="2096280"/>
          </a:xfrm>
          <a:prstGeom prst="rect">
            <a:avLst/>
          </a:prstGeom>
        </p:spPr>
      </p:pic>
    </p:spTree>
    <p:extLst>
      <p:ext uri="{BB962C8B-B14F-4D97-AF65-F5344CB8AC3E}">
        <p14:creationId xmlns:p14="http://schemas.microsoft.com/office/powerpoint/2010/main" val="3022883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E10C-97BA-4A36-A013-C803BE931731}"/>
              </a:ext>
            </a:extLst>
          </p:cNvPr>
          <p:cNvSpPr>
            <a:spLocks noGrp="1"/>
          </p:cNvSpPr>
          <p:nvPr>
            <p:ph type="title"/>
          </p:nvPr>
        </p:nvSpPr>
        <p:spPr/>
        <p:txBody>
          <a:bodyPr/>
          <a:lstStyle/>
          <a:p>
            <a:r>
              <a:rPr lang="en-US" dirty="0"/>
              <a:t>Descriptive Statistics</a:t>
            </a:r>
          </a:p>
        </p:txBody>
      </p:sp>
      <p:sp>
        <p:nvSpPr>
          <p:cNvPr id="3" name="Content Placeholder 2">
            <a:extLst>
              <a:ext uri="{FF2B5EF4-FFF2-40B4-BE49-F238E27FC236}">
                <a16:creationId xmlns:a16="http://schemas.microsoft.com/office/drawing/2014/main" id="{5F90E8E3-CD2D-407F-A5C4-26D1B9DF045D}"/>
              </a:ext>
            </a:extLst>
          </p:cNvPr>
          <p:cNvSpPr>
            <a:spLocks noGrp="1"/>
          </p:cNvSpPr>
          <p:nvPr>
            <p:ph idx="1"/>
          </p:nvPr>
        </p:nvSpPr>
        <p:spPr>
          <a:xfrm>
            <a:off x="677334" y="1591629"/>
            <a:ext cx="8596668" cy="3880773"/>
          </a:xfrm>
        </p:spPr>
        <p:txBody>
          <a:bodyPr/>
          <a:lstStyle/>
          <a:p>
            <a:r>
              <a:rPr lang="en-US" dirty="0"/>
              <a:t>Measure of Spread: how the data is dispersed. this will indicate how thin (low dispersion) or wide (very spread out) our distribution is</a:t>
            </a:r>
          </a:p>
          <a:p>
            <a:r>
              <a:rPr lang="en-US" dirty="0"/>
              <a:t>Range : distance between the smallest value (</a:t>
            </a:r>
            <a:r>
              <a:rPr lang="en-US" b="1" dirty="0"/>
              <a:t>minimum</a:t>
            </a:r>
            <a:r>
              <a:rPr lang="en-US" dirty="0"/>
              <a:t>) and the largest value (</a:t>
            </a:r>
            <a:r>
              <a:rPr lang="en-US" b="1" dirty="0"/>
              <a:t>maximum</a:t>
            </a:r>
            <a:r>
              <a:rPr lang="en-US" dirty="0"/>
              <a:t>)</a:t>
            </a:r>
          </a:p>
          <a:p>
            <a:r>
              <a:rPr lang="en-US" dirty="0"/>
              <a:t>Variance : how far apart observations are spread out from their average value. The variance is calculated as the average squared distance from the mean</a:t>
            </a:r>
          </a:p>
          <a:p>
            <a:r>
              <a:rPr lang="en-US" dirty="0"/>
              <a:t>Standard Deviation:  simply the square root of the variance</a:t>
            </a:r>
          </a:p>
          <a:p>
            <a:r>
              <a:rPr lang="en-US" dirty="0"/>
              <a:t>Coefficient of Variation: compare the level of dispersion of one dataset to another when unit is not the same. Its standard deviation /mean</a:t>
            </a:r>
          </a:p>
        </p:txBody>
      </p:sp>
      <p:pic>
        <p:nvPicPr>
          <p:cNvPr id="4" name="Picture 3">
            <a:extLst>
              <a:ext uri="{FF2B5EF4-FFF2-40B4-BE49-F238E27FC236}">
                <a16:creationId xmlns:a16="http://schemas.microsoft.com/office/drawing/2014/main" id="{1C8B7CD9-EE7D-452C-8A41-ECF5176D3273}"/>
              </a:ext>
            </a:extLst>
          </p:cNvPr>
          <p:cNvPicPr>
            <a:picLocks noChangeAspect="1"/>
          </p:cNvPicPr>
          <p:nvPr/>
        </p:nvPicPr>
        <p:blipFill>
          <a:blip r:embed="rId2"/>
          <a:stretch>
            <a:fillRect/>
          </a:stretch>
        </p:blipFill>
        <p:spPr>
          <a:xfrm>
            <a:off x="2575243" y="4966892"/>
            <a:ext cx="3713798" cy="1817130"/>
          </a:xfrm>
          <a:prstGeom prst="rect">
            <a:avLst/>
          </a:prstGeom>
        </p:spPr>
      </p:pic>
    </p:spTree>
    <p:extLst>
      <p:ext uri="{BB962C8B-B14F-4D97-AF65-F5344CB8AC3E}">
        <p14:creationId xmlns:p14="http://schemas.microsoft.com/office/powerpoint/2010/main" val="52350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a:bodyPr>
          <a:lstStyle/>
          <a:p>
            <a:pPr algn="ctr"/>
            <a:r>
              <a:rPr lang="en-US" dirty="0"/>
              <a:t>COURSE OUTCOME</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87825773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D6CDE-952C-4E94-B68A-E96F0CC9DE14}"/>
              </a:ext>
            </a:extLst>
          </p:cNvPr>
          <p:cNvSpPr>
            <a:spLocks noGrp="1"/>
          </p:cNvSpPr>
          <p:nvPr>
            <p:ph type="title"/>
          </p:nvPr>
        </p:nvSpPr>
        <p:spPr/>
        <p:txBody>
          <a:bodyPr/>
          <a:lstStyle/>
          <a:p>
            <a:r>
              <a:rPr lang="en-US" dirty="0"/>
              <a:t>Descriptive Statistics </a:t>
            </a:r>
          </a:p>
        </p:txBody>
      </p:sp>
      <p:sp>
        <p:nvSpPr>
          <p:cNvPr id="3" name="Content Placeholder 2">
            <a:extLst>
              <a:ext uri="{FF2B5EF4-FFF2-40B4-BE49-F238E27FC236}">
                <a16:creationId xmlns:a16="http://schemas.microsoft.com/office/drawing/2014/main" id="{08333244-AF79-4BEB-A8BA-DF6E9EDFFDC0}"/>
              </a:ext>
            </a:extLst>
          </p:cNvPr>
          <p:cNvSpPr>
            <a:spLocks noGrp="1"/>
          </p:cNvSpPr>
          <p:nvPr>
            <p:ph idx="1"/>
          </p:nvPr>
        </p:nvSpPr>
        <p:spPr>
          <a:xfrm>
            <a:off x="582084" y="1770064"/>
            <a:ext cx="8596668" cy="3880773"/>
          </a:xfrm>
        </p:spPr>
        <p:txBody>
          <a:bodyPr/>
          <a:lstStyle/>
          <a:p>
            <a:r>
              <a:rPr lang="en-US" dirty="0"/>
              <a:t>Measure of Position: describe the relative position of a data value of a numerical variable to the other values of the variable. </a:t>
            </a:r>
          </a:p>
          <a:p>
            <a:r>
              <a:rPr lang="en-US" dirty="0"/>
              <a:t>Measured using Quartiles</a:t>
            </a:r>
          </a:p>
          <a:p>
            <a:r>
              <a:rPr lang="en-US" dirty="0"/>
              <a:t>Quartiles:</a:t>
            </a:r>
          </a:p>
          <a:p>
            <a:pPr lvl="1"/>
            <a:r>
              <a:rPr lang="en-US" dirty="0"/>
              <a:t> The three values that split a set of ranked data values into four equal parts, or quartiles.</a:t>
            </a:r>
          </a:p>
          <a:p>
            <a:pPr lvl="1"/>
            <a:r>
              <a:rPr lang="en-US" dirty="0"/>
              <a:t>The </a:t>
            </a:r>
            <a:r>
              <a:rPr lang="en-US" b="1" dirty="0">
                <a:hlinkClick r:id="rId2"/>
              </a:rPr>
              <a:t>first quartile, </a:t>
            </a:r>
            <a:r>
              <a:rPr lang="en-US" b="1" i="1" dirty="0">
                <a:hlinkClick r:id="rId2"/>
              </a:rPr>
              <a:t>Q</a:t>
            </a:r>
            <a:r>
              <a:rPr lang="en-US" b="1" baseline="-25000" dirty="0">
                <a:hlinkClick r:id="rId2"/>
              </a:rPr>
              <a:t>1</a:t>
            </a:r>
            <a:r>
              <a:rPr lang="en-US" dirty="0"/>
              <a:t>, is the value such that 25.0% of the ranked data values are smaller and 75.0% are larger</a:t>
            </a:r>
          </a:p>
          <a:p>
            <a:pPr lvl="1"/>
            <a:r>
              <a:rPr lang="en-US" dirty="0"/>
              <a:t>The </a:t>
            </a:r>
            <a:r>
              <a:rPr lang="en-US" b="1" dirty="0"/>
              <a:t>second quartile, </a:t>
            </a:r>
            <a:r>
              <a:rPr lang="en-US" b="1" i="1" dirty="0"/>
              <a:t>Q</a:t>
            </a:r>
            <a:r>
              <a:rPr lang="en-US" b="1" baseline="-25000" dirty="0"/>
              <a:t>2</a:t>
            </a:r>
            <a:r>
              <a:rPr lang="en-US" dirty="0"/>
              <a:t>, splits the ranked values into two equal parts</a:t>
            </a:r>
          </a:p>
          <a:p>
            <a:pPr lvl="1"/>
            <a:r>
              <a:rPr lang="en-US" dirty="0"/>
              <a:t>The </a:t>
            </a:r>
            <a:r>
              <a:rPr lang="en-US" b="1" dirty="0">
                <a:hlinkClick r:id="rId3"/>
              </a:rPr>
              <a:t>third quartile, </a:t>
            </a:r>
            <a:r>
              <a:rPr lang="en-US" b="1" i="1" dirty="0">
                <a:hlinkClick r:id="rId3"/>
              </a:rPr>
              <a:t>Q</a:t>
            </a:r>
            <a:r>
              <a:rPr lang="en-US" b="1" baseline="-25000" dirty="0">
                <a:hlinkClick r:id="rId3"/>
              </a:rPr>
              <a:t>3</a:t>
            </a:r>
            <a:r>
              <a:rPr lang="en-US" dirty="0"/>
              <a:t>, is the value such that 75.0% of the ranked values are smaller and 25.0% are larger.</a:t>
            </a:r>
          </a:p>
        </p:txBody>
      </p:sp>
      <p:sp>
        <p:nvSpPr>
          <p:cNvPr id="4" name="Rectangle 3">
            <a:extLst>
              <a:ext uri="{FF2B5EF4-FFF2-40B4-BE49-F238E27FC236}">
                <a16:creationId xmlns:a16="http://schemas.microsoft.com/office/drawing/2014/main" id="{434CC054-32F7-4F38-988B-7BC84EFD63B1}"/>
              </a:ext>
            </a:extLst>
          </p:cNvPr>
          <p:cNvSpPr/>
          <p:nvPr/>
        </p:nvSpPr>
        <p:spPr>
          <a:xfrm>
            <a:off x="1676400" y="5486311"/>
            <a:ext cx="6096000" cy="1200329"/>
          </a:xfrm>
          <a:prstGeom prst="rect">
            <a:avLst/>
          </a:prstGeom>
        </p:spPr>
        <p:txBody>
          <a:bodyPr>
            <a:spAutoFit/>
          </a:bodyPr>
          <a:lstStyle/>
          <a:p>
            <a:r>
              <a:rPr lang="en-US" b="1" dirty="0">
                <a:solidFill>
                  <a:srgbClr val="4D5968"/>
                </a:solidFill>
                <a:latin typeface="Nunito Sans"/>
              </a:rPr>
              <a:t>Lower Quartile (Q1) = (N+1) * 1 / 4</a:t>
            </a:r>
            <a:endParaRPr lang="en-US" dirty="0">
              <a:solidFill>
                <a:srgbClr val="4D5968"/>
              </a:solidFill>
              <a:latin typeface="Nunito Sans"/>
            </a:endParaRPr>
          </a:p>
          <a:p>
            <a:r>
              <a:rPr lang="en-US" b="1" dirty="0">
                <a:solidFill>
                  <a:srgbClr val="4D5968"/>
                </a:solidFill>
                <a:latin typeface="Nunito Sans"/>
              </a:rPr>
              <a:t>Middle Quartile (Q2) = (N+1) * 2 / 4</a:t>
            </a:r>
            <a:endParaRPr lang="en-US" dirty="0">
              <a:solidFill>
                <a:srgbClr val="4D5968"/>
              </a:solidFill>
              <a:latin typeface="Nunito Sans"/>
            </a:endParaRPr>
          </a:p>
          <a:p>
            <a:r>
              <a:rPr lang="en-US" b="1" dirty="0">
                <a:solidFill>
                  <a:srgbClr val="4D5968"/>
                </a:solidFill>
                <a:latin typeface="Nunito Sans"/>
              </a:rPr>
              <a:t>Upper Quartile (Q3 )= (N+1) * 3 / 4</a:t>
            </a:r>
            <a:endParaRPr lang="en-US" dirty="0">
              <a:solidFill>
                <a:srgbClr val="4D5968"/>
              </a:solidFill>
              <a:latin typeface="Nunito Sans"/>
            </a:endParaRPr>
          </a:p>
          <a:p>
            <a:r>
              <a:rPr lang="en-US" b="1" dirty="0">
                <a:solidFill>
                  <a:srgbClr val="4D5968"/>
                </a:solidFill>
                <a:latin typeface="Nunito Sans"/>
              </a:rPr>
              <a:t>Interquartile Range = Q3 – Q1</a:t>
            </a:r>
            <a:endParaRPr lang="en-US" b="0" i="0" dirty="0">
              <a:solidFill>
                <a:srgbClr val="4D5968"/>
              </a:solidFill>
              <a:effectLst/>
              <a:latin typeface="Nunito Sans"/>
            </a:endParaRPr>
          </a:p>
        </p:txBody>
      </p:sp>
    </p:spTree>
    <p:extLst>
      <p:ext uri="{BB962C8B-B14F-4D97-AF65-F5344CB8AC3E}">
        <p14:creationId xmlns:p14="http://schemas.microsoft.com/office/powerpoint/2010/main" val="1576867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8F64-D25D-49CB-A09F-532767D299A3}"/>
              </a:ext>
            </a:extLst>
          </p:cNvPr>
          <p:cNvSpPr>
            <a:spLocks noGrp="1"/>
          </p:cNvSpPr>
          <p:nvPr>
            <p:ph type="title"/>
          </p:nvPr>
        </p:nvSpPr>
        <p:spPr/>
        <p:txBody>
          <a:bodyPr/>
          <a:lstStyle/>
          <a:p>
            <a:r>
              <a:rPr lang="en-US" dirty="0"/>
              <a:t>Descriptive Statistics</a:t>
            </a:r>
          </a:p>
        </p:txBody>
      </p:sp>
      <p:sp>
        <p:nvSpPr>
          <p:cNvPr id="3" name="Content Placeholder 2">
            <a:extLst>
              <a:ext uri="{FF2B5EF4-FFF2-40B4-BE49-F238E27FC236}">
                <a16:creationId xmlns:a16="http://schemas.microsoft.com/office/drawing/2014/main" id="{049AF37F-13A1-45AC-9183-3330BBF28D30}"/>
              </a:ext>
            </a:extLst>
          </p:cNvPr>
          <p:cNvSpPr>
            <a:spLocks noGrp="1"/>
          </p:cNvSpPr>
          <p:nvPr>
            <p:ph idx="1"/>
          </p:nvPr>
        </p:nvSpPr>
        <p:spPr/>
        <p:txBody>
          <a:bodyPr/>
          <a:lstStyle/>
          <a:p>
            <a:r>
              <a:rPr lang="en-US" dirty="0"/>
              <a:t>Symmetrical Shape</a:t>
            </a:r>
          </a:p>
          <a:p>
            <a:pPr lvl="1"/>
            <a:r>
              <a:rPr lang="en-US" dirty="0"/>
              <a:t>Left Skewed: data values in which the mean is less than the median value and the left tail of the distribution is longer than the right tail of the distribution. Negative Skew</a:t>
            </a:r>
          </a:p>
          <a:p>
            <a:pPr lvl="1"/>
            <a:r>
              <a:rPr lang="en-US" dirty="0"/>
              <a:t>Right Skewed: data values in which the mean is greater than the median value and the right tail of the distribution is longer than the left tail of the distribution. Positive Skew</a:t>
            </a:r>
          </a:p>
          <a:p>
            <a:pPr lvl="1"/>
            <a:endParaRPr lang="en-US" dirty="0"/>
          </a:p>
        </p:txBody>
      </p:sp>
      <p:pic>
        <p:nvPicPr>
          <p:cNvPr id="4" name="Picture 3">
            <a:extLst>
              <a:ext uri="{FF2B5EF4-FFF2-40B4-BE49-F238E27FC236}">
                <a16:creationId xmlns:a16="http://schemas.microsoft.com/office/drawing/2014/main" id="{E975F1D8-A924-4CB6-89ED-5E54169B7296}"/>
              </a:ext>
            </a:extLst>
          </p:cNvPr>
          <p:cNvPicPr>
            <a:picLocks noChangeAspect="1"/>
          </p:cNvPicPr>
          <p:nvPr/>
        </p:nvPicPr>
        <p:blipFill>
          <a:blip r:embed="rId2"/>
          <a:stretch>
            <a:fillRect/>
          </a:stretch>
        </p:blipFill>
        <p:spPr>
          <a:xfrm>
            <a:off x="2834149" y="4212628"/>
            <a:ext cx="3753803" cy="2474874"/>
          </a:xfrm>
          <a:prstGeom prst="rect">
            <a:avLst/>
          </a:prstGeom>
        </p:spPr>
      </p:pic>
    </p:spTree>
    <p:extLst>
      <p:ext uri="{BB962C8B-B14F-4D97-AF65-F5344CB8AC3E}">
        <p14:creationId xmlns:p14="http://schemas.microsoft.com/office/powerpoint/2010/main" val="249510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4A9B-9A22-437F-99D4-FCC361892C9A}"/>
              </a:ext>
            </a:extLst>
          </p:cNvPr>
          <p:cNvSpPr>
            <a:spLocks noGrp="1"/>
          </p:cNvSpPr>
          <p:nvPr>
            <p:ph type="title"/>
          </p:nvPr>
        </p:nvSpPr>
        <p:spPr/>
        <p:txBody>
          <a:bodyPr/>
          <a:lstStyle/>
          <a:p>
            <a:r>
              <a:rPr lang="en-US" dirty="0"/>
              <a:t>Descriptive Statistics</a:t>
            </a:r>
          </a:p>
        </p:txBody>
      </p:sp>
      <p:sp>
        <p:nvSpPr>
          <p:cNvPr id="3" name="Content Placeholder 2">
            <a:extLst>
              <a:ext uri="{FF2B5EF4-FFF2-40B4-BE49-F238E27FC236}">
                <a16:creationId xmlns:a16="http://schemas.microsoft.com/office/drawing/2014/main" id="{D06CE30C-9F0A-414B-8F61-4291EDED11DE}"/>
              </a:ext>
            </a:extLst>
          </p:cNvPr>
          <p:cNvSpPr>
            <a:spLocks noGrp="1"/>
          </p:cNvSpPr>
          <p:nvPr>
            <p:ph idx="1"/>
          </p:nvPr>
        </p:nvSpPr>
        <p:spPr/>
        <p:txBody>
          <a:bodyPr/>
          <a:lstStyle/>
          <a:p>
            <a:r>
              <a:rPr lang="en-US" dirty="0"/>
              <a:t>Box and Whisker Plot</a:t>
            </a:r>
          </a:p>
        </p:txBody>
      </p:sp>
      <p:pic>
        <p:nvPicPr>
          <p:cNvPr id="4" name="Picture 3">
            <a:extLst>
              <a:ext uri="{FF2B5EF4-FFF2-40B4-BE49-F238E27FC236}">
                <a16:creationId xmlns:a16="http://schemas.microsoft.com/office/drawing/2014/main" id="{8D66D526-59E5-4451-BF19-B112CB983647}"/>
              </a:ext>
            </a:extLst>
          </p:cNvPr>
          <p:cNvPicPr>
            <a:picLocks noChangeAspect="1"/>
          </p:cNvPicPr>
          <p:nvPr/>
        </p:nvPicPr>
        <p:blipFill>
          <a:blip r:embed="rId2"/>
          <a:stretch>
            <a:fillRect/>
          </a:stretch>
        </p:blipFill>
        <p:spPr>
          <a:xfrm rot="16200000">
            <a:off x="4972685" y="3196491"/>
            <a:ext cx="4492506" cy="1611312"/>
          </a:xfrm>
          <a:prstGeom prst="rect">
            <a:avLst/>
          </a:prstGeom>
        </p:spPr>
      </p:pic>
      <p:pic>
        <p:nvPicPr>
          <p:cNvPr id="5" name="Picture 4">
            <a:extLst>
              <a:ext uri="{FF2B5EF4-FFF2-40B4-BE49-F238E27FC236}">
                <a16:creationId xmlns:a16="http://schemas.microsoft.com/office/drawing/2014/main" id="{9C2B1B49-872B-4FD2-91A0-E315EBE9F9D4}"/>
              </a:ext>
            </a:extLst>
          </p:cNvPr>
          <p:cNvPicPr>
            <a:picLocks noChangeAspect="1"/>
          </p:cNvPicPr>
          <p:nvPr/>
        </p:nvPicPr>
        <p:blipFill>
          <a:blip r:embed="rId3"/>
          <a:stretch>
            <a:fillRect/>
          </a:stretch>
        </p:blipFill>
        <p:spPr>
          <a:xfrm>
            <a:off x="2326541" y="2739401"/>
            <a:ext cx="3452178" cy="3083764"/>
          </a:xfrm>
          <a:prstGeom prst="rect">
            <a:avLst/>
          </a:prstGeom>
        </p:spPr>
      </p:pic>
    </p:spTree>
    <p:extLst>
      <p:ext uri="{BB962C8B-B14F-4D97-AF65-F5344CB8AC3E}">
        <p14:creationId xmlns:p14="http://schemas.microsoft.com/office/powerpoint/2010/main" val="238652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5EDBE-2A65-4416-B871-846A1E49855F}"/>
              </a:ext>
            </a:extLst>
          </p:cNvPr>
          <p:cNvSpPr>
            <a:spLocks noGrp="1"/>
          </p:cNvSpPr>
          <p:nvPr>
            <p:ph type="title"/>
          </p:nvPr>
        </p:nvSpPr>
        <p:spPr/>
        <p:txBody>
          <a:bodyPr/>
          <a:lstStyle/>
          <a:p>
            <a:r>
              <a:rPr lang="en-US" dirty="0"/>
              <a:t>Data Sampling</a:t>
            </a:r>
          </a:p>
        </p:txBody>
      </p:sp>
      <p:sp>
        <p:nvSpPr>
          <p:cNvPr id="3" name="Content Placeholder 2">
            <a:extLst>
              <a:ext uri="{FF2B5EF4-FFF2-40B4-BE49-F238E27FC236}">
                <a16:creationId xmlns:a16="http://schemas.microsoft.com/office/drawing/2014/main" id="{4F22B641-970D-4598-8CC5-69BD95F0AEE9}"/>
              </a:ext>
            </a:extLst>
          </p:cNvPr>
          <p:cNvSpPr>
            <a:spLocks noGrp="1"/>
          </p:cNvSpPr>
          <p:nvPr>
            <p:ph idx="1"/>
          </p:nvPr>
        </p:nvSpPr>
        <p:spPr/>
        <p:txBody>
          <a:bodyPr>
            <a:normAutofit fontScale="85000" lnSpcReduction="20000"/>
          </a:bodyPr>
          <a:lstStyle/>
          <a:p>
            <a:r>
              <a:rPr lang="en-US" dirty="0"/>
              <a:t>our sample must be a </a:t>
            </a:r>
            <a:r>
              <a:rPr lang="en-US" b="1" dirty="0"/>
              <a:t>random sample</a:t>
            </a:r>
            <a:r>
              <a:rPr lang="en-US" dirty="0"/>
              <a:t> that is representative of the population</a:t>
            </a:r>
          </a:p>
          <a:p>
            <a:r>
              <a:rPr lang="en-US" dirty="0"/>
              <a:t>Simple random sample</a:t>
            </a:r>
          </a:p>
          <a:p>
            <a:pPr lvl="1"/>
            <a:r>
              <a:rPr lang="en-US" dirty="0"/>
              <a:t>A teachers puts students' names in a hat and chooses without looking to get a sample of students.</a:t>
            </a:r>
          </a:p>
          <a:p>
            <a:r>
              <a:rPr lang="en-US" dirty="0"/>
              <a:t>Stratified random sample</a:t>
            </a:r>
          </a:p>
          <a:p>
            <a:pPr lvl="1"/>
            <a:r>
              <a:rPr lang="en-US" dirty="0"/>
              <a:t>A student council surveys 100 students by getting random samples of 25 freshmen, 25 sophomores, 25 juniors, and 25 seniors.</a:t>
            </a:r>
          </a:p>
          <a:p>
            <a:r>
              <a:rPr lang="en-US" dirty="0"/>
              <a:t>Cluster random sample</a:t>
            </a:r>
          </a:p>
          <a:p>
            <a:pPr lvl="1"/>
            <a:r>
              <a:rPr lang="en-US" dirty="0"/>
              <a:t>Example—An airline company wants to survey its customers one day, so they randomly select 5 flights that day and survey every passenger on those flights.</a:t>
            </a:r>
          </a:p>
          <a:p>
            <a:r>
              <a:rPr lang="en-US" dirty="0"/>
              <a:t>Systematic random sample</a:t>
            </a:r>
          </a:p>
          <a:p>
            <a:pPr lvl="1"/>
            <a:r>
              <a:rPr lang="en-US" dirty="0"/>
              <a:t>A principal takes an alphabetized list of student names and picks a random starting point. Every 20</a:t>
            </a:r>
            <a:r>
              <a:rPr lang="en-US" baseline="30000" dirty="0"/>
              <a:t>th</a:t>
            </a:r>
            <a:r>
              <a:rPr lang="en-US" dirty="0"/>
              <a:t> student is selected to take a survey.</a:t>
            </a:r>
          </a:p>
          <a:p>
            <a:r>
              <a:rPr lang="en-US" dirty="0"/>
              <a:t>Bootstrapping Sample: random sampling with replacement</a:t>
            </a:r>
          </a:p>
          <a:p>
            <a:endParaRPr lang="en-US" dirty="0"/>
          </a:p>
        </p:txBody>
      </p:sp>
    </p:spTree>
    <p:extLst>
      <p:ext uri="{BB962C8B-B14F-4D97-AF65-F5344CB8AC3E}">
        <p14:creationId xmlns:p14="http://schemas.microsoft.com/office/powerpoint/2010/main" val="2794513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861C-0EB0-411B-9D15-379F17FDE0D5}"/>
              </a:ext>
            </a:extLst>
          </p:cNvPr>
          <p:cNvSpPr>
            <a:spLocks noGrp="1"/>
          </p:cNvSpPr>
          <p:nvPr>
            <p:ph type="title"/>
          </p:nvPr>
        </p:nvSpPr>
        <p:spPr/>
        <p:txBody>
          <a:bodyPr/>
          <a:lstStyle/>
          <a:p>
            <a:r>
              <a:rPr lang="en-US" dirty="0"/>
              <a:t>Inferential Statistics - Probabilities</a:t>
            </a:r>
          </a:p>
        </p:txBody>
      </p:sp>
      <p:sp>
        <p:nvSpPr>
          <p:cNvPr id="3" name="Content Placeholder 2">
            <a:extLst>
              <a:ext uri="{FF2B5EF4-FFF2-40B4-BE49-F238E27FC236}">
                <a16:creationId xmlns:a16="http://schemas.microsoft.com/office/drawing/2014/main" id="{37499C24-4D97-4A88-8EAE-EC8F269EC15F}"/>
              </a:ext>
            </a:extLst>
          </p:cNvPr>
          <p:cNvSpPr>
            <a:spLocks noGrp="1"/>
          </p:cNvSpPr>
          <p:nvPr>
            <p:ph idx="1"/>
          </p:nvPr>
        </p:nvSpPr>
        <p:spPr>
          <a:xfrm>
            <a:off x="606214" y="1488613"/>
            <a:ext cx="8596668" cy="3880773"/>
          </a:xfrm>
        </p:spPr>
        <p:txBody>
          <a:bodyPr>
            <a:normAutofit/>
          </a:bodyPr>
          <a:lstStyle/>
          <a:p>
            <a:r>
              <a:rPr lang="en-US" dirty="0"/>
              <a:t>The </a:t>
            </a:r>
            <a:r>
              <a:rPr lang="en-US" b="1" dirty="0"/>
              <a:t>probability</a:t>
            </a:r>
            <a:r>
              <a:rPr lang="en-US" dirty="0"/>
              <a:t> of an event represents the frequency, or chance, that the event will happen.</a:t>
            </a:r>
          </a:p>
          <a:p>
            <a:r>
              <a:rPr lang="en-US" b="1" dirty="0"/>
              <a:t>Frequentist</a:t>
            </a:r>
          </a:p>
          <a:p>
            <a:r>
              <a:rPr lang="en-US" dirty="0"/>
              <a:t>In a Frequentist approach, the probability of an event is calculated through experimentation. It uses the past in order to predict the future chance of an event.</a:t>
            </a:r>
          </a:p>
          <a:p>
            <a:r>
              <a:rPr lang="en-US" dirty="0"/>
              <a:t>The </a:t>
            </a:r>
            <a:r>
              <a:rPr lang="en-US" b="1" dirty="0"/>
              <a:t>relative frequency</a:t>
            </a:r>
            <a:r>
              <a:rPr lang="en-US" dirty="0"/>
              <a:t> of an event is how often an event occurs divided by the total number of observations.</a:t>
            </a:r>
          </a:p>
          <a:p>
            <a:r>
              <a:rPr lang="en-US" dirty="0"/>
              <a:t>Conditional Probabilities: </a:t>
            </a:r>
            <a:r>
              <a:rPr lang="en-US" i="1" dirty="0"/>
              <a:t>P(A|B) = P(A and B) / P(B)</a:t>
            </a:r>
            <a:br>
              <a:rPr lang="en-US" dirty="0"/>
            </a:br>
            <a:endParaRPr lang="en-US" dirty="0"/>
          </a:p>
        </p:txBody>
      </p:sp>
      <p:pic>
        <p:nvPicPr>
          <p:cNvPr id="4" name="Picture 3">
            <a:extLst>
              <a:ext uri="{FF2B5EF4-FFF2-40B4-BE49-F238E27FC236}">
                <a16:creationId xmlns:a16="http://schemas.microsoft.com/office/drawing/2014/main" id="{9CE80F58-5427-4C0D-BA70-36BE6931AEE6}"/>
              </a:ext>
            </a:extLst>
          </p:cNvPr>
          <p:cNvPicPr>
            <a:picLocks noChangeAspect="1"/>
          </p:cNvPicPr>
          <p:nvPr/>
        </p:nvPicPr>
        <p:blipFill>
          <a:blip r:embed="rId2"/>
          <a:stretch>
            <a:fillRect/>
          </a:stretch>
        </p:blipFill>
        <p:spPr>
          <a:xfrm>
            <a:off x="4650548" y="3625773"/>
            <a:ext cx="3384868" cy="645258"/>
          </a:xfrm>
          <a:prstGeom prst="rect">
            <a:avLst/>
          </a:prstGeom>
        </p:spPr>
      </p:pic>
      <p:graphicFrame>
        <p:nvGraphicFramePr>
          <p:cNvPr id="5" name="Table 5">
            <a:extLst>
              <a:ext uri="{FF2B5EF4-FFF2-40B4-BE49-F238E27FC236}">
                <a16:creationId xmlns:a16="http://schemas.microsoft.com/office/drawing/2014/main" id="{1621077F-B400-448A-8883-CA3B76D04314}"/>
              </a:ext>
            </a:extLst>
          </p:cNvPr>
          <p:cNvGraphicFramePr>
            <a:graphicFrameLocks noGrp="1"/>
          </p:cNvGraphicFramePr>
          <p:nvPr>
            <p:extLst>
              <p:ext uri="{D42A27DB-BD31-4B8C-83A1-F6EECF244321}">
                <p14:modId xmlns:p14="http://schemas.microsoft.com/office/powerpoint/2010/main" val="4230538163"/>
              </p:ext>
            </p:extLst>
          </p:nvPr>
        </p:nvGraphicFramePr>
        <p:xfrm>
          <a:off x="911669" y="4618903"/>
          <a:ext cx="6755956" cy="1483360"/>
        </p:xfrm>
        <a:graphic>
          <a:graphicData uri="http://schemas.openxmlformats.org/drawingml/2006/table">
            <a:tbl>
              <a:tblPr firstRow="1" bandRow="1">
                <a:tableStyleId>{5C22544A-7EE6-4342-B048-85BDC9FD1C3A}</a:tableStyleId>
              </a:tblPr>
              <a:tblGrid>
                <a:gridCol w="1555306">
                  <a:extLst>
                    <a:ext uri="{9D8B030D-6E8A-4147-A177-3AD203B41FA5}">
                      <a16:colId xmlns:a16="http://schemas.microsoft.com/office/drawing/2014/main" val="1465509596"/>
                    </a:ext>
                  </a:extLst>
                </a:gridCol>
                <a:gridCol w="1866900">
                  <a:extLst>
                    <a:ext uri="{9D8B030D-6E8A-4147-A177-3AD203B41FA5}">
                      <a16:colId xmlns:a16="http://schemas.microsoft.com/office/drawing/2014/main" val="1954379378"/>
                    </a:ext>
                  </a:extLst>
                </a:gridCol>
                <a:gridCol w="1743075">
                  <a:extLst>
                    <a:ext uri="{9D8B030D-6E8A-4147-A177-3AD203B41FA5}">
                      <a16:colId xmlns:a16="http://schemas.microsoft.com/office/drawing/2014/main" val="2296548806"/>
                    </a:ext>
                  </a:extLst>
                </a:gridCol>
                <a:gridCol w="1590675">
                  <a:extLst>
                    <a:ext uri="{9D8B030D-6E8A-4147-A177-3AD203B41FA5}">
                      <a16:colId xmlns:a16="http://schemas.microsoft.com/office/drawing/2014/main" val="569279065"/>
                    </a:ext>
                  </a:extLst>
                </a:gridCol>
              </a:tblGrid>
              <a:tr h="370840">
                <a:tc>
                  <a:txBody>
                    <a:bodyPr/>
                    <a:lstStyle/>
                    <a:p>
                      <a:r>
                        <a:rPr lang="en-US" dirty="0"/>
                        <a:t>Gender</a:t>
                      </a:r>
                    </a:p>
                  </a:txBody>
                  <a:tcPr/>
                </a:tc>
                <a:tc>
                  <a:txBody>
                    <a:bodyPr/>
                    <a:lstStyle/>
                    <a:p>
                      <a:r>
                        <a:rPr lang="en-US" dirty="0"/>
                        <a:t>Right-handed</a:t>
                      </a:r>
                    </a:p>
                  </a:txBody>
                  <a:tcPr/>
                </a:tc>
                <a:tc>
                  <a:txBody>
                    <a:bodyPr/>
                    <a:lstStyle/>
                    <a:p>
                      <a:r>
                        <a:rPr lang="en-US" dirty="0"/>
                        <a:t>Left-handed</a:t>
                      </a:r>
                    </a:p>
                  </a:txBody>
                  <a:tcPr/>
                </a:tc>
                <a:tc>
                  <a:txBody>
                    <a:bodyPr/>
                    <a:lstStyle/>
                    <a:p>
                      <a:r>
                        <a:rPr lang="en-US" dirty="0"/>
                        <a:t>Total</a:t>
                      </a:r>
                    </a:p>
                  </a:txBody>
                  <a:tcPr/>
                </a:tc>
                <a:extLst>
                  <a:ext uri="{0D108BD9-81ED-4DB2-BD59-A6C34878D82A}">
                    <a16:rowId xmlns:a16="http://schemas.microsoft.com/office/drawing/2014/main" val="784474527"/>
                  </a:ext>
                </a:extLst>
              </a:tr>
              <a:tr h="370840">
                <a:tc>
                  <a:txBody>
                    <a:bodyPr/>
                    <a:lstStyle/>
                    <a:p>
                      <a:r>
                        <a:rPr lang="en-US" dirty="0"/>
                        <a:t>Female</a:t>
                      </a:r>
                    </a:p>
                  </a:txBody>
                  <a:tcPr/>
                </a:tc>
                <a:tc>
                  <a:txBody>
                    <a:bodyPr/>
                    <a:lstStyle/>
                    <a:p>
                      <a:r>
                        <a:rPr lang="en-US" dirty="0"/>
                        <a:t>58</a:t>
                      </a:r>
                    </a:p>
                  </a:txBody>
                  <a:tcPr/>
                </a:tc>
                <a:tc>
                  <a:txBody>
                    <a:bodyPr/>
                    <a:lstStyle/>
                    <a:p>
                      <a:r>
                        <a:rPr lang="en-US" dirty="0"/>
                        <a:t>13</a:t>
                      </a:r>
                    </a:p>
                  </a:txBody>
                  <a:tcPr/>
                </a:tc>
                <a:tc>
                  <a:txBody>
                    <a:bodyPr/>
                    <a:lstStyle/>
                    <a:p>
                      <a:r>
                        <a:rPr lang="en-US" dirty="0"/>
                        <a:t>71</a:t>
                      </a:r>
                    </a:p>
                  </a:txBody>
                  <a:tcPr/>
                </a:tc>
                <a:extLst>
                  <a:ext uri="{0D108BD9-81ED-4DB2-BD59-A6C34878D82A}">
                    <a16:rowId xmlns:a16="http://schemas.microsoft.com/office/drawing/2014/main" val="3649340521"/>
                  </a:ext>
                </a:extLst>
              </a:tr>
              <a:tr h="370840">
                <a:tc>
                  <a:txBody>
                    <a:bodyPr/>
                    <a:lstStyle/>
                    <a:p>
                      <a:r>
                        <a:rPr lang="en-US" dirty="0"/>
                        <a:t>Male</a:t>
                      </a:r>
                    </a:p>
                  </a:txBody>
                  <a:tcPr/>
                </a:tc>
                <a:tc>
                  <a:txBody>
                    <a:bodyPr/>
                    <a:lstStyle/>
                    <a:p>
                      <a:r>
                        <a:rPr lang="en-US" dirty="0"/>
                        <a:t>47</a:t>
                      </a:r>
                    </a:p>
                  </a:txBody>
                  <a:tcPr/>
                </a:tc>
                <a:tc>
                  <a:txBody>
                    <a:bodyPr/>
                    <a:lstStyle/>
                    <a:p>
                      <a:r>
                        <a:rPr lang="en-US" dirty="0"/>
                        <a:t>12</a:t>
                      </a:r>
                    </a:p>
                  </a:txBody>
                  <a:tcPr/>
                </a:tc>
                <a:tc>
                  <a:txBody>
                    <a:bodyPr/>
                    <a:lstStyle/>
                    <a:p>
                      <a:r>
                        <a:rPr lang="en-US" dirty="0"/>
                        <a:t>59</a:t>
                      </a:r>
                    </a:p>
                  </a:txBody>
                  <a:tcPr/>
                </a:tc>
                <a:extLst>
                  <a:ext uri="{0D108BD9-81ED-4DB2-BD59-A6C34878D82A}">
                    <a16:rowId xmlns:a16="http://schemas.microsoft.com/office/drawing/2014/main" val="632314557"/>
                  </a:ext>
                </a:extLst>
              </a:tr>
              <a:tr h="370840">
                <a:tc>
                  <a:txBody>
                    <a:bodyPr/>
                    <a:lstStyle/>
                    <a:p>
                      <a:r>
                        <a:rPr lang="en-US" dirty="0"/>
                        <a:t>Total</a:t>
                      </a:r>
                    </a:p>
                  </a:txBody>
                  <a:tcPr/>
                </a:tc>
                <a:tc>
                  <a:txBody>
                    <a:bodyPr/>
                    <a:lstStyle/>
                    <a:p>
                      <a:r>
                        <a:rPr lang="en-US" dirty="0"/>
                        <a:t>105</a:t>
                      </a:r>
                    </a:p>
                  </a:txBody>
                  <a:tcPr/>
                </a:tc>
                <a:tc>
                  <a:txBody>
                    <a:bodyPr/>
                    <a:lstStyle/>
                    <a:p>
                      <a:r>
                        <a:rPr lang="en-US" dirty="0"/>
                        <a:t>25</a:t>
                      </a:r>
                    </a:p>
                  </a:txBody>
                  <a:tcPr/>
                </a:tc>
                <a:tc>
                  <a:txBody>
                    <a:bodyPr/>
                    <a:lstStyle/>
                    <a:p>
                      <a:r>
                        <a:rPr lang="en-US" dirty="0"/>
                        <a:t>130</a:t>
                      </a:r>
                    </a:p>
                  </a:txBody>
                  <a:tcPr/>
                </a:tc>
                <a:extLst>
                  <a:ext uri="{0D108BD9-81ED-4DB2-BD59-A6C34878D82A}">
                    <a16:rowId xmlns:a16="http://schemas.microsoft.com/office/drawing/2014/main" val="766202212"/>
                  </a:ext>
                </a:extLst>
              </a:tr>
            </a:tbl>
          </a:graphicData>
        </a:graphic>
      </p:graphicFrame>
    </p:spTree>
    <p:extLst>
      <p:ext uri="{BB962C8B-B14F-4D97-AF65-F5344CB8AC3E}">
        <p14:creationId xmlns:p14="http://schemas.microsoft.com/office/powerpoint/2010/main" val="216723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701B-728D-4FAE-A617-9563C1BBB630}"/>
              </a:ext>
            </a:extLst>
          </p:cNvPr>
          <p:cNvSpPr>
            <a:spLocks noGrp="1"/>
          </p:cNvSpPr>
          <p:nvPr>
            <p:ph type="title"/>
          </p:nvPr>
        </p:nvSpPr>
        <p:spPr/>
        <p:txBody>
          <a:bodyPr/>
          <a:lstStyle/>
          <a:p>
            <a:r>
              <a:rPr lang="en-US" dirty="0"/>
              <a:t>Probabilities - Bayesian</a:t>
            </a:r>
          </a:p>
        </p:txBody>
      </p:sp>
      <p:sp>
        <p:nvSpPr>
          <p:cNvPr id="3" name="Content Placeholder 2">
            <a:extLst>
              <a:ext uri="{FF2B5EF4-FFF2-40B4-BE49-F238E27FC236}">
                <a16:creationId xmlns:a16="http://schemas.microsoft.com/office/drawing/2014/main" id="{C4129526-F345-435D-A33F-290644EBA0F7}"/>
              </a:ext>
            </a:extLst>
          </p:cNvPr>
          <p:cNvSpPr>
            <a:spLocks noGrp="1"/>
          </p:cNvSpPr>
          <p:nvPr>
            <p:ph idx="1"/>
          </p:nvPr>
        </p:nvSpPr>
        <p:spPr/>
        <p:txBody>
          <a:bodyPr>
            <a:normAutofit/>
          </a:bodyPr>
          <a:lstStyle/>
          <a:p>
            <a:pPr marL="0" indent="0">
              <a:buNone/>
            </a:pPr>
            <a:r>
              <a:rPr lang="en-US" dirty="0"/>
              <a:t>"Bayesian probability" is the process of using probability to try to predict the likelihood of certain events occurring in the future. </a:t>
            </a:r>
          </a:p>
          <a:p>
            <a:r>
              <a:rPr lang="en-US" dirty="0"/>
              <a:t>A prior distribution</a:t>
            </a:r>
          </a:p>
          <a:p>
            <a:r>
              <a:rPr lang="en-US" dirty="0"/>
              <a:t>A posterior distribution</a:t>
            </a:r>
          </a:p>
          <a:p>
            <a:r>
              <a:rPr lang="en-US" dirty="0"/>
              <a:t>A likelihood</a:t>
            </a:r>
          </a:p>
        </p:txBody>
      </p:sp>
      <p:pic>
        <p:nvPicPr>
          <p:cNvPr id="5" name="Picture 4">
            <a:extLst>
              <a:ext uri="{FF2B5EF4-FFF2-40B4-BE49-F238E27FC236}">
                <a16:creationId xmlns:a16="http://schemas.microsoft.com/office/drawing/2014/main" id="{7CE0FBC9-F945-4104-BF58-B998D9441846}"/>
              </a:ext>
            </a:extLst>
          </p:cNvPr>
          <p:cNvPicPr>
            <a:picLocks noChangeAspect="1"/>
          </p:cNvPicPr>
          <p:nvPr/>
        </p:nvPicPr>
        <p:blipFill>
          <a:blip r:embed="rId2"/>
          <a:stretch>
            <a:fillRect/>
          </a:stretch>
        </p:blipFill>
        <p:spPr>
          <a:xfrm>
            <a:off x="4175125" y="3009764"/>
            <a:ext cx="4730278" cy="2832235"/>
          </a:xfrm>
          <a:prstGeom prst="rect">
            <a:avLst/>
          </a:prstGeom>
        </p:spPr>
      </p:pic>
    </p:spTree>
    <p:extLst>
      <p:ext uri="{BB962C8B-B14F-4D97-AF65-F5344CB8AC3E}">
        <p14:creationId xmlns:p14="http://schemas.microsoft.com/office/powerpoint/2010/main" val="3469156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C1C5-A2A4-4392-8D32-5B7BFFD7F661}"/>
              </a:ext>
            </a:extLst>
          </p:cNvPr>
          <p:cNvSpPr>
            <a:spLocks noGrp="1"/>
          </p:cNvSpPr>
          <p:nvPr>
            <p:ph type="title"/>
          </p:nvPr>
        </p:nvSpPr>
        <p:spPr/>
        <p:txBody>
          <a:bodyPr/>
          <a:lstStyle/>
          <a:p>
            <a:r>
              <a:rPr lang="en-US" dirty="0"/>
              <a:t>Probabilities - Bayes</a:t>
            </a:r>
          </a:p>
        </p:txBody>
      </p:sp>
      <p:sp>
        <p:nvSpPr>
          <p:cNvPr id="3" name="Content Placeholder 2">
            <a:extLst>
              <a:ext uri="{FF2B5EF4-FFF2-40B4-BE49-F238E27FC236}">
                <a16:creationId xmlns:a16="http://schemas.microsoft.com/office/drawing/2014/main" id="{B317BDE5-99A2-4663-9037-F8164C7B4431}"/>
              </a:ext>
            </a:extLst>
          </p:cNvPr>
          <p:cNvSpPr>
            <a:spLocks noGrp="1"/>
          </p:cNvSpPr>
          <p:nvPr>
            <p:ph idx="1"/>
          </p:nvPr>
        </p:nvSpPr>
        <p:spPr>
          <a:xfrm>
            <a:off x="677334" y="1488613"/>
            <a:ext cx="8596668" cy="3880773"/>
          </a:xfrm>
        </p:spPr>
        <p:txBody>
          <a:bodyPr/>
          <a:lstStyle/>
          <a:p>
            <a:r>
              <a:rPr lang="en-US" dirty="0" err="1"/>
              <a:t>SpamAssassin</a:t>
            </a:r>
            <a:r>
              <a:rPr lang="en-US" dirty="0"/>
              <a:t> works by having users train the system. It looks for patterns in the words in emails marked as spam by the user. For example, it may have learned that the word “free” appears in 20% of the emails marked as spam. Assuming 0.1% of non-spam mail includes the word “free” and 50% of all emails received by the user is spam, find the probability that a mail is a spam if the word “free” appears in it.</a:t>
            </a:r>
          </a:p>
        </p:txBody>
      </p:sp>
      <p:sp>
        <p:nvSpPr>
          <p:cNvPr id="4" name="Rectangle 3">
            <a:extLst>
              <a:ext uri="{FF2B5EF4-FFF2-40B4-BE49-F238E27FC236}">
                <a16:creationId xmlns:a16="http://schemas.microsoft.com/office/drawing/2014/main" id="{B31213C6-B3C4-4E11-94D3-BC3CB5DEDC8A}"/>
              </a:ext>
            </a:extLst>
          </p:cNvPr>
          <p:cNvSpPr/>
          <p:nvPr/>
        </p:nvSpPr>
        <p:spPr>
          <a:xfrm>
            <a:off x="1085850" y="3438062"/>
            <a:ext cx="6096000" cy="1200329"/>
          </a:xfrm>
          <a:prstGeom prst="rect">
            <a:avLst/>
          </a:prstGeom>
        </p:spPr>
        <p:txBody>
          <a:bodyPr>
            <a:spAutoFit/>
          </a:bodyPr>
          <a:lstStyle/>
          <a:p>
            <a:pPr>
              <a:buFont typeface="Arial" panose="020B0604020202020204" pitchFamily="34" charset="0"/>
              <a:buChar char="•"/>
            </a:pPr>
            <a:r>
              <a:rPr lang="en-US" dirty="0">
                <a:solidFill>
                  <a:srgbClr val="292929"/>
                </a:solidFill>
                <a:latin typeface="medium-content-serif-font"/>
              </a:rPr>
              <a:t>P(Free | Spam) = 0.20</a:t>
            </a:r>
          </a:p>
          <a:p>
            <a:pPr>
              <a:buFont typeface="Arial" panose="020B0604020202020204" pitchFamily="34" charset="0"/>
              <a:buChar char="•"/>
            </a:pPr>
            <a:r>
              <a:rPr lang="en-US" dirty="0">
                <a:solidFill>
                  <a:srgbClr val="292929"/>
                </a:solidFill>
                <a:latin typeface="medium-content-serif-font"/>
              </a:rPr>
              <a:t>P(Free | Non Spam) = 0.001</a:t>
            </a:r>
          </a:p>
          <a:p>
            <a:pPr>
              <a:buFont typeface="Arial" panose="020B0604020202020204" pitchFamily="34" charset="0"/>
              <a:buChar char="•"/>
            </a:pPr>
            <a:r>
              <a:rPr lang="en-US" dirty="0">
                <a:solidFill>
                  <a:srgbClr val="292929"/>
                </a:solidFill>
                <a:latin typeface="medium-content-serif-font"/>
              </a:rPr>
              <a:t>P(Spam) = 0.50 =&gt; P(Non Spam) = 0.50</a:t>
            </a:r>
          </a:p>
          <a:p>
            <a:pPr>
              <a:buFont typeface="Arial" panose="020B0604020202020204" pitchFamily="34" charset="0"/>
              <a:buChar char="•"/>
            </a:pPr>
            <a:r>
              <a:rPr lang="en-US" dirty="0">
                <a:solidFill>
                  <a:srgbClr val="292929"/>
                </a:solidFill>
                <a:latin typeface="medium-content-serif-font"/>
              </a:rPr>
              <a:t>P(Spam | Free) = ?</a:t>
            </a:r>
            <a:endParaRPr lang="en-US" b="0" i="0" dirty="0">
              <a:solidFill>
                <a:srgbClr val="292929"/>
              </a:solidFill>
              <a:effectLst/>
              <a:latin typeface="medium-content-serif-font"/>
            </a:endParaRPr>
          </a:p>
        </p:txBody>
      </p:sp>
      <p:sp>
        <p:nvSpPr>
          <p:cNvPr id="5" name="Rectangle 4">
            <a:extLst>
              <a:ext uri="{FF2B5EF4-FFF2-40B4-BE49-F238E27FC236}">
                <a16:creationId xmlns:a16="http://schemas.microsoft.com/office/drawing/2014/main" id="{7885C034-D0D2-484C-9C9D-52FA886C299C}"/>
              </a:ext>
            </a:extLst>
          </p:cNvPr>
          <p:cNvSpPr/>
          <p:nvPr/>
        </p:nvSpPr>
        <p:spPr>
          <a:xfrm>
            <a:off x="1085850" y="4927601"/>
            <a:ext cx="6096000" cy="1200329"/>
          </a:xfrm>
          <a:prstGeom prst="rect">
            <a:avLst/>
          </a:prstGeom>
        </p:spPr>
        <p:txBody>
          <a:bodyPr>
            <a:spAutoFit/>
          </a:bodyPr>
          <a:lstStyle/>
          <a:p>
            <a:r>
              <a:rPr lang="en-US" b="1" dirty="0">
                <a:solidFill>
                  <a:srgbClr val="292929"/>
                </a:solidFill>
                <a:latin typeface="medium-content-sans-serif-font"/>
              </a:rPr>
              <a:t>Using Bayes’ Theorem:</a:t>
            </a:r>
          </a:p>
          <a:p>
            <a:pPr>
              <a:buFont typeface="Arial" panose="020B0604020202020204" pitchFamily="34" charset="0"/>
              <a:buChar char="•"/>
            </a:pPr>
            <a:r>
              <a:rPr lang="en-US" dirty="0">
                <a:solidFill>
                  <a:srgbClr val="292929"/>
                </a:solidFill>
                <a:latin typeface="medium-content-serif-font"/>
              </a:rPr>
              <a:t>P(Spam | Free) = P(Spam) * P(Free | Spam) / P(Free)</a:t>
            </a:r>
          </a:p>
          <a:p>
            <a:pPr>
              <a:buFont typeface="Arial" panose="020B0604020202020204" pitchFamily="34" charset="0"/>
              <a:buChar char="•"/>
            </a:pPr>
            <a:r>
              <a:rPr lang="en-US" dirty="0">
                <a:solidFill>
                  <a:srgbClr val="292929"/>
                </a:solidFill>
                <a:latin typeface="medium-content-serif-font"/>
              </a:rPr>
              <a:t>P(Spam | Free) = 0.50 * 0.20 / (0.50 * 0.20 + 0.50 * 0.001)</a:t>
            </a:r>
          </a:p>
          <a:p>
            <a:pPr>
              <a:buFont typeface="Arial" panose="020B0604020202020204" pitchFamily="34" charset="0"/>
              <a:buChar char="•"/>
            </a:pPr>
            <a:r>
              <a:rPr lang="en-US" dirty="0">
                <a:solidFill>
                  <a:srgbClr val="292929"/>
                </a:solidFill>
                <a:latin typeface="medium-content-serif-font"/>
              </a:rPr>
              <a:t>P(Spam | Free) = 0.995</a:t>
            </a:r>
            <a:endParaRPr lang="en-US" b="0" i="0" dirty="0">
              <a:solidFill>
                <a:srgbClr val="292929"/>
              </a:solidFill>
              <a:effectLst/>
              <a:latin typeface="medium-content-serif-font"/>
            </a:endParaRPr>
          </a:p>
        </p:txBody>
      </p:sp>
    </p:spTree>
    <p:extLst>
      <p:ext uri="{BB962C8B-B14F-4D97-AF65-F5344CB8AC3E}">
        <p14:creationId xmlns:p14="http://schemas.microsoft.com/office/powerpoint/2010/main" val="3555418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8C4D3-476A-4C19-8BBD-9FDF3D7022F4}"/>
              </a:ext>
            </a:extLst>
          </p:cNvPr>
          <p:cNvSpPr>
            <a:spLocks noGrp="1"/>
          </p:cNvSpPr>
          <p:nvPr>
            <p:ph type="title"/>
          </p:nvPr>
        </p:nvSpPr>
        <p:spPr/>
        <p:txBody>
          <a:bodyPr/>
          <a:lstStyle/>
          <a:p>
            <a:r>
              <a:rPr lang="en-US" dirty="0"/>
              <a:t>Pandas </a:t>
            </a:r>
          </a:p>
        </p:txBody>
      </p:sp>
      <p:sp>
        <p:nvSpPr>
          <p:cNvPr id="3" name="Content Placeholder 2">
            <a:extLst>
              <a:ext uri="{FF2B5EF4-FFF2-40B4-BE49-F238E27FC236}">
                <a16:creationId xmlns:a16="http://schemas.microsoft.com/office/drawing/2014/main" id="{82E7D498-7EAB-480D-9595-882CB4939F28}"/>
              </a:ext>
            </a:extLst>
          </p:cNvPr>
          <p:cNvSpPr>
            <a:spLocks noGrp="1"/>
          </p:cNvSpPr>
          <p:nvPr>
            <p:ph idx="1"/>
          </p:nvPr>
        </p:nvSpPr>
        <p:spPr>
          <a:xfrm>
            <a:off x="677333" y="1684339"/>
            <a:ext cx="5571067" cy="3880773"/>
          </a:xfrm>
        </p:spPr>
        <p:txBody>
          <a:bodyPr>
            <a:normAutofit fontScale="92500" lnSpcReduction="20000"/>
          </a:bodyPr>
          <a:lstStyle/>
          <a:p>
            <a:r>
              <a:rPr lang="en-US" dirty="0"/>
              <a:t>df.info()</a:t>
            </a:r>
          </a:p>
          <a:p>
            <a:r>
              <a:rPr lang="en-US" dirty="0" err="1"/>
              <a:t>df.columns</a:t>
            </a:r>
            <a:endParaRPr lang="en-US" dirty="0"/>
          </a:p>
          <a:p>
            <a:r>
              <a:rPr lang="en-US" dirty="0" err="1"/>
              <a:t>df.head</a:t>
            </a:r>
            <a:r>
              <a:rPr lang="en-US" dirty="0"/>
              <a:t>() / </a:t>
            </a:r>
            <a:r>
              <a:rPr lang="en-US" dirty="0" err="1"/>
              <a:t>df.tail</a:t>
            </a:r>
            <a:r>
              <a:rPr lang="en-US" dirty="0"/>
              <a:t>()</a:t>
            </a:r>
          </a:p>
          <a:p>
            <a:r>
              <a:rPr lang="en-US" dirty="0" err="1"/>
              <a:t>df.summary</a:t>
            </a:r>
            <a:r>
              <a:rPr lang="en-US" dirty="0"/>
              <a:t>()</a:t>
            </a:r>
          </a:p>
          <a:p>
            <a:r>
              <a:rPr lang="en-US" dirty="0" err="1"/>
              <a:t>Df.shape</a:t>
            </a:r>
            <a:r>
              <a:rPr lang="en-US" dirty="0"/>
              <a:t>()</a:t>
            </a:r>
          </a:p>
          <a:p>
            <a:r>
              <a:rPr lang="en-US" dirty="0" err="1"/>
              <a:t>df.dtypes</a:t>
            </a:r>
            <a:endParaRPr lang="en-US" dirty="0"/>
          </a:p>
          <a:p>
            <a:r>
              <a:rPr lang="en-US" dirty="0" err="1"/>
              <a:t>df.dtypes.value_counts</a:t>
            </a:r>
            <a:r>
              <a:rPr lang="en-US" dirty="0"/>
              <a:t>()</a:t>
            </a:r>
          </a:p>
          <a:p>
            <a:r>
              <a:rPr lang="en-US" dirty="0"/>
              <a:t>Df[“column name”] / </a:t>
            </a:r>
            <a:r>
              <a:rPr lang="en-US" dirty="0" err="1"/>
              <a:t>df.column_name</a:t>
            </a:r>
            <a:endParaRPr lang="en-US" dirty="0"/>
          </a:p>
          <a:p>
            <a:r>
              <a:rPr lang="en-US" dirty="0" err="1"/>
              <a:t>Df.loc</a:t>
            </a:r>
            <a:r>
              <a:rPr lang="en-US" dirty="0"/>
              <a:t>[:,”</a:t>
            </a:r>
            <a:r>
              <a:rPr lang="en-US" dirty="0" err="1"/>
              <a:t>column_name</a:t>
            </a:r>
            <a:r>
              <a:rPr lang="en-US" dirty="0"/>
              <a:t>”]</a:t>
            </a:r>
          </a:p>
          <a:p>
            <a:r>
              <a:rPr lang="en-US" dirty="0" err="1"/>
              <a:t>Df.isna,fillna</a:t>
            </a:r>
            <a:r>
              <a:rPr lang="en-US" dirty="0"/>
              <a:t>, </a:t>
            </a:r>
            <a:r>
              <a:rPr lang="en-US" dirty="0" err="1"/>
              <a:t>dropna</a:t>
            </a:r>
            <a:endParaRPr lang="en-US" dirty="0"/>
          </a:p>
          <a:p>
            <a:r>
              <a:rPr lang="en-US" dirty="0" err="1"/>
              <a:t>Df.rename</a:t>
            </a:r>
            <a:r>
              <a:rPr lang="en-US" dirty="0"/>
              <a:t>(columns=“</a:t>
            </a:r>
            <a:r>
              <a:rPr lang="en-US" dirty="0" err="1"/>
              <a:t>new_name</a:t>
            </a:r>
            <a:r>
              <a:rPr lang="en-US" dirty="0"/>
              <a:t>”).head()</a:t>
            </a:r>
          </a:p>
          <a:p>
            <a:endParaRPr lang="en-US" dirty="0"/>
          </a:p>
        </p:txBody>
      </p:sp>
      <p:pic>
        <p:nvPicPr>
          <p:cNvPr id="11" name="Picture 10">
            <a:extLst>
              <a:ext uri="{FF2B5EF4-FFF2-40B4-BE49-F238E27FC236}">
                <a16:creationId xmlns:a16="http://schemas.microsoft.com/office/drawing/2014/main" id="{4E00F49F-85C2-4FA1-B3C1-5A3EC14BAD6D}"/>
              </a:ext>
            </a:extLst>
          </p:cNvPr>
          <p:cNvPicPr>
            <a:picLocks noChangeAspect="1"/>
          </p:cNvPicPr>
          <p:nvPr/>
        </p:nvPicPr>
        <p:blipFill>
          <a:blip r:embed="rId2"/>
          <a:stretch>
            <a:fillRect/>
          </a:stretch>
        </p:blipFill>
        <p:spPr>
          <a:xfrm>
            <a:off x="3790950" y="1107440"/>
            <a:ext cx="5815330" cy="2774950"/>
          </a:xfrm>
          <a:prstGeom prst="rect">
            <a:avLst/>
          </a:prstGeom>
        </p:spPr>
      </p:pic>
    </p:spTree>
    <p:extLst>
      <p:ext uri="{BB962C8B-B14F-4D97-AF65-F5344CB8AC3E}">
        <p14:creationId xmlns:p14="http://schemas.microsoft.com/office/powerpoint/2010/main" val="239238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FDB6C7-D972-4171-AFF0-834B28917D5D}"/>
              </a:ext>
            </a:extLst>
          </p:cNvPr>
          <p:cNvSpPr/>
          <p:nvPr/>
        </p:nvSpPr>
        <p:spPr>
          <a:xfrm>
            <a:off x="581025" y="4238625"/>
            <a:ext cx="11029950" cy="2085975"/>
          </a:xfrm>
          <a:prstGeom prst="rect">
            <a:avLst/>
          </a:prstGeom>
          <a:solidFill>
            <a:srgbClr val="B8D2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59DC62B-4928-4B55-B065-163D9A8DFCDD}"/>
              </a:ext>
            </a:extLst>
          </p:cNvPr>
          <p:cNvSpPr/>
          <p:nvPr/>
        </p:nvSpPr>
        <p:spPr>
          <a:xfrm>
            <a:off x="581025" y="1171575"/>
            <a:ext cx="11029950" cy="306705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5DC0EE-D029-4EB8-A751-041CBE0F40E7}"/>
              </a:ext>
            </a:extLst>
          </p:cNvPr>
          <p:cNvSpPr>
            <a:spLocks noGrp="1"/>
          </p:cNvSpPr>
          <p:nvPr>
            <p:ph type="title"/>
          </p:nvPr>
        </p:nvSpPr>
        <p:spPr>
          <a:xfrm>
            <a:off x="0" y="-12220"/>
            <a:ext cx="10058400" cy="696419"/>
          </a:xfrm>
        </p:spPr>
        <p:txBody>
          <a:bodyPr>
            <a:normAutofit/>
          </a:bodyPr>
          <a:lstStyle/>
          <a:p>
            <a:r>
              <a:rPr lang="en-US" sz="2800" dirty="0"/>
              <a:t>Training Curriculum – 2 months</a:t>
            </a:r>
          </a:p>
        </p:txBody>
      </p:sp>
      <p:sp>
        <p:nvSpPr>
          <p:cNvPr id="3" name="Content Placeholder 2">
            <a:extLst>
              <a:ext uri="{FF2B5EF4-FFF2-40B4-BE49-F238E27FC236}">
                <a16:creationId xmlns:a16="http://schemas.microsoft.com/office/drawing/2014/main" id="{64EBB6E4-77DF-4BAF-B1E8-C7FC46FE9322}"/>
              </a:ext>
            </a:extLst>
          </p:cNvPr>
          <p:cNvSpPr>
            <a:spLocks noGrp="1"/>
          </p:cNvSpPr>
          <p:nvPr>
            <p:ph idx="1"/>
          </p:nvPr>
        </p:nvSpPr>
        <p:spPr>
          <a:xfrm>
            <a:off x="581025" y="1322564"/>
            <a:ext cx="10058400" cy="4857369"/>
          </a:xfrm>
        </p:spPr>
        <p:txBody>
          <a:bodyPr>
            <a:normAutofit fontScale="62500" lnSpcReduction="20000"/>
          </a:bodyPr>
          <a:lstStyle/>
          <a:p>
            <a:pPr lvl="0"/>
            <a:r>
              <a:rPr lang="en-US" sz="2000" dirty="0">
                <a:solidFill>
                  <a:schemeClr val="bg1"/>
                </a:solidFill>
              </a:rPr>
              <a:t>Understanding of concepts: AI/ML/Data Science/DL</a:t>
            </a:r>
          </a:p>
          <a:p>
            <a:pPr lvl="0"/>
            <a:r>
              <a:rPr lang="en-US" sz="2000" dirty="0">
                <a:solidFill>
                  <a:schemeClr val="bg1"/>
                </a:solidFill>
              </a:rPr>
              <a:t>Basic Statistics for ML (Data types, Bayesian, hypothesis testing, Pattern Visualization)</a:t>
            </a:r>
          </a:p>
          <a:p>
            <a:r>
              <a:rPr lang="en-US" sz="2000" dirty="0">
                <a:solidFill>
                  <a:schemeClr val="bg1"/>
                </a:solidFill>
              </a:rPr>
              <a:t>Data Science Model Process(Data Preparation, Feature building, model development, model evaluation, model deployment)</a:t>
            </a:r>
          </a:p>
          <a:p>
            <a:pPr lvl="0"/>
            <a:r>
              <a:rPr lang="en-US" sz="2000" dirty="0">
                <a:solidFill>
                  <a:schemeClr val="bg1"/>
                </a:solidFill>
              </a:rPr>
              <a:t>Machine Learning (Supervised, Unsupervised, Reinforcement Learning)</a:t>
            </a:r>
          </a:p>
          <a:p>
            <a:pPr lvl="1"/>
            <a:r>
              <a:rPr lang="en-US" sz="2000" dirty="0">
                <a:solidFill>
                  <a:schemeClr val="bg1"/>
                </a:solidFill>
              </a:rPr>
              <a:t>Classification</a:t>
            </a:r>
          </a:p>
          <a:p>
            <a:pPr lvl="1"/>
            <a:r>
              <a:rPr lang="en-US" sz="2000" dirty="0">
                <a:solidFill>
                  <a:schemeClr val="bg1"/>
                </a:solidFill>
              </a:rPr>
              <a:t>Clustering</a:t>
            </a:r>
          </a:p>
          <a:p>
            <a:pPr lvl="1"/>
            <a:r>
              <a:rPr lang="en-US" sz="2000" dirty="0">
                <a:solidFill>
                  <a:schemeClr val="bg1"/>
                </a:solidFill>
              </a:rPr>
              <a:t>Decision Tree &amp; Ensemble Models</a:t>
            </a:r>
          </a:p>
          <a:p>
            <a:pPr lvl="1"/>
            <a:r>
              <a:rPr lang="en-US" sz="2000" dirty="0">
                <a:solidFill>
                  <a:schemeClr val="bg1"/>
                </a:solidFill>
              </a:rPr>
              <a:t>Regression</a:t>
            </a:r>
          </a:p>
          <a:p>
            <a:pPr lvl="1"/>
            <a:r>
              <a:rPr lang="en-US" sz="2000" dirty="0">
                <a:solidFill>
                  <a:schemeClr val="bg1"/>
                </a:solidFill>
              </a:rPr>
              <a:t>Anomaly Detection</a:t>
            </a:r>
          </a:p>
          <a:p>
            <a:pPr lvl="0"/>
            <a:r>
              <a:rPr lang="en-US" sz="2000" dirty="0">
                <a:solidFill>
                  <a:schemeClr val="bg1"/>
                </a:solidFill>
              </a:rPr>
              <a:t>NLP Concepts &amp; application(Word Embedding, LSTM, GRU, Seq2Seq, Chatbots)</a:t>
            </a:r>
          </a:p>
          <a:p>
            <a:pPr lvl="0"/>
            <a:endParaRPr lang="en-US" sz="2000" dirty="0">
              <a:solidFill>
                <a:schemeClr val="bg1"/>
              </a:solidFill>
            </a:endParaRPr>
          </a:p>
          <a:p>
            <a:r>
              <a:rPr lang="en-US" sz="2000" dirty="0">
                <a:solidFill>
                  <a:schemeClr val="bg1"/>
                </a:solidFill>
              </a:rPr>
              <a:t>Deep Learning concepts &amp; application(Neural Network models - CNN, LSTM, GAN, </a:t>
            </a:r>
            <a:r>
              <a:rPr lang="en-US" sz="2000" dirty="0" err="1">
                <a:solidFill>
                  <a:schemeClr val="bg1"/>
                </a:solidFill>
              </a:rPr>
              <a:t>AutoEncoder</a:t>
            </a:r>
            <a:r>
              <a:rPr lang="en-US" sz="2000" dirty="0">
                <a:solidFill>
                  <a:schemeClr val="bg1"/>
                </a:solidFill>
              </a:rPr>
              <a:t>)</a:t>
            </a:r>
          </a:p>
          <a:p>
            <a:pPr lvl="0"/>
            <a:r>
              <a:rPr lang="en-US" sz="2000" dirty="0">
                <a:solidFill>
                  <a:schemeClr val="bg1"/>
                </a:solidFill>
              </a:rPr>
              <a:t>Computer Vision &amp; application(Object Detection, Image Analytics, Audio &amp; Video Analytics)</a:t>
            </a:r>
          </a:p>
          <a:p>
            <a:pPr lvl="0"/>
            <a:r>
              <a:rPr lang="en-US" sz="2000" dirty="0">
                <a:solidFill>
                  <a:schemeClr val="bg1"/>
                </a:solidFill>
              </a:rPr>
              <a:t>ML in Edge Analytics ( Mobile, Wearable, IoT), Mobile and Browser</a:t>
            </a:r>
          </a:p>
          <a:p>
            <a:pPr lvl="0"/>
            <a:r>
              <a:rPr lang="en-US" sz="2000" dirty="0">
                <a:solidFill>
                  <a:schemeClr val="bg1"/>
                </a:solidFill>
              </a:rPr>
              <a:t>Application of ML/AI in functional areas (Finance, Supply Chain, Sales &amp; Marketing , Services)</a:t>
            </a:r>
          </a:p>
          <a:p>
            <a:pPr lvl="0"/>
            <a:r>
              <a:rPr lang="en-US" sz="2000" dirty="0">
                <a:solidFill>
                  <a:schemeClr val="bg1"/>
                </a:solidFill>
              </a:rPr>
              <a:t>Data Science Infrastructure and platforms (Cloud platforms, COTS products, open sources)</a:t>
            </a:r>
          </a:p>
          <a:p>
            <a:pPr lvl="0"/>
            <a:r>
              <a:rPr lang="en-US" sz="2000" dirty="0">
                <a:solidFill>
                  <a:srgbClr val="2E3722"/>
                </a:solidFill>
              </a:rPr>
              <a:t>Data Science Business Approach Framework ( from identifying the business case to Productionalization)</a:t>
            </a:r>
          </a:p>
          <a:p>
            <a:endParaRPr lang="en-US" dirty="0"/>
          </a:p>
        </p:txBody>
      </p:sp>
      <p:sp>
        <p:nvSpPr>
          <p:cNvPr id="6" name="TextBox 5">
            <a:extLst>
              <a:ext uri="{FF2B5EF4-FFF2-40B4-BE49-F238E27FC236}">
                <a16:creationId xmlns:a16="http://schemas.microsoft.com/office/drawing/2014/main" id="{5C976743-06B5-49F7-B2B3-162D7251F4D7}"/>
              </a:ext>
            </a:extLst>
          </p:cNvPr>
          <p:cNvSpPr txBox="1"/>
          <p:nvPr/>
        </p:nvSpPr>
        <p:spPr>
          <a:xfrm>
            <a:off x="8448675" y="2684008"/>
            <a:ext cx="2676525" cy="461665"/>
          </a:xfrm>
          <a:prstGeom prst="rect">
            <a:avLst/>
          </a:prstGeom>
          <a:noFill/>
        </p:spPr>
        <p:txBody>
          <a:bodyPr wrap="square" rtlCol="0">
            <a:spAutoFit/>
          </a:bodyPr>
          <a:lstStyle/>
          <a:p>
            <a:pPr algn="ctr"/>
            <a:r>
              <a:rPr lang="en-US" sz="2400" b="1" dirty="0">
                <a:solidFill>
                  <a:schemeClr val="bg1"/>
                </a:solidFill>
              </a:rPr>
              <a:t>Month-1</a:t>
            </a:r>
          </a:p>
        </p:txBody>
      </p:sp>
      <p:sp>
        <p:nvSpPr>
          <p:cNvPr id="7" name="TextBox 6">
            <a:extLst>
              <a:ext uri="{FF2B5EF4-FFF2-40B4-BE49-F238E27FC236}">
                <a16:creationId xmlns:a16="http://schemas.microsoft.com/office/drawing/2014/main" id="{6190665E-CD87-4CF2-BC99-A3124CED5E3D}"/>
              </a:ext>
            </a:extLst>
          </p:cNvPr>
          <p:cNvSpPr txBox="1"/>
          <p:nvPr/>
        </p:nvSpPr>
        <p:spPr>
          <a:xfrm>
            <a:off x="8629650" y="5010745"/>
            <a:ext cx="2676525" cy="461665"/>
          </a:xfrm>
          <a:prstGeom prst="rect">
            <a:avLst/>
          </a:prstGeom>
          <a:noFill/>
        </p:spPr>
        <p:txBody>
          <a:bodyPr wrap="square" rtlCol="0">
            <a:spAutoFit/>
          </a:bodyPr>
          <a:lstStyle/>
          <a:p>
            <a:pPr algn="ctr"/>
            <a:r>
              <a:rPr lang="en-US" sz="2400" b="1" dirty="0">
                <a:solidFill>
                  <a:schemeClr val="bg1"/>
                </a:solidFill>
              </a:rPr>
              <a:t>Month-2</a:t>
            </a:r>
          </a:p>
        </p:txBody>
      </p:sp>
      <p:cxnSp>
        <p:nvCxnSpPr>
          <p:cNvPr id="8" name="Straight Connector 7">
            <a:extLst>
              <a:ext uri="{FF2B5EF4-FFF2-40B4-BE49-F238E27FC236}">
                <a16:creationId xmlns:a16="http://schemas.microsoft.com/office/drawing/2014/main" id="{410E4B5F-7BA7-42C7-949F-496B2F0C1A86}"/>
              </a:ext>
            </a:extLst>
          </p:cNvPr>
          <p:cNvCxnSpPr>
            <a:cxnSpLocks/>
          </p:cNvCxnSpPr>
          <p:nvPr/>
        </p:nvCxnSpPr>
        <p:spPr>
          <a:xfrm flipV="1">
            <a:off x="0" y="685969"/>
            <a:ext cx="12193988" cy="16850"/>
          </a:xfrm>
          <a:prstGeom prst="line">
            <a:avLst/>
          </a:prstGeom>
          <a:noFill/>
          <a:ln w="57150" cap="flat" cmpd="sng" algn="ctr">
            <a:solidFill>
              <a:srgbClr val="A5A5A5">
                <a:lumMod val="50000"/>
              </a:srgbClr>
            </a:solidFill>
            <a:prstDash val="solid"/>
            <a:miter lim="800000"/>
          </a:ln>
          <a:effectLst/>
        </p:spPr>
      </p:cxnSp>
    </p:spTree>
    <p:extLst>
      <p:ext uri="{BB962C8B-B14F-4D97-AF65-F5344CB8AC3E}">
        <p14:creationId xmlns:p14="http://schemas.microsoft.com/office/powerpoint/2010/main" val="1418760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0" y="0"/>
            <a:ext cx="8596668" cy="674086"/>
          </a:xfrm>
        </p:spPr>
        <p:txBody>
          <a:bodyPr>
            <a:normAutofit/>
          </a:bodyPr>
          <a:lstStyle/>
          <a:p>
            <a:r>
              <a:rPr lang="en-US" sz="2800" dirty="0"/>
              <a:t>Machine Learning: How different it is</a:t>
            </a:r>
          </a:p>
        </p:txBody>
      </p:sp>
      <p:cxnSp>
        <p:nvCxnSpPr>
          <p:cNvPr id="4" name="Straight Connector 3"/>
          <p:cNvCxnSpPr/>
          <p:nvPr/>
        </p:nvCxnSpPr>
        <p:spPr>
          <a:xfrm>
            <a:off x="0" y="715645"/>
            <a:ext cx="12184090" cy="1"/>
          </a:xfrm>
          <a:prstGeom prst="line">
            <a:avLst/>
          </a:prstGeom>
          <a:noFill/>
          <a:ln w="57150" cap="flat" cmpd="sng" algn="ctr">
            <a:solidFill>
              <a:srgbClr val="00B5E2">
                <a:lumMod val="50000"/>
              </a:srgbClr>
            </a:solidFill>
            <a:prstDash val="solid"/>
          </a:ln>
          <a:effectLst/>
        </p:spPr>
      </p:cxnSp>
      <p:cxnSp>
        <p:nvCxnSpPr>
          <p:cNvPr id="5" name="Straight Connector 4">
            <a:extLst>
              <a:ext uri="{FF2B5EF4-FFF2-40B4-BE49-F238E27FC236}">
                <a16:creationId xmlns:a16="http://schemas.microsoft.com/office/drawing/2014/main" id="{7C779BC9-31C1-4D13-8617-C1C3991D24B5}"/>
              </a:ext>
            </a:extLst>
          </p:cNvPr>
          <p:cNvCxnSpPr/>
          <p:nvPr/>
        </p:nvCxnSpPr>
        <p:spPr>
          <a:xfrm>
            <a:off x="6124575" y="1108585"/>
            <a:ext cx="0" cy="568428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 name="Notched Right Arrow 5"/>
          <p:cNvSpPr/>
          <p:nvPr/>
        </p:nvSpPr>
        <p:spPr>
          <a:xfrm>
            <a:off x="376494" y="3018330"/>
            <a:ext cx="1828800" cy="693978"/>
          </a:xfrm>
          <a:prstGeom prst="notchedRightArrow">
            <a:avLst/>
          </a:prstGeom>
          <a:solidFill>
            <a:srgbClr val="0C7979"/>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Input</a:t>
            </a:r>
          </a:p>
        </p:txBody>
      </p:sp>
      <p:sp>
        <p:nvSpPr>
          <p:cNvPr id="7" name="Notched Right Arrow 6"/>
          <p:cNvSpPr/>
          <p:nvPr/>
        </p:nvSpPr>
        <p:spPr>
          <a:xfrm>
            <a:off x="376494" y="4146805"/>
            <a:ext cx="1828800" cy="693978"/>
          </a:xfrm>
          <a:prstGeom prst="notchedRightArrow">
            <a:avLst/>
          </a:prstGeom>
          <a:solidFill>
            <a:srgbClr val="0C7979"/>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Business Rules</a:t>
            </a:r>
          </a:p>
        </p:txBody>
      </p:sp>
      <p:sp>
        <p:nvSpPr>
          <p:cNvPr id="8" name="Rounded Rectangle 7"/>
          <p:cNvSpPr/>
          <p:nvPr/>
        </p:nvSpPr>
        <p:spPr>
          <a:xfrm>
            <a:off x="2205294" y="3144285"/>
            <a:ext cx="1796612" cy="1612884"/>
          </a:xfrm>
          <a:prstGeom prst="roundRect">
            <a:avLst/>
          </a:prstGeom>
          <a:solidFill>
            <a:schemeClr val="tx2">
              <a:lumMod val="40000"/>
              <a:lumOff val="60000"/>
              <a:alpha val="37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E84C4">
                    <a:lumMod val="50000"/>
                  </a:srgbClr>
                </a:solidFill>
                <a:effectLst/>
                <a:uLnTx/>
                <a:uFillTx/>
                <a:latin typeface="Calibri" panose="020F0502020204030204"/>
                <a:ea typeface="+mn-ea"/>
                <a:cs typeface="+mn-cs"/>
              </a:rPr>
              <a:t>Code</a:t>
            </a:r>
          </a:p>
        </p:txBody>
      </p:sp>
      <p:sp>
        <p:nvSpPr>
          <p:cNvPr id="9" name="Notched Right Arrow 8"/>
          <p:cNvSpPr/>
          <p:nvPr/>
        </p:nvSpPr>
        <p:spPr>
          <a:xfrm>
            <a:off x="4001906" y="3603738"/>
            <a:ext cx="1828800" cy="693978"/>
          </a:xfrm>
          <a:prstGeom prst="notchedRightArrow">
            <a:avLst/>
          </a:prstGeom>
          <a:solidFill>
            <a:srgbClr val="0C7979"/>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Output</a:t>
            </a:r>
          </a:p>
        </p:txBody>
      </p:sp>
      <p:sp>
        <p:nvSpPr>
          <p:cNvPr id="10" name="Notched Right Arrow 9"/>
          <p:cNvSpPr/>
          <p:nvPr/>
        </p:nvSpPr>
        <p:spPr>
          <a:xfrm>
            <a:off x="6432988" y="3018330"/>
            <a:ext cx="1828800" cy="693978"/>
          </a:xfrm>
          <a:prstGeom prst="notchedRightArrow">
            <a:avLst/>
          </a:prstGeom>
          <a:solidFill>
            <a:srgbClr val="0D7E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Input</a:t>
            </a:r>
          </a:p>
        </p:txBody>
      </p:sp>
      <p:sp>
        <p:nvSpPr>
          <p:cNvPr id="11" name="Notched Right Arrow 10"/>
          <p:cNvSpPr/>
          <p:nvPr/>
        </p:nvSpPr>
        <p:spPr>
          <a:xfrm>
            <a:off x="6432988" y="4146805"/>
            <a:ext cx="1828800" cy="693978"/>
          </a:xfrm>
          <a:prstGeom prst="notchedRightArrow">
            <a:avLst/>
          </a:prstGeom>
          <a:solidFill>
            <a:srgbClr val="0D7E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Output</a:t>
            </a:r>
          </a:p>
        </p:txBody>
      </p:sp>
      <p:sp>
        <p:nvSpPr>
          <p:cNvPr id="12" name="Rounded Rectangle 11"/>
          <p:cNvSpPr/>
          <p:nvPr/>
        </p:nvSpPr>
        <p:spPr>
          <a:xfrm>
            <a:off x="8261788" y="3144285"/>
            <a:ext cx="1796612" cy="1612884"/>
          </a:xfrm>
          <a:prstGeom prst="roundRect">
            <a:avLst/>
          </a:prstGeom>
          <a:solidFill>
            <a:schemeClr val="tx2">
              <a:lumMod val="40000"/>
              <a:lumOff val="60000"/>
              <a:alpha val="37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E84C4">
                    <a:lumMod val="50000"/>
                  </a:srgbClr>
                </a:solidFill>
                <a:effectLst/>
                <a:uLnTx/>
                <a:uFillTx/>
                <a:latin typeface="Calibri" panose="020F0502020204030204"/>
                <a:ea typeface="+mn-ea"/>
                <a:cs typeface="+mn-cs"/>
              </a:rPr>
              <a:t>ML</a:t>
            </a:r>
          </a:p>
        </p:txBody>
      </p:sp>
      <p:sp>
        <p:nvSpPr>
          <p:cNvPr id="13" name="Notched Right Arrow 12"/>
          <p:cNvSpPr/>
          <p:nvPr/>
        </p:nvSpPr>
        <p:spPr>
          <a:xfrm>
            <a:off x="10058400" y="3603738"/>
            <a:ext cx="1828800" cy="693978"/>
          </a:xfrm>
          <a:prstGeom prst="notchedRightArrow">
            <a:avLst/>
          </a:prstGeom>
          <a:solidFill>
            <a:srgbClr val="0D7E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Business Rules</a:t>
            </a:r>
          </a:p>
        </p:txBody>
      </p:sp>
      <p:sp>
        <p:nvSpPr>
          <p:cNvPr id="14" name="Rectangle 13"/>
          <p:cNvSpPr/>
          <p:nvPr/>
        </p:nvSpPr>
        <p:spPr>
          <a:xfrm>
            <a:off x="730055" y="1440709"/>
            <a:ext cx="4517756" cy="403412"/>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03964"/>
                </a:solidFill>
                <a:effectLst/>
                <a:uLnTx/>
                <a:uFillTx/>
                <a:latin typeface="Tw Cen MT" panose="020B0602020104020603" pitchFamily="34" charset="0"/>
                <a:ea typeface="+mn-ea"/>
                <a:cs typeface="+mn-cs"/>
              </a:rPr>
              <a:t>Software Process</a:t>
            </a:r>
          </a:p>
        </p:txBody>
      </p:sp>
      <p:sp>
        <p:nvSpPr>
          <p:cNvPr id="15" name="Rectangle 14"/>
          <p:cNvSpPr/>
          <p:nvPr/>
        </p:nvSpPr>
        <p:spPr>
          <a:xfrm>
            <a:off x="7001340" y="1440709"/>
            <a:ext cx="4517756" cy="403412"/>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03964"/>
                </a:solidFill>
                <a:effectLst/>
                <a:uLnTx/>
                <a:uFillTx/>
                <a:latin typeface="Tw Cen MT" panose="020B0602020104020603" pitchFamily="34" charset="0"/>
                <a:ea typeface="+mn-ea"/>
                <a:cs typeface="+mn-cs"/>
              </a:rPr>
              <a:t>Machine Learning Process</a:t>
            </a:r>
          </a:p>
        </p:txBody>
      </p:sp>
      <p:sp>
        <p:nvSpPr>
          <p:cNvPr id="16" name="TextBox 15">
            <a:extLst>
              <a:ext uri="{FF2B5EF4-FFF2-40B4-BE49-F238E27FC236}">
                <a16:creationId xmlns:a16="http://schemas.microsoft.com/office/drawing/2014/main" id="{AE07571F-3A04-4A82-BFE9-0EF4B6E7FD88}"/>
              </a:ext>
            </a:extLst>
          </p:cNvPr>
          <p:cNvSpPr txBox="1"/>
          <p:nvPr/>
        </p:nvSpPr>
        <p:spPr>
          <a:xfrm>
            <a:off x="369205" y="3507869"/>
            <a:ext cx="151631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Region, Customer, Orders</a:t>
            </a:r>
          </a:p>
        </p:txBody>
      </p:sp>
      <p:sp>
        <p:nvSpPr>
          <p:cNvPr id="18" name="TextBox 17">
            <a:extLst>
              <a:ext uri="{FF2B5EF4-FFF2-40B4-BE49-F238E27FC236}">
                <a16:creationId xmlns:a16="http://schemas.microsoft.com/office/drawing/2014/main" id="{699A2029-1F77-4A26-9BDD-F1DFA3146CFE}"/>
              </a:ext>
            </a:extLst>
          </p:cNvPr>
          <p:cNvSpPr txBox="1"/>
          <p:nvPr/>
        </p:nvSpPr>
        <p:spPr>
          <a:xfrm>
            <a:off x="4169879" y="4216795"/>
            <a:ext cx="151631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Sales Forecasting</a:t>
            </a:r>
          </a:p>
        </p:txBody>
      </p:sp>
      <p:sp>
        <p:nvSpPr>
          <p:cNvPr id="20" name="TextBox 19">
            <a:extLst>
              <a:ext uri="{FF2B5EF4-FFF2-40B4-BE49-F238E27FC236}">
                <a16:creationId xmlns:a16="http://schemas.microsoft.com/office/drawing/2014/main" id="{04054098-33E1-4413-9081-AC86FA81725A}"/>
              </a:ext>
            </a:extLst>
          </p:cNvPr>
          <p:cNvSpPr txBox="1"/>
          <p:nvPr/>
        </p:nvSpPr>
        <p:spPr>
          <a:xfrm>
            <a:off x="6562958" y="4664835"/>
            <a:ext cx="151631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Calibri"/>
              </a:rPr>
              <a:t>Historical Sales Forecasting</a:t>
            </a:r>
            <a:endParaRPr kumimoji="0" lang="en-US" sz="1200" b="0" i="0" u="none" strike="noStrike" kern="1200" cap="none" spc="0" normalizeH="0" baseline="0" noProof="0" dirty="0">
              <a:ln>
                <a:noFill/>
              </a:ln>
              <a:solidFill>
                <a:srgbClr val="000000"/>
              </a:solidFill>
              <a:effectLst/>
              <a:uLnTx/>
              <a:uFillTx/>
              <a:latin typeface="Calibri"/>
              <a:ea typeface="+mn-ea"/>
              <a:cs typeface="+mn-cs"/>
            </a:endParaRPr>
          </a:p>
        </p:txBody>
      </p:sp>
      <p:sp>
        <p:nvSpPr>
          <p:cNvPr id="21" name="TextBox 20">
            <a:extLst>
              <a:ext uri="{FF2B5EF4-FFF2-40B4-BE49-F238E27FC236}">
                <a16:creationId xmlns:a16="http://schemas.microsoft.com/office/drawing/2014/main" id="{7EDDC799-9E33-4C60-9CAC-E968453F730C}"/>
              </a:ext>
            </a:extLst>
          </p:cNvPr>
          <p:cNvSpPr txBox="1"/>
          <p:nvPr/>
        </p:nvSpPr>
        <p:spPr>
          <a:xfrm>
            <a:off x="10090588" y="4125178"/>
            <a:ext cx="151631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ML Driven Rules</a:t>
            </a:r>
          </a:p>
        </p:txBody>
      </p:sp>
      <p:sp>
        <p:nvSpPr>
          <p:cNvPr id="22" name="TextBox 21">
            <a:extLst>
              <a:ext uri="{FF2B5EF4-FFF2-40B4-BE49-F238E27FC236}">
                <a16:creationId xmlns:a16="http://schemas.microsoft.com/office/drawing/2014/main" id="{06FDF411-BE65-44A6-BF8F-EE3CDC803CCD}"/>
              </a:ext>
            </a:extLst>
          </p:cNvPr>
          <p:cNvSpPr txBox="1"/>
          <p:nvPr/>
        </p:nvSpPr>
        <p:spPr>
          <a:xfrm>
            <a:off x="6560109" y="3507869"/>
            <a:ext cx="151631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Region, Customer, Orders</a:t>
            </a:r>
          </a:p>
        </p:txBody>
      </p:sp>
      <p:sp>
        <p:nvSpPr>
          <p:cNvPr id="23" name="TextBox 22">
            <a:extLst>
              <a:ext uri="{FF2B5EF4-FFF2-40B4-BE49-F238E27FC236}">
                <a16:creationId xmlns:a16="http://schemas.microsoft.com/office/drawing/2014/main" id="{9E56B11A-3202-4601-9E3A-3A275B237A5A}"/>
              </a:ext>
            </a:extLst>
          </p:cNvPr>
          <p:cNvSpPr txBox="1"/>
          <p:nvPr/>
        </p:nvSpPr>
        <p:spPr>
          <a:xfrm>
            <a:off x="393044" y="4676410"/>
            <a:ext cx="151631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mn-ea"/>
                <a:cs typeface="+mn-cs"/>
              </a:rPr>
              <a:t>Given by functional team</a:t>
            </a:r>
          </a:p>
        </p:txBody>
      </p:sp>
    </p:spTree>
    <p:extLst>
      <p:ext uri="{BB962C8B-B14F-4D97-AF65-F5344CB8AC3E}">
        <p14:creationId xmlns:p14="http://schemas.microsoft.com/office/powerpoint/2010/main" val="99738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6AE8-7C90-438B-A85D-C033E226415A}"/>
              </a:ext>
            </a:extLst>
          </p:cNvPr>
          <p:cNvSpPr>
            <a:spLocks noGrp="1"/>
          </p:cNvSpPr>
          <p:nvPr>
            <p:ph type="title"/>
          </p:nvPr>
        </p:nvSpPr>
        <p:spPr/>
        <p:txBody>
          <a:bodyPr/>
          <a:lstStyle/>
          <a:p>
            <a:r>
              <a:rPr lang="en-US" dirty="0"/>
              <a:t>Data Science/ML/DL/AI</a:t>
            </a:r>
          </a:p>
        </p:txBody>
      </p:sp>
      <p:pic>
        <p:nvPicPr>
          <p:cNvPr id="4" name="Picture 3">
            <a:extLst>
              <a:ext uri="{FF2B5EF4-FFF2-40B4-BE49-F238E27FC236}">
                <a16:creationId xmlns:a16="http://schemas.microsoft.com/office/drawing/2014/main" id="{8E8EE1D8-4C6E-4166-8047-A4359617F31E}"/>
              </a:ext>
            </a:extLst>
          </p:cNvPr>
          <p:cNvPicPr>
            <a:picLocks noChangeAspect="1"/>
          </p:cNvPicPr>
          <p:nvPr/>
        </p:nvPicPr>
        <p:blipFill>
          <a:blip r:embed="rId2"/>
          <a:stretch>
            <a:fillRect/>
          </a:stretch>
        </p:blipFill>
        <p:spPr>
          <a:xfrm>
            <a:off x="213360" y="1549132"/>
            <a:ext cx="9712960" cy="3852420"/>
          </a:xfrm>
          <a:prstGeom prst="rect">
            <a:avLst/>
          </a:prstGeom>
        </p:spPr>
      </p:pic>
    </p:spTree>
    <p:extLst>
      <p:ext uri="{BB962C8B-B14F-4D97-AF65-F5344CB8AC3E}">
        <p14:creationId xmlns:p14="http://schemas.microsoft.com/office/powerpoint/2010/main" val="1660893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3109D-D758-4251-AD46-D69C58BA7EC6}"/>
              </a:ext>
            </a:extLst>
          </p:cNvPr>
          <p:cNvSpPr>
            <a:spLocks noGrp="1"/>
          </p:cNvSpPr>
          <p:nvPr>
            <p:ph type="title"/>
          </p:nvPr>
        </p:nvSpPr>
        <p:spPr/>
        <p:txBody>
          <a:bodyPr/>
          <a:lstStyle/>
          <a:p>
            <a:r>
              <a:rPr lang="en-US" dirty="0"/>
              <a:t>Machine Learning - Types</a:t>
            </a:r>
          </a:p>
        </p:txBody>
      </p:sp>
      <p:pic>
        <p:nvPicPr>
          <p:cNvPr id="4" name="Picture 3">
            <a:extLst>
              <a:ext uri="{FF2B5EF4-FFF2-40B4-BE49-F238E27FC236}">
                <a16:creationId xmlns:a16="http://schemas.microsoft.com/office/drawing/2014/main" id="{072C5759-3E46-49BC-BD75-D78200DA97E5}"/>
              </a:ext>
            </a:extLst>
          </p:cNvPr>
          <p:cNvPicPr>
            <a:picLocks noChangeAspect="1"/>
          </p:cNvPicPr>
          <p:nvPr/>
        </p:nvPicPr>
        <p:blipFill>
          <a:blip r:embed="rId2"/>
          <a:stretch>
            <a:fillRect/>
          </a:stretch>
        </p:blipFill>
        <p:spPr>
          <a:xfrm>
            <a:off x="525855" y="1930400"/>
            <a:ext cx="8899626" cy="3675768"/>
          </a:xfrm>
          <a:prstGeom prst="rect">
            <a:avLst/>
          </a:prstGeom>
        </p:spPr>
      </p:pic>
    </p:spTree>
    <p:extLst>
      <p:ext uri="{BB962C8B-B14F-4D97-AF65-F5344CB8AC3E}">
        <p14:creationId xmlns:p14="http://schemas.microsoft.com/office/powerpoint/2010/main" val="274466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B6763-156D-4E80-B83D-6CEAFDF01D28}"/>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Supervised Learning</a:t>
            </a:r>
          </a:p>
        </p:txBody>
      </p:sp>
      <p:pic>
        <p:nvPicPr>
          <p:cNvPr id="5" name="Picture 4" descr="A close up of a logo&#10;&#10;Description automatically generated">
            <a:extLst>
              <a:ext uri="{FF2B5EF4-FFF2-40B4-BE49-F238E27FC236}">
                <a16:creationId xmlns:a16="http://schemas.microsoft.com/office/drawing/2014/main" id="{11998411-EA03-43A0-AA50-26694755DFD2}"/>
              </a:ext>
            </a:extLst>
          </p:cNvPr>
          <p:cNvPicPr>
            <a:picLocks noChangeAspect="1"/>
          </p:cNvPicPr>
          <p:nvPr/>
        </p:nvPicPr>
        <p:blipFill>
          <a:blip r:embed="rId2"/>
          <a:stretch>
            <a:fillRect/>
          </a:stretch>
        </p:blipFill>
        <p:spPr>
          <a:xfrm>
            <a:off x="773852" y="1731038"/>
            <a:ext cx="3599111" cy="1826549"/>
          </a:xfrm>
          <a:prstGeom prst="rect">
            <a:avLst/>
          </a:prstGeom>
        </p:spPr>
      </p:pic>
      <p:sp>
        <p:nvSpPr>
          <p:cNvPr id="6" name="Rectangle 5">
            <a:extLst>
              <a:ext uri="{FF2B5EF4-FFF2-40B4-BE49-F238E27FC236}">
                <a16:creationId xmlns:a16="http://schemas.microsoft.com/office/drawing/2014/main" id="{D62666EE-F88B-40A3-B438-5275B3A2949F}"/>
              </a:ext>
            </a:extLst>
          </p:cNvPr>
          <p:cNvSpPr/>
          <p:nvPr/>
        </p:nvSpPr>
        <p:spPr>
          <a:xfrm>
            <a:off x="5806258" y="1869706"/>
            <a:ext cx="4410718" cy="3880773"/>
          </a:xfrm>
          <a:prstGeom prst="rect">
            <a:avLst/>
          </a:prstGeom>
        </p:spPr>
        <p:txBody>
          <a:bodyPr vert="horz" lIns="91440" tIns="45720" rIns="91440" bIns="45720" rtlCol="0">
            <a:normAutofit/>
          </a:bodyPr>
          <a:lstStyle/>
          <a:p>
            <a:pPr fontAlgn="base">
              <a:spcBef>
                <a:spcPts val="1000"/>
              </a:spcBef>
              <a:buClr>
                <a:schemeClr val="accent1"/>
              </a:buClr>
              <a:buSzPct val="80000"/>
              <a:buFont typeface="Wingdings 3" charset="2"/>
              <a:buChar char=""/>
            </a:pPr>
            <a:r>
              <a:rPr lang="en-US" dirty="0">
                <a:solidFill>
                  <a:schemeClr val="tx1">
                    <a:lumMod val="75000"/>
                    <a:lumOff val="25000"/>
                  </a:schemeClr>
                </a:solidFill>
              </a:rPr>
              <a:t>k-Nearest Neighbors</a:t>
            </a:r>
          </a:p>
          <a:p>
            <a:pPr fontAlgn="base">
              <a:spcBef>
                <a:spcPts val="1000"/>
              </a:spcBef>
              <a:buClr>
                <a:schemeClr val="accent1"/>
              </a:buClr>
              <a:buSzPct val="80000"/>
              <a:buFont typeface="Wingdings 3" charset="2"/>
              <a:buChar char=""/>
            </a:pPr>
            <a:r>
              <a:rPr lang="en-US" dirty="0">
                <a:solidFill>
                  <a:schemeClr val="tx1">
                    <a:lumMod val="75000"/>
                    <a:lumOff val="25000"/>
                  </a:schemeClr>
                </a:solidFill>
              </a:rPr>
              <a:t>Linear Regression</a:t>
            </a:r>
          </a:p>
          <a:p>
            <a:pPr fontAlgn="base">
              <a:spcBef>
                <a:spcPts val="1000"/>
              </a:spcBef>
              <a:buClr>
                <a:schemeClr val="accent1"/>
              </a:buClr>
              <a:buSzPct val="80000"/>
              <a:buFont typeface="Wingdings 3" charset="2"/>
              <a:buChar char=""/>
            </a:pPr>
            <a:r>
              <a:rPr lang="en-US" dirty="0">
                <a:solidFill>
                  <a:schemeClr val="tx1">
                    <a:lumMod val="75000"/>
                    <a:lumOff val="25000"/>
                  </a:schemeClr>
                </a:solidFill>
              </a:rPr>
              <a:t>Logistic Regression</a:t>
            </a:r>
          </a:p>
          <a:p>
            <a:pPr fontAlgn="base">
              <a:spcBef>
                <a:spcPts val="1000"/>
              </a:spcBef>
              <a:buClr>
                <a:schemeClr val="accent1"/>
              </a:buClr>
              <a:buSzPct val="80000"/>
              <a:buFont typeface="Wingdings 3" charset="2"/>
              <a:buChar char=""/>
            </a:pPr>
            <a:r>
              <a:rPr lang="en-US" dirty="0">
                <a:solidFill>
                  <a:schemeClr val="tx1">
                    <a:lumMod val="75000"/>
                    <a:lumOff val="25000"/>
                  </a:schemeClr>
                </a:solidFill>
              </a:rPr>
              <a:t>Support Vector Machines (SVMs)</a:t>
            </a:r>
          </a:p>
          <a:p>
            <a:pPr fontAlgn="base">
              <a:spcBef>
                <a:spcPts val="1000"/>
              </a:spcBef>
              <a:buClr>
                <a:schemeClr val="accent1"/>
              </a:buClr>
              <a:buSzPct val="80000"/>
              <a:buFont typeface="Wingdings 3" charset="2"/>
              <a:buChar char=""/>
            </a:pPr>
            <a:r>
              <a:rPr lang="en-US" dirty="0">
                <a:solidFill>
                  <a:schemeClr val="tx1">
                    <a:lumMod val="75000"/>
                    <a:lumOff val="25000"/>
                  </a:schemeClr>
                </a:solidFill>
              </a:rPr>
              <a:t>Decision Trees and Random Forests</a:t>
            </a:r>
          </a:p>
          <a:p>
            <a:pPr fontAlgn="base">
              <a:spcBef>
                <a:spcPts val="1000"/>
              </a:spcBef>
              <a:buClr>
                <a:schemeClr val="accent1"/>
              </a:buClr>
              <a:buSzPct val="80000"/>
              <a:buFont typeface="Wingdings 3" charset="2"/>
              <a:buChar char=""/>
            </a:pPr>
            <a:r>
              <a:rPr lang="en-US" dirty="0">
                <a:solidFill>
                  <a:schemeClr val="tx1">
                    <a:lumMod val="75000"/>
                    <a:lumOff val="25000"/>
                  </a:schemeClr>
                </a:solidFill>
              </a:rPr>
              <a:t>Neural networks</a:t>
            </a:r>
            <a:r>
              <a:rPr lang="en-US" baseline="30000" dirty="0">
                <a:solidFill>
                  <a:schemeClr val="tx1">
                    <a:lumMod val="75000"/>
                    <a:lumOff val="25000"/>
                  </a:schemeClr>
                </a:solidFill>
                <a:hlinkClick r:id="rId3"/>
              </a:rPr>
              <a:t>2</a:t>
            </a:r>
            <a:r>
              <a:rPr lang="en-US" baseline="30000" dirty="0">
                <a:solidFill>
                  <a:schemeClr val="tx1">
                    <a:lumMod val="75000"/>
                    <a:lumOff val="25000"/>
                  </a:schemeClr>
                </a:solidFill>
              </a:rPr>
              <a:t>bn</a:t>
            </a:r>
            <a:endParaRPr lang="en-US" b="0" i="0" dirty="0">
              <a:solidFill>
                <a:schemeClr val="tx1">
                  <a:lumMod val="75000"/>
                  <a:lumOff val="25000"/>
                </a:schemeClr>
              </a:solidFill>
              <a:effectLst/>
            </a:endParaRPr>
          </a:p>
        </p:txBody>
      </p:sp>
      <p:pic>
        <p:nvPicPr>
          <p:cNvPr id="4" name="Picture 3" descr="A close up of text on a white background&#10;&#10;Description automatically generated">
            <a:extLst>
              <a:ext uri="{FF2B5EF4-FFF2-40B4-BE49-F238E27FC236}">
                <a16:creationId xmlns:a16="http://schemas.microsoft.com/office/drawing/2014/main" id="{DF743706-E485-4C10-A573-E57D4C15819E}"/>
              </a:ext>
            </a:extLst>
          </p:cNvPr>
          <p:cNvPicPr>
            <a:picLocks noChangeAspect="1"/>
          </p:cNvPicPr>
          <p:nvPr/>
        </p:nvPicPr>
        <p:blipFill rotWithShape="1">
          <a:blip r:embed="rId4"/>
          <a:srcRect b="8530"/>
          <a:stretch/>
        </p:blipFill>
        <p:spPr>
          <a:xfrm>
            <a:off x="677334" y="4505694"/>
            <a:ext cx="3944549" cy="1244785"/>
          </a:xfrm>
          <a:prstGeom prst="rect">
            <a:avLst/>
          </a:prstGeom>
        </p:spPr>
      </p:pic>
      <p:sp>
        <p:nvSpPr>
          <p:cNvPr id="7" name="TextBox 6">
            <a:extLst>
              <a:ext uri="{FF2B5EF4-FFF2-40B4-BE49-F238E27FC236}">
                <a16:creationId xmlns:a16="http://schemas.microsoft.com/office/drawing/2014/main" id="{56E95209-2530-4861-AF39-884F72062BC5}"/>
              </a:ext>
            </a:extLst>
          </p:cNvPr>
          <p:cNvSpPr txBox="1"/>
          <p:nvPr/>
        </p:nvSpPr>
        <p:spPr>
          <a:xfrm>
            <a:off x="1343025" y="5979448"/>
            <a:ext cx="2324100" cy="369332"/>
          </a:xfrm>
          <a:prstGeom prst="rect">
            <a:avLst/>
          </a:prstGeom>
          <a:noFill/>
        </p:spPr>
        <p:txBody>
          <a:bodyPr wrap="square" rtlCol="0">
            <a:spAutoFit/>
          </a:bodyPr>
          <a:lstStyle/>
          <a:p>
            <a:r>
              <a:rPr lang="en-US" dirty="0"/>
              <a:t>Classification</a:t>
            </a:r>
          </a:p>
        </p:txBody>
      </p:sp>
      <p:sp>
        <p:nvSpPr>
          <p:cNvPr id="8" name="TextBox 7">
            <a:extLst>
              <a:ext uri="{FF2B5EF4-FFF2-40B4-BE49-F238E27FC236}">
                <a16:creationId xmlns:a16="http://schemas.microsoft.com/office/drawing/2014/main" id="{50EDCEE0-6F0A-4252-892A-507806ABD580}"/>
              </a:ext>
            </a:extLst>
          </p:cNvPr>
          <p:cNvSpPr txBox="1"/>
          <p:nvPr/>
        </p:nvSpPr>
        <p:spPr>
          <a:xfrm>
            <a:off x="1171575" y="3810092"/>
            <a:ext cx="2324100" cy="369332"/>
          </a:xfrm>
          <a:prstGeom prst="rect">
            <a:avLst/>
          </a:prstGeom>
          <a:noFill/>
        </p:spPr>
        <p:txBody>
          <a:bodyPr wrap="square" rtlCol="0">
            <a:spAutoFit/>
          </a:bodyPr>
          <a:lstStyle/>
          <a:p>
            <a:r>
              <a:rPr lang="en-US" dirty="0"/>
              <a:t>Regression</a:t>
            </a:r>
          </a:p>
        </p:txBody>
      </p:sp>
    </p:spTree>
    <p:extLst>
      <p:ext uri="{BB962C8B-B14F-4D97-AF65-F5344CB8AC3E}">
        <p14:creationId xmlns:p14="http://schemas.microsoft.com/office/powerpoint/2010/main" val="218481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8EF1-0889-4C61-95B9-9EAA3E2A97AC}"/>
              </a:ext>
            </a:extLst>
          </p:cNvPr>
          <p:cNvSpPr>
            <a:spLocks noGrp="1"/>
          </p:cNvSpPr>
          <p:nvPr>
            <p:ph type="title"/>
          </p:nvPr>
        </p:nvSpPr>
        <p:spPr/>
        <p:txBody>
          <a:bodyPr/>
          <a:lstStyle/>
          <a:p>
            <a:r>
              <a:rPr lang="en-US" dirty="0"/>
              <a:t>Unsupervised Learning</a:t>
            </a:r>
          </a:p>
        </p:txBody>
      </p:sp>
      <p:pic>
        <p:nvPicPr>
          <p:cNvPr id="4" name="Picture 3">
            <a:extLst>
              <a:ext uri="{FF2B5EF4-FFF2-40B4-BE49-F238E27FC236}">
                <a16:creationId xmlns:a16="http://schemas.microsoft.com/office/drawing/2014/main" id="{9FDA6742-B50C-4282-AC87-96EE49517D68}"/>
              </a:ext>
            </a:extLst>
          </p:cNvPr>
          <p:cNvPicPr>
            <a:picLocks noChangeAspect="1"/>
          </p:cNvPicPr>
          <p:nvPr/>
        </p:nvPicPr>
        <p:blipFill>
          <a:blip r:embed="rId2"/>
          <a:stretch>
            <a:fillRect/>
          </a:stretch>
        </p:blipFill>
        <p:spPr>
          <a:xfrm>
            <a:off x="477838" y="2062479"/>
            <a:ext cx="4015950" cy="1985645"/>
          </a:xfrm>
          <a:prstGeom prst="rect">
            <a:avLst/>
          </a:prstGeom>
        </p:spPr>
      </p:pic>
      <p:pic>
        <p:nvPicPr>
          <p:cNvPr id="5" name="Picture 4">
            <a:extLst>
              <a:ext uri="{FF2B5EF4-FFF2-40B4-BE49-F238E27FC236}">
                <a16:creationId xmlns:a16="http://schemas.microsoft.com/office/drawing/2014/main" id="{2F36EB18-094C-4D28-BA4B-698D365D839B}"/>
              </a:ext>
            </a:extLst>
          </p:cNvPr>
          <p:cNvPicPr>
            <a:picLocks noChangeAspect="1"/>
          </p:cNvPicPr>
          <p:nvPr/>
        </p:nvPicPr>
        <p:blipFill>
          <a:blip r:embed="rId3"/>
          <a:stretch>
            <a:fillRect/>
          </a:stretch>
        </p:blipFill>
        <p:spPr>
          <a:xfrm>
            <a:off x="4975668" y="2062479"/>
            <a:ext cx="4030098" cy="1985645"/>
          </a:xfrm>
          <a:prstGeom prst="rect">
            <a:avLst/>
          </a:prstGeom>
        </p:spPr>
      </p:pic>
      <p:pic>
        <p:nvPicPr>
          <p:cNvPr id="6" name="Picture 5">
            <a:extLst>
              <a:ext uri="{FF2B5EF4-FFF2-40B4-BE49-F238E27FC236}">
                <a16:creationId xmlns:a16="http://schemas.microsoft.com/office/drawing/2014/main" id="{4D94EF38-487A-435E-B888-AD2F07C20DC7}"/>
              </a:ext>
            </a:extLst>
          </p:cNvPr>
          <p:cNvPicPr>
            <a:picLocks noChangeAspect="1"/>
          </p:cNvPicPr>
          <p:nvPr/>
        </p:nvPicPr>
        <p:blipFill>
          <a:blip r:embed="rId4"/>
          <a:stretch>
            <a:fillRect/>
          </a:stretch>
        </p:blipFill>
        <p:spPr>
          <a:xfrm>
            <a:off x="2974767" y="4515317"/>
            <a:ext cx="4015950" cy="1985177"/>
          </a:xfrm>
          <a:prstGeom prst="rect">
            <a:avLst/>
          </a:prstGeom>
        </p:spPr>
      </p:pic>
      <p:sp>
        <p:nvSpPr>
          <p:cNvPr id="7" name="TextBox 6">
            <a:extLst>
              <a:ext uri="{FF2B5EF4-FFF2-40B4-BE49-F238E27FC236}">
                <a16:creationId xmlns:a16="http://schemas.microsoft.com/office/drawing/2014/main" id="{BC97E261-1A13-48B2-8A88-0EBA9ABC93DD}"/>
              </a:ext>
            </a:extLst>
          </p:cNvPr>
          <p:cNvSpPr txBox="1"/>
          <p:nvPr/>
        </p:nvSpPr>
        <p:spPr>
          <a:xfrm>
            <a:off x="1248578" y="3995537"/>
            <a:ext cx="2324100" cy="369332"/>
          </a:xfrm>
          <a:prstGeom prst="rect">
            <a:avLst/>
          </a:prstGeom>
          <a:noFill/>
        </p:spPr>
        <p:txBody>
          <a:bodyPr wrap="square" rtlCol="0">
            <a:spAutoFit/>
          </a:bodyPr>
          <a:lstStyle/>
          <a:p>
            <a:r>
              <a:rPr lang="en-US" dirty="0"/>
              <a:t>Clustering</a:t>
            </a:r>
          </a:p>
        </p:txBody>
      </p:sp>
      <p:sp>
        <p:nvSpPr>
          <p:cNvPr id="8" name="TextBox 7">
            <a:extLst>
              <a:ext uri="{FF2B5EF4-FFF2-40B4-BE49-F238E27FC236}">
                <a16:creationId xmlns:a16="http://schemas.microsoft.com/office/drawing/2014/main" id="{36C98CA0-383D-4E95-B064-012A1E748579}"/>
              </a:ext>
            </a:extLst>
          </p:cNvPr>
          <p:cNvSpPr txBox="1"/>
          <p:nvPr/>
        </p:nvSpPr>
        <p:spPr>
          <a:xfrm>
            <a:off x="6536164" y="3995537"/>
            <a:ext cx="2324100" cy="369332"/>
          </a:xfrm>
          <a:prstGeom prst="rect">
            <a:avLst/>
          </a:prstGeom>
          <a:noFill/>
        </p:spPr>
        <p:txBody>
          <a:bodyPr wrap="square" rtlCol="0">
            <a:spAutoFit/>
          </a:bodyPr>
          <a:lstStyle/>
          <a:p>
            <a:r>
              <a:rPr lang="en-US" dirty="0"/>
              <a:t>Anomaly Detection</a:t>
            </a:r>
          </a:p>
        </p:txBody>
      </p:sp>
      <p:sp>
        <p:nvSpPr>
          <p:cNvPr id="9" name="TextBox 8">
            <a:extLst>
              <a:ext uri="{FF2B5EF4-FFF2-40B4-BE49-F238E27FC236}">
                <a16:creationId xmlns:a16="http://schemas.microsoft.com/office/drawing/2014/main" id="{A1B68D9C-7945-43E6-9FE5-3EA0B9E14471}"/>
              </a:ext>
            </a:extLst>
          </p:cNvPr>
          <p:cNvSpPr txBox="1"/>
          <p:nvPr/>
        </p:nvSpPr>
        <p:spPr>
          <a:xfrm>
            <a:off x="3421489" y="6317730"/>
            <a:ext cx="3331736" cy="369332"/>
          </a:xfrm>
          <a:prstGeom prst="rect">
            <a:avLst/>
          </a:prstGeom>
          <a:noFill/>
        </p:spPr>
        <p:txBody>
          <a:bodyPr wrap="square" rtlCol="0">
            <a:spAutoFit/>
          </a:bodyPr>
          <a:lstStyle/>
          <a:p>
            <a:r>
              <a:rPr lang="en-US" dirty="0"/>
              <a:t>Semi-Supervised Learning</a:t>
            </a:r>
          </a:p>
        </p:txBody>
      </p:sp>
    </p:spTree>
    <p:extLst>
      <p:ext uri="{BB962C8B-B14F-4D97-AF65-F5344CB8AC3E}">
        <p14:creationId xmlns:p14="http://schemas.microsoft.com/office/powerpoint/2010/main" val="3724721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E54A-87B8-4D9E-A509-F50EE473AEEB}"/>
              </a:ext>
            </a:extLst>
          </p:cNvPr>
          <p:cNvSpPr>
            <a:spLocks noGrp="1"/>
          </p:cNvSpPr>
          <p:nvPr>
            <p:ph type="title"/>
          </p:nvPr>
        </p:nvSpPr>
        <p:spPr/>
        <p:txBody>
          <a:bodyPr/>
          <a:lstStyle/>
          <a:p>
            <a:r>
              <a:rPr lang="en-US" dirty="0"/>
              <a:t>Reinforcement Learning</a:t>
            </a:r>
          </a:p>
        </p:txBody>
      </p:sp>
      <p:pic>
        <p:nvPicPr>
          <p:cNvPr id="4" name="Picture 3">
            <a:extLst>
              <a:ext uri="{FF2B5EF4-FFF2-40B4-BE49-F238E27FC236}">
                <a16:creationId xmlns:a16="http://schemas.microsoft.com/office/drawing/2014/main" id="{51F8141B-0322-4D62-8C2C-F225377846D9}"/>
              </a:ext>
            </a:extLst>
          </p:cNvPr>
          <p:cNvPicPr>
            <a:picLocks noChangeAspect="1"/>
          </p:cNvPicPr>
          <p:nvPr/>
        </p:nvPicPr>
        <p:blipFill>
          <a:blip r:embed="rId2"/>
          <a:stretch>
            <a:fillRect/>
          </a:stretch>
        </p:blipFill>
        <p:spPr>
          <a:xfrm>
            <a:off x="5244148" y="1843405"/>
            <a:ext cx="4399794" cy="3171190"/>
          </a:xfrm>
          <a:prstGeom prst="rect">
            <a:avLst/>
          </a:prstGeom>
        </p:spPr>
      </p:pic>
      <p:pic>
        <p:nvPicPr>
          <p:cNvPr id="5" name="Picture 4">
            <a:extLst>
              <a:ext uri="{FF2B5EF4-FFF2-40B4-BE49-F238E27FC236}">
                <a16:creationId xmlns:a16="http://schemas.microsoft.com/office/drawing/2014/main" id="{9686C1DB-11C0-4615-AE96-25CDB155030E}"/>
              </a:ext>
            </a:extLst>
          </p:cNvPr>
          <p:cNvPicPr>
            <a:picLocks noChangeAspect="1"/>
          </p:cNvPicPr>
          <p:nvPr/>
        </p:nvPicPr>
        <p:blipFill>
          <a:blip r:embed="rId3"/>
          <a:stretch>
            <a:fillRect/>
          </a:stretch>
        </p:blipFill>
        <p:spPr>
          <a:xfrm>
            <a:off x="330245" y="1961515"/>
            <a:ext cx="4913903" cy="3021965"/>
          </a:xfrm>
          <a:prstGeom prst="rect">
            <a:avLst/>
          </a:prstGeom>
        </p:spPr>
      </p:pic>
    </p:spTree>
    <p:extLst>
      <p:ext uri="{BB962C8B-B14F-4D97-AF65-F5344CB8AC3E}">
        <p14:creationId xmlns:p14="http://schemas.microsoft.com/office/powerpoint/2010/main" val="24184551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2.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1812</Words>
  <Application>Microsoft Office PowerPoint</Application>
  <PresentationFormat>Widescreen</PresentationFormat>
  <Paragraphs>233</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Georgia</vt:lpstr>
      <vt:lpstr>medium-content-sans-serif-font</vt:lpstr>
      <vt:lpstr>medium-content-serif-font</vt:lpstr>
      <vt:lpstr>Nunito Sans</vt:lpstr>
      <vt:lpstr>Times New Roman</vt:lpstr>
      <vt:lpstr>Trebuchet MS</vt:lpstr>
      <vt:lpstr>Tw Cen MT</vt:lpstr>
      <vt:lpstr>Wingdings 3</vt:lpstr>
      <vt:lpstr>Facet</vt:lpstr>
      <vt:lpstr>Data SCIENCE</vt:lpstr>
      <vt:lpstr>COURSE OUTCOME</vt:lpstr>
      <vt:lpstr>Training Curriculum – 2 months</vt:lpstr>
      <vt:lpstr>Machine Learning: How different it is</vt:lpstr>
      <vt:lpstr>Data Science/ML/DL/AI</vt:lpstr>
      <vt:lpstr>Machine Learning - Types</vt:lpstr>
      <vt:lpstr>Supervised Learning</vt:lpstr>
      <vt:lpstr>Unsupervised Learning</vt:lpstr>
      <vt:lpstr>Reinforcement Learning</vt:lpstr>
      <vt:lpstr>Data Science Workflow</vt:lpstr>
      <vt:lpstr>Data Preparation &amp; Exploration</vt:lpstr>
      <vt:lpstr>Qualitative Vs Quantitative Data</vt:lpstr>
      <vt:lpstr>Data Levels</vt:lpstr>
      <vt:lpstr>Data Wrangling</vt:lpstr>
      <vt:lpstr>Data Cleaning</vt:lpstr>
      <vt:lpstr>Data Enrichment</vt:lpstr>
      <vt:lpstr>Data Transformation</vt:lpstr>
      <vt:lpstr>Descriptive Statistics</vt:lpstr>
      <vt:lpstr>Descriptive Statistics</vt:lpstr>
      <vt:lpstr>Descriptive Statistics </vt:lpstr>
      <vt:lpstr>Descriptive Statistics</vt:lpstr>
      <vt:lpstr>Descriptive Statistics</vt:lpstr>
      <vt:lpstr>Data Sampling</vt:lpstr>
      <vt:lpstr>Inferential Statistics - Probabilities</vt:lpstr>
      <vt:lpstr>Probabilities - Bayesian</vt:lpstr>
      <vt:lpstr>Probabilities - Bayes</vt:lpstr>
      <vt:lpstr>Pandas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2020-08-06T04:14:24Z</dcterms:created>
  <dcterms:modified xsi:type="dcterms:W3CDTF">2020-08-08T02:19:15Z</dcterms:modified>
</cp:coreProperties>
</file>