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0" r:id="rId2"/>
    <p:sldId id="300" r:id="rId3"/>
    <p:sldId id="287" r:id="rId4"/>
    <p:sldId id="301" r:id="rId5"/>
    <p:sldId id="289" r:id="rId6"/>
    <p:sldId id="304" r:id="rId7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635" autoAdjust="0"/>
  </p:normalViewPr>
  <p:slideViewPr>
    <p:cSldViewPr>
      <p:cViewPr varScale="1">
        <p:scale>
          <a:sx n="75" d="100"/>
          <a:sy n="75" d="100"/>
        </p:scale>
        <p:origin x="1036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488475808914014"/>
          <c:y val="4.034738638231776E-2"/>
          <c:w val="0.85542566873617876"/>
          <c:h val="0.86695278969957079"/>
        </c:manualLayout>
      </c:layout>
      <c:lineChart>
        <c:grouping val="standard"/>
        <c:varyColors val="0"/>
        <c:ser>
          <c:idx val="2"/>
          <c:order val="0"/>
          <c:tx>
            <c:strRef>
              <c:f>Sheet1!$A$2</c:f>
              <c:strCache>
                <c:ptCount val="1"/>
                <c:pt idx="0">
                  <c:v>2021-22</c:v>
                </c:pt>
              </c:strCache>
            </c:strRef>
          </c:tx>
          <c:spPr>
            <a:ln w="56865">
              <a:solidFill>
                <a:srgbClr val="0000FF"/>
              </a:solidFill>
              <a:prstDash val="solid"/>
            </a:ln>
          </c:spPr>
          <c:marker>
            <c:symbol val="square"/>
            <c:size val="13"/>
            <c:spPr>
              <a:solidFill>
                <a:srgbClr val="008000"/>
              </a:solidFill>
              <a:ln>
                <a:solidFill>
                  <a:srgbClr val="FF0000"/>
                </a:solidFill>
                <a:prstDash val="solid"/>
              </a:ln>
            </c:spPr>
          </c:marker>
          <c:cat>
            <c:strRef>
              <c:f>Sheet1!$AN$1:$AY$1</c:f>
              <c:strCache>
                <c:ptCount val="12"/>
                <c:pt idx="0">
                  <c:v>July</c:v>
                </c:pt>
                <c:pt idx="1">
                  <c:v>Aug</c:v>
                </c:pt>
                <c:pt idx="2">
                  <c:v>Sept</c:v>
                </c:pt>
                <c:pt idx="3">
                  <c:v>Oct</c:v>
                </c:pt>
                <c:pt idx="4">
                  <c:v>Nov</c:v>
                </c:pt>
                <c:pt idx="5">
                  <c:v>Dec</c:v>
                </c:pt>
                <c:pt idx="6">
                  <c:v>Jan</c:v>
                </c:pt>
                <c:pt idx="7">
                  <c:v>Feb</c:v>
                </c:pt>
                <c:pt idx="8">
                  <c:v>March</c:v>
                </c:pt>
                <c:pt idx="9">
                  <c:v>April</c:v>
                </c:pt>
                <c:pt idx="10">
                  <c:v>May</c:v>
                </c:pt>
                <c:pt idx="11">
                  <c:v>June</c:v>
                </c:pt>
              </c:strCache>
            </c:strRef>
          </c:cat>
          <c:val>
            <c:numRef>
              <c:f>Sheet1!$AN$2:$AY$2</c:f>
              <c:numCache>
                <c:formatCode>#,##0</c:formatCode>
                <c:ptCount val="12"/>
                <c:pt idx="0">
                  <c:v>122743</c:v>
                </c:pt>
                <c:pt idx="1">
                  <c:v>132577</c:v>
                </c:pt>
                <c:pt idx="2">
                  <c:v>123628</c:v>
                </c:pt>
                <c:pt idx="3">
                  <c:v>115709</c:v>
                </c:pt>
                <c:pt idx="4">
                  <c:v>123641</c:v>
                </c:pt>
                <c:pt idx="5">
                  <c:v>121429</c:v>
                </c:pt>
                <c:pt idx="6">
                  <c:v>119066</c:v>
                </c:pt>
                <c:pt idx="7">
                  <c:v>108501</c:v>
                </c:pt>
                <c:pt idx="8">
                  <c:v>126285</c:v>
                </c:pt>
                <c:pt idx="9">
                  <c:v>124408</c:v>
                </c:pt>
                <c:pt idx="10">
                  <c:v>135006</c:v>
                </c:pt>
                <c:pt idx="11">
                  <c:v>130638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EBF-4AFD-B6DF-8E6381A98FED}"/>
            </c:ext>
          </c:extLst>
        </c:ser>
        <c:ser>
          <c:idx val="0"/>
          <c:order val="1"/>
          <c:tx>
            <c:strRef>
              <c:f>Sheet1!$A$3</c:f>
              <c:strCache>
                <c:ptCount val="1"/>
                <c:pt idx="0">
                  <c:v>2020-21</c:v>
                </c:pt>
              </c:strCache>
            </c:strRef>
          </c:tx>
          <c:spPr>
            <a:ln w="60325">
              <a:solidFill>
                <a:schemeClr val="tx1"/>
              </a:solidFill>
            </a:ln>
          </c:spPr>
          <c:marker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</c:spPr>
          </c:marker>
          <c:dPt>
            <c:idx val="8"/>
            <c:marker>
              <c:spPr>
                <a:solidFill>
                  <a:srgbClr val="FF0000"/>
                </a:solidFill>
                <a:ln w="12700">
                  <a:solidFill>
                    <a:srgbClr val="FF0000"/>
                  </a:solidFill>
                </a:ln>
              </c:spPr>
            </c:marker>
            <c:bubble3D val="0"/>
            <c:spPr>
              <a:ln w="57150">
                <a:solidFill>
                  <a:schemeClr val="tx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2-600D-41D7-94D5-4E42618635FB}"/>
              </c:ext>
            </c:extLst>
          </c:dPt>
          <c:cat>
            <c:strRef>
              <c:f>Sheet1!$AN$1:$AY$1</c:f>
              <c:strCache>
                <c:ptCount val="12"/>
                <c:pt idx="0">
                  <c:v>July</c:v>
                </c:pt>
                <c:pt idx="1">
                  <c:v>Aug</c:v>
                </c:pt>
                <c:pt idx="2">
                  <c:v>Sept</c:v>
                </c:pt>
                <c:pt idx="3">
                  <c:v>Oct</c:v>
                </c:pt>
                <c:pt idx="4">
                  <c:v>Nov</c:v>
                </c:pt>
                <c:pt idx="5">
                  <c:v>Dec</c:v>
                </c:pt>
                <c:pt idx="6">
                  <c:v>Jan</c:v>
                </c:pt>
                <c:pt idx="7">
                  <c:v>Feb</c:v>
                </c:pt>
                <c:pt idx="8">
                  <c:v>March</c:v>
                </c:pt>
                <c:pt idx="9">
                  <c:v>April</c:v>
                </c:pt>
                <c:pt idx="10">
                  <c:v>May</c:v>
                </c:pt>
                <c:pt idx="11">
                  <c:v>June</c:v>
                </c:pt>
              </c:strCache>
            </c:strRef>
          </c:cat>
          <c:val>
            <c:numRef>
              <c:f>Sheet1!$AN$3:$AY$3</c:f>
              <c:numCache>
                <c:formatCode>#,##0</c:formatCode>
                <c:ptCount val="12"/>
                <c:pt idx="0">
                  <c:v>107298</c:v>
                </c:pt>
                <c:pt idx="1">
                  <c:v>109752</c:v>
                </c:pt>
                <c:pt idx="2">
                  <c:v>103277</c:v>
                </c:pt>
                <c:pt idx="3">
                  <c:v>107591</c:v>
                </c:pt>
                <c:pt idx="4">
                  <c:v>115337</c:v>
                </c:pt>
                <c:pt idx="5">
                  <c:v>119893</c:v>
                </c:pt>
                <c:pt idx="6">
                  <c:v>105047</c:v>
                </c:pt>
                <c:pt idx="7">
                  <c:v>103493</c:v>
                </c:pt>
                <c:pt idx="8">
                  <c:v>124808</c:v>
                </c:pt>
                <c:pt idx="9">
                  <c:v>121050</c:v>
                </c:pt>
                <c:pt idx="10">
                  <c:v>133440</c:v>
                </c:pt>
                <c:pt idx="11">
                  <c:v>112249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00D-41D7-94D5-4E42618635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54454959"/>
        <c:axId val="1"/>
      </c:lineChart>
      <c:catAx>
        <c:axId val="1754454959"/>
        <c:scaling>
          <c:orientation val="minMax"/>
        </c:scaling>
        <c:delete val="0"/>
        <c:axPos val="b"/>
        <c:majorGridlines>
          <c:spPr>
            <a:ln w="4739">
              <a:solidFill>
                <a:schemeClr val="tx1"/>
              </a:solidFill>
              <a:prstDash val="solid"/>
            </a:ln>
          </c:spPr>
        </c:majorGridlines>
        <c:numFmt formatCode="General" sourceLinked="1"/>
        <c:majorTickMark val="cross"/>
        <c:minorTickMark val="none"/>
        <c:tickLblPos val="nextTo"/>
        <c:spPr>
          <a:ln w="473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493" b="0" i="0" u="none" strike="noStrike" baseline="0">
                <a:solidFill>
                  <a:schemeClr val="tx1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"/>
        <c:crossesAt val="80000"/>
        <c:auto val="0"/>
        <c:lblAlgn val="ctr"/>
        <c:lblOffset val="100"/>
        <c:tickLblSkip val="1"/>
        <c:tickMarkSkip val="1"/>
        <c:noMultiLvlLbl val="0"/>
      </c:catAx>
      <c:valAx>
        <c:axId val="1"/>
        <c:scaling>
          <c:orientation val="minMax"/>
          <c:max val="140000"/>
          <c:min val="70000"/>
        </c:scaling>
        <c:delete val="0"/>
        <c:axPos val="l"/>
        <c:majorGridlines>
          <c:spPr>
            <a:ln w="4739">
              <a:solidFill>
                <a:schemeClr val="tx1"/>
              </a:solidFill>
              <a:prstDash val="solid"/>
            </a:ln>
          </c:spPr>
        </c:majorGridlines>
        <c:numFmt formatCode="#,##0" sourceLinked="0"/>
        <c:majorTickMark val="cross"/>
        <c:minorTickMark val="none"/>
        <c:tickLblPos val="nextTo"/>
        <c:spPr>
          <a:ln w="473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493" b="0" i="0" u="none" strike="noStrike" baseline="0">
                <a:solidFill>
                  <a:schemeClr val="tx1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754454959"/>
        <c:crosses val="autoZero"/>
        <c:crossBetween val="between"/>
        <c:majorUnit val="10000"/>
        <c:minorUnit val="100"/>
      </c:valAx>
      <c:spPr>
        <a:noFill/>
        <a:ln w="37910">
          <a:noFill/>
        </a:ln>
      </c:spPr>
    </c:plotArea>
    <c:legend>
      <c:legendPos val="r"/>
      <c:layout>
        <c:manualLayout>
          <c:xMode val="edge"/>
          <c:yMode val="edge"/>
          <c:x val="0.53786590424728054"/>
          <c:y val="0.5356371490280778"/>
          <c:w val="0.1772116793273931"/>
          <c:h val="0.15446540024829508"/>
        </c:manualLayout>
      </c:layout>
      <c:overlay val="0"/>
      <c:spPr>
        <a:solidFill>
          <a:schemeClr val="bg1"/>
        </a:solidFill>
        <a:ln w="4739">
          <a:solidFill>
            <a:schemeClr val="tx1"/>
          </a:solidFill>
          <a:prstDash val="solid"/>
        </a:ln>
      </c:spPr>
      <c:txPr>
        <a:bodyPr/>
        <a:lstStyle/>
        <a:p>
          <a:pPr>
            <a:defRPr sz="1800" b="0" i="0" u="none" strike="noStrike" baseline="0">
              <a:solidFill>
                <a:schemeClr val="tx1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493" b="0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451956934274763E-2"/>
          <c:y val="5.0092128253420777E-2"/>
          <c:w val="0.89762403788266976"/>
          <c:h val="0.86695278969957079"/>
        </c:manualLayout>
      </c:layout>
      <c:lineChart>
        <c:grouping val="standard"/>
        <c:varyColors val="0"/>
        <c:ser>
          <c:idx val="2"/>
          <c:order val="0"/>
          <c:tx>
            <c:strRef>
              <c:f>Sheet1!$A$2</c:f>
              <c:strCache>
                <c:ptCount val="1"/>
                <c:pt idx="0">
                  <c:v>2021-22</c:v>
                </c:pt>
              </c:strCache>
            </c:strRef>
          </c:tx>
          <c:spPr>
            <a:ln w="56828">
              <a:solidFill>
                <a:srgbClr val="0000FF"/>
              </a:solidFill>
              <a:prstDash val="solid"/>
            </a:ln>
          </c:spPr>
          <c:marker>
            <c:symbol val="square"/>
            <c:size val="13"/>
            <c:spPr>
              <a:solidFill>
                <a:srgbClr val="008000"/>
              </a:solidFill>
              <a:ln>
                <a:solidFill>
                  <a:srgbClr val="FF0000"/>
                </a:solidFill>
                <a:prstDash val="solid"/>
              </a:ln>
            </c:spPr>
          </c:marker>
          <c:cat>
            <c:strRef>
              <c:f>Sheet1!$AN$1:$AY$1</c:f>
              <c:strCache>
                <c:ptCount val="12"/>
                <c:pt idx="0">
                  <c:v>July</c:v>
                </c:pt>
                <c:pt idx="1">
                  <c:v>Aug</c:v>
                </c:pt>
                <c:pt idx="2">
                  <c:v>Sept</c:v>
                </c:pt>
                <c:pt idx="3">
                  <c:v>Oct</c:v>
                </c:pt>
                <c:pt idx="4">
                  <c:v>Nov</c:v>
                </c:pt>
                <c:pt idx="5">
                  <c:v>Dec</c:v>
                </c:pt>
                <c:pt idx="6">
                  <c:v>Jan</c:v>
                </c:pt>
                <c:pt idx="7">
                  <c:v>Feb</c:v>
                </c:pt>
                <c:pt idx="8">
                  <c:v>March</c:v>
                </c:pt>
                <c:pt idx="9">
                  <c:v>April</c:v>
                </c:pt>
                <c:pt idx="10">
                  <c:v>May</c:v>
                </c:pt>
                <c:pt idx="11">
                  <c:v>June</c:v>
                </c:pt>
              </c:strCache>
            </c:strRef>
          </c:cat>
          <c:val>
            <c:numRef>
              <c:f>Sheet1!$AN$2:$AY$2</c:f>
              <c:numCache>
                <c:formatCode>General</c:formatCode>
                <c:ptCount val="12"/>
                <c:pt idx="0">
                  <c:v>939.1</c:v>
                </c:pt>
                <c:pt idx="1">
                  <c:v>1004.1</c:v>
                </c:pt>
                <c:pt idx="2">
                  <c:v>954.1</c:v>
                </c:pt>
                <c:pt idx="3">
                  <c:v>956.9</c:v>
                </c:pt>
                <c:pt idx="4" formatCode="#,##0.00">
                  <c:v>1005.1</c:v>
                </c:pt>
                <c:pt idx="5">
                  <c:v>991.8</c:v>
                </c:pt>
                <c:pt idx="6" formatCode="#,##0.00">
                  <c:v>1025.55</c:v>
                </c:pt>
                <c:pt idx="7">
                  <c:v>904.4</c:v>
                </c:pt>
                <c:pt idx="8" formatCode="#,##0.00">
                  <c:v>1070</c:v>
                </c:pt>
                <c:pt idx="9" formatCode="#,##0.00">
                  <c:v>1050.48</c:v>
                </c:pt>
                <c:pt idx="10" formatCode="#,##0.00">
                  <c:v>1086.5</c:v>
                </c:pt>
                <c:pt idx="11" formatCode="#,##0">
                  <c:v>1050.3900000000001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873-478B-9AD9-D2866130E1D8}"/>
            </c:ext>
          </c:extLst>
        </c:ser>
        <c:ser>
          <c:idx val="3"/>
          <c:order val="1"/>
          <c:tx>
            <c:strRef>
              <c:f>Sheet1!$A$3</c:f>
              <c:strCache>
                <c:ptCount val="1"/>
                <c:pt idx="0">
                  <c:v>2020-21</c:v>
                </c:pt>
              </c:strCache>
            </c:strRef>
          </c:tx>
          <c:spPr>
            <a:ln w="57150"/>
          </c:spPr>
          <c:marker>
            <c:symbol val="square"/>
            <c:size val="13"/>
            <c:spPr>
              <a:solidFill>
                <a:srgbClr val="FF0000"/>
              </a:solidFill>
              <a:ln>
                <a:solidFill>
                  <a:srgbClr val="000000"/>
                </a:solidFill>
                <a:prstDash val="solid"/>
              </a:ln>
            </c:spPr>
          </c:marker>
          <c:dPt>
            <c:idx val="9"/>
            <c:bubble3D val="0"/>
            <c:extLst>
              <c:ext xmlns:c16="http://schemas.microsoft.com/office/drawing/2014/chart" uri="{C3380CC4-5D6E-409C-BE32-E72D297353CC}">
                <c16:uniqueId val="{00000000-5047-48A3-BB6B-666DC218C045}"/>
              </c:ext>
            </c:extLst>
          </c:dPt>
          <c:cat>
            <c:strRef>
              <c:f>Sheet1!$AN$1:$AY$1</c:f>
              <c:strCache>
                <c:ptCount val="12"/>
                <c:pt idx="0">
                  <c:v>July</c:v>
                </c:pt>
                <c:pt idx="1">
                  <c:v>Aug</c:v>
                </c:pt>
                <c:pt idx="2">
                  <c:v>Sept</c:v>
                </c:pt>
                <c:pt idx="3">
                  <c:v>Oct</c:v>
                </c:pt>
                <c:pt idx="4">
                  <c:v>Nov</c:v>
                </c:pt>
                <c:pt idx="5">
                  <c:v>Dec</c:v>
                </c:pt>
                <c:pt idx="6">
                  <c:v>Jan</c:v>
                </c:pt>
                <c:pt idx="7">
                  <c:v>Feb</c:v>
                </c:pt>
                <c:pt idx="8">
                  <c:v>March</c:v>
                </c:pt>
                <c:pt idx="9">
                  <c:v>April</c:v>
                </c:pt>
                <c:pt idx="10">
                  <c:v>May</c:v>
                </c:pt>
                <c:pt idx="11">
                  <c:v>June</c:v>
                </c:pt>
              </c:strCache>
            </c:strRef>
          </c:cat>
          <c:val>
            <c:numRef>
              <c:f>Sheet1!$AN$3:$AY$3</c:f>
              <c:numCache>
                <c:formatCode>General</c:formatCode>
                <c:ptCount val="12"/>
                <c:pt idx="0">
                  <c:v>647.79999999999995</c:v>
                </c:pt>
                <c:pt idx="1">
                  <c:v>673.8</c:v>
                </c:pt>
                <c:pt idx="2">
                  <c:v>600.9</c:v>
                </c:pt>
                <c:pt idx="3">
                  <c:v>646</c:v>
                </c:pt>
                <c:pt idx="4">
                  <c:v>707.5</c:v>
                </c:pt>
                <c:pt idx="5">
                  <c:v>744</c:v>
                </c:pt>
                <c:pt idx="6">
                  <c:v>653</c:v>
                </c:pt>
                <c:pt idx="7">
                  <c:v>669.5</c:v>
                </c:pt>
                <c:pt idx="8" formatCode="#,##0">
                  <c:v>801.9</c:v>
                </c:pt>
                <c:pt idx="9">
                  <c:v>808.3</c:v>
                </c:pt>
                <c:pt idx="10" formatCode="#,##0">
                  <c:v>904.3</c:v>
                </c:pt>
                <c:pt idx="11" formatCode="#,##0">
                  <c:v>804.4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873-478B-9AD9-D2866130E1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1797728"/>
        <c:axId val="1"/>
      </c:lineChart>
      <c:catAx>
        <c:axId val="881797728"/>
        <c:scaling>
          <c:orientation val="minMax"/>
        </c:scaling>
        <c:delete val="0"/>
        <c:axPos val="b"/>
        <c:majorGridlines>
          <c:spPr>
            <a:ln w="4736">
              <a:solidFill>
                <a:schemeClr val="tx1"/>
              </a:solidFill>
              <a:prstDash val="solid"/>
            </a:ln>
          </c:spPr>
        </c:majorGridlines>
        <c:numFmt formatCode="General" sourceLinked="1"/>
        <c:majorTickMark val="cross"/>
        <c:minorTickMark val="none"/>
        <c:tickLblPos val="nextTo"/>
        <c:spPr>
          <a:ln w="473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492" b="0" i="0" u="none" strike="noStrike" baseline="0">
                <a:solidFill>
                  <a:schemeClr val="tx1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"/>
        <c:crossesAt val="40"/>
        <c:auto val="0"/>
        <c:lblAlgn val="ctr"/>
        <c:lblOffset val="100"/>
        <c:tickLblSkip val="1"/>
        <c:tickMarkSkip val="1"/>
        <c:noMultiLvlLbl val="0"/>
      </c:catAx>
      <c:valAx>
        <c:axId val="1"/>
        <c:scaling>
          <c:orientation val="minMax"/>
          <c:max val="1100"/>
          <c:min val="450"/>
        </c:scaling>
        <c:delete val="0"/>
        <c:axPos val="l"/>
        <c:majorGridlines>
          <c:spPr>
            <a:ln w="4736">
              <a:solidFill>
                <a:schemeClr val="tx1"/>
              </a:solidFill>
              <a:prstDash val="solid"/>
            </a:ln>
          </c:spPr>
        </c:majorGridlines>
        <c:numFmt formatCode="\$#,##0" sourceLinked="0"/>
        <c:majorTickMark val="cross"/>
        <c:minorTickMark val="none"/>
        <c:tickLblPos val="nextTo"/>
        <c:spPr>
          <a:ln w="473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492" b="0" i="0" u="none" strike="noStrike" baseline="0">
                <a:solidFill>
                  <a:schemeClr val="tx1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881797728"/>
        <c:crosses val="autoZero"/>
        <c:crossBetween val="between"/>
        <c:majorUnit val="50"/>
        <c:minorUnit val="20"/>
      </c:valAx>
      <c:spPr>
        <a:noFill/>
        <a:ln w="37886">
          <a:noFill/>
        </a:ln>
      </c:spPr>
    </c:plotArea>
    <c:legend>
      <c:legendPos val="r"/>
      <c:layout>
        <c:manualLayout>
          <c:xMode val="edge"/>
          <c:yMode val="edge"/>
          <c:x val="0.31037106100187711"/>
          <c:y val="0.34579659170845717"/>
          <c:w val="0.1675831158399573"/>
          <c:h val="0.16965168258866778"/>
        </c:manualLayout>
      </c:layout>
      <c:overlay val="0"/>
      <c:spPr>
        <a:solidFill>
          <a:schemeClr val="bg1"/>
        </a:solidFill>
        <a:ln w="4736">
          <a:solidFill>
            <a:schemeClr val="tx1"/>
          </a:solidFill>
          <a:prstDash val="solid"/>
        </a:ln>
      </c:spPr>
      <c:txPr>
        <a:bodyPr/>
        <a:lstStyle/>
        <a:p>
          <a:pPr>
            <a:defRPr sz="1800" b="0" i="0" u="none" strike="noStrike" baseline="0">
              <a:solidFill>
                <a:schemeClr val="tx1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492" b="0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CC2407C2-6557-4134-9C07-18CAF0664BA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648986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B9EE1FD1-57E1-4840-BB33-7EAB0E01607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426488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DBB65DB-2D3E-461F-B270-FBE0B4BFF4B7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 dirty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39136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93658A6-7B55-4B32-B8E1-F9167987D0EA}" type="slidenum">
              <a:rPr lang="en-US" altLang="en-US"/>
              <a:pPr>
                <a:spcBef>
                  <a:spcPct val="0"/>
                </a:spcBef>
              </a:pPr>
              <a:t>2</a:t>
            </a:fld>
            <a:endParaRPr lang="en-US" altLang="en-US" dirty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91028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63448D5-4184-4792-A00D-2A5B5C45CECE}" type="slidenum">
              <a:rPr lang="en-US" altLang="en-US"/>
              <a:pPr>
                <a:spcBef>
                  <a:spcPct val="0"/>
                </a:spcBef>
              </a:pPr>
              <a:t>3</a:t>
            </a:fld>
            <a:endParaRPr lang="en-US" altLang="en-US" dirty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38634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E8F885-75AD-49D1-B573-3A59CA81ADC8}" type="slidenum">
              <a:rPr lang="en-US" altLang="en-US"/>
              <a:pPr>
                <a:spcBef>
                  <a:spcPct val="0"/>
                </a:spcBef>
              </a:pPr>
              <a:t>4</a:t>
            </a:fld>
            <a:endParaRPr lang="en-US" altLang="en-US" dirty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48674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853B2AB-C828-41FC-AC82-48E85DBBA03E}" type="slidenum">
              <a:rPr lang="en-US" altLang="en-US"/>
              <a:pPr>
                <a:spcBef>
                  <a:spcPct val="0"/>
                </a:spcBef>
              </a:pPr>
              <a:t>5</a:t>
            </a:fld>
            <a:endParaRPr lang="en-US" altLang="en-US" dirty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75848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D9EB02E-3BB1-4189-B428-8FA20A172D41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22659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0BD3A0-BCC8-46DB-A3B7-D5C44CCF9B8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59118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428C90-3CDA-4EF0-A6A1-72BDF079B04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2511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638"/>
            <a:ext cx="21336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274638"/>
            <a:ext cx="6248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E3BF38-AF4A-4ABD-9792-E2B30B4842E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80794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5C51C3-AE36-4DDE-A4EE-9A6D63DC1C7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44701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261716-B672-461A-B40F-D9EA1007BB4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37439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434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7229A9-7263-4A30-9B61-F8F8EB3E94E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32247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057C22-268A-4276-999A-FB7D908B7B4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0684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6F46FC-1A6F-4C62-BF01-F438E93C977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96303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425515-70D7-4AFA-B9CF-910FC5FE904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54929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624279-38F7-4F48-8CAB-F7E10A39B8F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7758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A5ED2C-D98F-4544-9E24-5A9C4AEC6BD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07923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 smtClean="0"/>
            </a:lvl1pPr>
          </a:lstStyle>
          <a:p>
            <a:pPr>
              <a:defRPr/>
            </a:pPr>
            <a:fld id="{3DB37DB4-EDBD-426C-BB03-33C0E6DD2F0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031" name="Picture 7" descr="usmef_color_S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119813"/>
            <a:ext cx="6826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U.S. Beef Exports Update,</a:t>
            </a:r>
            <a:br>
              <a:rPr lang="en-US" altLang="en-US" b="1" dirty="0"/>
            </a:br>
            <a:r>
              <a:rPr lang="en-US" altLang="en-US" b="1" dirty="0"/>
              <a:t>June 2022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 i="1" dirty="0"/>
          </a:p>
          <a:p>
            <a:pPr eaLnBrk="1" hangingPunct="1"/>
            <a:r>
              <a:rPr lang="en-US" altLang="en-US" i="1" dirty="0"/>
              <a:t>August 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-1712" y="0"/>
            <a:ext cx="9144000" cy="1524000"/>
          </a:xfrm>
        </p:spPr>
        <p:txBody>
          <a:bodyPr/>
          <a:lstStyle/>
          <a:p>
            <a:r>
              <a:rPr lang="en-US" sz="3300" b="1" dirty="0"/>
              <a:t>First-half beef exports on record pace, topping $1 billon per month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288" y="1524000"/>
            <a:ext cx="8382000" cy="48898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b="1" dirty="0"/>
              <a:t>$1.05 billion in value for June </a:t>
            </a:r>
          </a:p>
          <a:p>
            <a:pPr marL="742950" lvl="2" indent="-342900" eaLnBrk="1" hangingPunct="1">
              <a:lnSpc>
                <a:spcPct val="90000"/>
              </a:lnSpc>
            </a:pPr>
            <a:r>
              <a:rPr lang="en-US" altLang="en-US" sz="2000" i="1" dirty="0"/>
              <a:t>Up 31% from a year ago</a:t>
            </a:r>
          </a:p>
          <a:p>
            <a:pPr marL="742950" lvl="2" indent="-342900" eaLnBrk="1" hangingPunct="1">
              <a:lnSpc>
                <a:spcPct val="90000"/>
              </a:lnSpc>
            </a:pPr>
            <a:endParaRPr lang="en-US" altLang="en-US" sz="800" i="1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b="1" dirty="0">
                <a:latin typeface="+mj-lt"/>
              </a:rPr>
              <a:t>130,638 </a:t>
            </a:r>
            <a:r>
              <a:rPr lang="en-US" altLang="en-US" sz="2800" b="1" dirty="0"/>
              <a:t>metric tons (288 million pounds) in volume for June</a:t>
            </a:r>
          </a:p>
          <a:p>
            <a:pPr marL="742950" lvl="2" indent="-342900" eaLnBrk="1" hangingPunct="1">
              <a:lnSpc>
                <a:spcPct val="90000"/>
              </a:lnSpc>
            </a:pPr>
            <a:r>
              <a:rPr lang="en-US" altLang="en-US" sz="2000" i="1" dirty="0"/>
              <a:t>Up 6% from June 2021</a:t>
            </a:r>
          </a:p>
          <a:p>
            <a:pPr marL="742950" lvl="2" indent="-342900" eaLnBrk="1" hangingPunct="1">
              <a:lnSpc>
                <a:spcPct val="90000"/>
              </a:lnSpc>
            </a:pPr>
            <a:endParaRPr lang="en-US" altLang="en-US" sz="800" i="1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b="1" dirty="0"/>
              <a:t>$6.19 billion in value through June </a:t>
            </a:r>
          </a:p>
          <a:p>
            <a:pPr marL="742950" lvl="2" indent="-342900" eaLnBrk="1" hangingPunct="1">
              <a:lnSpc>
                <a:spcPct val="90000"/>
              </a:lnSpc>
            </a:pPr>
            <a:r>
              <a:rPr lang="en-US" altLang="en-US" sz="2000" i="1" dirty="0"/>
              <a:t>Up 33% from a year ago</a:t>
            </a:r>
          </a:p>
          <a:p>
            <a:pPr marL="742950" lvl="2" indent="-342900" eaLnBrk="1" hangingPunct="1">
              <a:lnSpc>
                <a:spcPct val="90000"/>
              </a:lnSpc>
            </a:pPr>
            <a:endParaRPr lang="en-US" altLang="en-US" sz="800" i="1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b="1" dirty="0"/>
              <a:t>743,904 metric tons (1.64 billion pounds) in volume through June</a:t>
            </a:r>
          </a:p>
          <a:p>
            <a:pPr marL="742950" lvl="2" indent="-342900" eaLnBrk="1" hangingPunct="1">
              <a:lnSpc>
                <a:spcPct val="90000"/>
              </a:lnSpc>
            </a:pPr>
            <a:r>
              <a:rPr lang="en-US" altLang="en-US" sz="2000" i="1" dirty="0"/>
              <a:t>Up 6% from January-June 2021</a:t>
            </a:r>
          </a:p>
          <a:p>
            <a:pPr lvl="0" eaLnBrk="1" hangingPunct="1">
              <a:lnSpc>
                <a:spcPct val="90000"/>
              </a:lnSpc>
              <a:buNone/>
            </a:pPr>
            <a:endParaRPr lang="en-US" altLang="en-US" sz="1200" i="1" dirty="0">
              <a:solidFill>
                <a:srgbClr val="000000"/>
              </a:solidFill>
            </a:endParaRPr>
          </a:p>
          <a:p>
            <a:pPr lvl="0" eaLnBrk="1" hangingPunct="1">
              <a:lnSpc>
                <a:spcPct val="90000"/>
              </a:lnSpc>
              <a:buNone/>
            </a:pPr>
            <a:r>
              <a:rPr lang="en-US" altLang="en-US" sz="1200" i="1" dirty="0">
                <a:solidFill>
                  <a:srgbClr val="000000"/>
                </a:solidFill>
              </a:rPr>
              <a:t>(USDA statistics compiled by USMEF)</a:t>
            </a:r>
          </a:p>
          <a:p>
            <a:pPr lvl="0" eaLnBrk="1" hangingPunct="1">
              <a:lnSpc>
                <a:spcPct val="90000"/>
              </a:lnSpc>
              <a:buNone/>
            </a:pPr>
            <a:r>
              <a:rPr lang="en-US" altLang="en-US" sz="1200" i="1" dirty="0">
                <a:solidFill>
                  <a:srgbClr val="000000"/>
                </a:solidFill>
              </a:rPr>
              <a:t>(All totals include muscle cuts and variety meat)</a:t>
            </a:r>
            <a:endParaRPr lang="en-US" altLang="en-US" sz="2800" i="1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200" i="1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200" i="1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200" i="1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200" i="1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200" i="1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600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 b="1" dirty="0"/>
              <a:t>Top U.S. Beef Export Markets</a:t>
            </a:r>
            <a:br>
              <a:rPr lang="en-US" altLang="en-US" sz="4000" b="1" dirty="0"/>
            </a:br>
            <a:r>
              <a:rPr lang="en-US" altLang="en-US" sz="2000" i="1" dirty="0"/>
              <a:t>(January-June 2022)</a:t>
            </a:r>
            <a:endParaRPr lang="en-US" altLang="en-US" sz="2000" b="1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1253067"/>
            <a:ext cx="8610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000" b="1" dirty="0"/>
              <a:t>South Korea</a:t>
            </a:r>
            <a:r>
              <a:rPr lang="en-US" altLang="en-US" sz="2000" dirty="0"/>
              <a:t> – 150,493 metric tons (up 6%) ● valued at $1.52 billion, up 40% from last year’s record pace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000" b="1" dirty="0"/>
              <a:t>Japan </a:t>
            </a:r>
            <a:r>
              <a:rPr lang="en-US" altLang="en-US" sz="2000" dirty="0"/>
              <a:t>– 155,513 mt (steady with 2021) ● value up 25% to $1.25 billion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000" b="1" dirty="0">
                <a:solidFill>
                  <a:srgbClr val="000000"/>
                </a:solidFill>
              </a:rPr>
              <a:t>Hong Kong/China </a:t>
            </a:r>
            <a:r>
              <a:rPr lang="en-US" altLang="en-US" sz="2000" dirty="0">
                <a:solidFill>
                  <a:srgbClr val="000000"/>
                </a:solidFill>
              </a:rPr>
              <a:t>– 135,821 mt, up 27%, valued at </a:t>
            </a:r>
            <a:r>
              <a:rPr lang="en-US" sz="2000" dirty="0"/>
              <a:t>$1.25 billion</a:t>
            </a:r>
            <a:r>
              <a:rPr lang="en-US" altLang="en-US" sz="2000" dirty="0"/>
              <a:t>, up 44% </a:t>
            </a:r>
            <a:r>
              <a:rPr lang="en-US" altLang="en-US" sz="2000" dirty="0">
                <a:solidFill>
                  <a:srgbClr val="000000"/>
                </a:solidFill>
              </a:rPr>
              <a:t>● direct exports to China up 49% to 120,532 mt, valued at $1.07 billion (up 72%)</a:t>
            </a:r>
            <a:endParaRPr lang="en-US" altLang="en-US" sz="2000" b="1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000" b="1" dirty="0"/>
              <a:t>Mexico </a:t>
            </a:r>
            <a:r>
              <a:rPr lang="en-US" altLang="en-US" sz="2000" dirty="0"/>
              <a:t>– 87,548 mt (down 12%) ● value down 3% to $467.1 million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000" b="1" dirty="0"/>
              <a:t>Canada </a:t>
            </a:r>
            <a:r>
              <a:rPr lang="en-US" altLang="en-US" sz="2000" dirty="0"/>
              <a:t>– 51,833 mt (steady) ● value up 17% to $422.3 million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000" b="1" dirty="0">
                <a:solidFill>
                  <a:srgbClr val="000000"/>
                </a:solidFill>
              </a:rPr>
              <a:t>Taiwan </a:t>
            </a:r>
            <a:r>
              <a:rPr lang="en-US" altLang="en-US" sz="2000" dirty="0">
                <a:solidFill>
                  <a:srgbClr val="000000"/>
                </a:solidFill>
              </a:rPr>
              <a:t>– Up 27% to 37,243 mt </a:t>
            </a:r>
            <a:r>
              <a:rPr lang="en-US" altLang="en-US" sz="2000" dirty="0"/>
              <a:t>● v</a:t>
            </a:r>
            <a:r>
              <a:rPr lang="en-US" altLang="en-US" sz="2000" dirty="0">
                <a:solidFill>
                  <a:srgbClr val="000000"/>
                </a:solidFill>
              </a:rPr>
              <a:t>alue up 59% to </a:t>
            </a:r>
            <a:r>
              <a:rPr lang="en-US" sz="2000" dirty="0"/>
              <a:t>$444.2 m</a:t>
            </a:r>
            <a:r>
              <a:rPr lang="en-US" altLang="en-US" sz="2000" dirty="0"/>
              <a:t>illion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000" b="1" dirty="0">
                <a:solidFill>
                  <a:srgbClr val="000000"/>
                </a:solidFill>
              </a:rPr>
              <a:t>Middle East </a:t>
            </a:r>
            <a:r>
              <a:rPr lang="en-US" altLang="en-US" sz="2000" dirty="0">
                <a:solidFill>
                  <a:srgbClr val="000000"/>
                </a:solidFill>
              </a:rPr>
              <a:t>– Up 12% to 36,289 mt </a:t>
            </a:r>
            <a:r>
              <a:rPr lang="en-US" altLang="en-US" sz="2000" dirty="0"/>
              <a:t>● value up 56% to $160.5 million</a:t>
            </a:r>
            <a:endParaRPr lang="en-US" altLang="en-US" sz="2000" i="1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000" b="1" dirty="0">
                <a:solidFill>
                  <a:srgbClr val="000000"/>
                </a:solidFill>
              </a:rPr>
              <a:t>ASEAN</a:t>
            </a:r>
            <a:r>
              <a:rPr lang="en-US" altLang="en-US" sz="2000" dirty="0">
                <a:solidFill>
                  <a:srgbClr val="000000"/>
                </a:solidFill>
              </a:rPr>
              <a:t> – Up 10% to 31,581 mt </a:t>
            </a:r>
            <a:r>
              <a:rPr lang="en-US" altLang="en-US" sz="2000" dirty="0"/>
              <a:t>● value up 66% to $233.5 million, led by strong growth to the Philippines and value growth to Indonesia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000" b="1" dirty="0"/>
              <a:t>Caribbean</a:t>
            </a:r>
            <a:r>
              <a:rPr lang="en-US" altLang="en-US" sz="2000" dirty="0"/>
              <a:t> – Up 35% to 13,993 ● value up 82% to $120.1 million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000" b="1" dirty="0">
                <a:solidFill>
                  <a:srgbClr val="000000"/>
                </a:solidFill>
              </a:rPr>
              <a:t>Central America </a:t>
            </a:r>
            <a:r>
              <a:rPr lang="en-US" altLang="en-US" sz="2000" dirty="0">
                <a:solidFill>
                  <a:srgbClr val="000000"/>
                </a:solidFill>
              </a:rPr>
              <a:t>– Led by Guatemala, Panama and Honduras, up 14% to 11,107 mt </a:t>
            </a:r>
            <a:r>
              <a:rPr lang="en-US" altLang="en-US" sz="2000" dirty="0"/>
              <a:t>● value up 35% to $77.7 million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200" i="1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200" i="1" dirty="0"/>
              <a:t>(USDA statistics compiled by USMEF)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200" i="1" dirty="0"/>
              <a:t>(Totals include muscle cuts and variety meat, unless otherwise noted)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en-US" sz="2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 b="1" dirty="0">
                <a:solidFill>
                  <a:schemeClr val="tx1"/>
                </a:solidFill>
              </a:rPr>
              <a:t>Measuring Beef Export Value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" y="937419"/>
            <a:ext cx="9067800" cy="4983162"/>
          </a:xfrm>
        </p:spPr>
        <p:txBody>
          <a:bodyPr/>
          <a:lstStyle/>
          <a:p>
            <a:pPr eaLnBrk="1" hangingPunct="1"/>
            <a:r>
              <a:rPr lang="en-US" altLang="en-US" sz="2200" b="1" dirty="0"/>
              <a:t>Exports accounted for 15.5% of total U.S. beef production in June</a:t>
            </a:r>
            <a:endParaRPr lang="en-US" altLang="en-US" sz="2200" dirty="0"/>
          </a:p>
          <a:p>
            <a:pPr lvl="1" eaLnBrk="1" hangingPunct="1"/>
            <a:r>
              <a:rPr lang="en-US" altLang="en-US" sz="2200" i="1" dirty="0"/>
              <a:t>Up from 13.6% in June 2021</a:t>
            </a:r>
          </a:p>
          <a:p>
            <a:pPr marL="457200" lvl="1" indent="0" eaLnBrk="1" hangingPunct="1">
              <a:buNone/>
            </a:pPr>
            <a:endParaRPr lang="en-US" altLang="en-US" sz="800" i="1" dirty="0"/>
          </a:p>
          <a:p>
            <a:pPr eaLnBrk="1" hangingPunct="1"/>
            <a:r>
              <a:rPr lang="en-US" altLang="en-US" sz="2200" b="1" dirty="0"/>
              <a:t>Export value of $447.45 per head of fed slaughter in June</a:t>
            </a:r>
          </a:p>
          <a:p>
            <a:pPr lvl="1" eaLnBrk="1" hangingPunct="1"/>
            <a:r>
              <a:rPr lang="en-US" altLang="en-US" sz="2200" i="1" dirty="0"/>
              <a:t>Up 27% from June 2021</a:t>
            </a:r>
          </a:p>
          <a:p>
            <a:pPr marL="457200" lvl="1" indent="0" eaLnBrk="1" hangingPunct="1">
              <a:buNone/>
            </a:pPr>
            <a:endParaRPr lang="en-US" altLang="en-US" sz="800" i="1" dirty="0"/>
          </a:p>
          <a:p>
            <a:pPr eaLnBrk="1" hangingPunct="1"/>
            <a:r>
              <a:rPr lang="en-US" altLang="en-US" sz="2200" b="1" dirty="0"/>
              <a:t>Exports accounted for 15.4% of total U.S. beef production through June</a:t>
            </a:r>
            <a:endParaRPr lang="en-US" altLang="en-US" sz="2200" dirty="0"/>
          </a:p>
          <a:p>
            <a:pPr lvl="1" eaLnBrk="1" hangingPunct="1"/>
            <a:r>
              <a:rPr lang="en-US" altLang="en-US" sz="2200" i="1" dirty="0"/>
              <a:t>Up from 14.7% in 2021</a:t>
            </a:r>
          </a:p>
          <a:p>
            <a:pPr marL="457200" lvl="1" indent="0" eaLnBrk="1" hangingPunct="1">
              <a:buNone/>
            </a:pPr>
            <a:endParaRPr lang="en-US" altLang="en-US" sz="800" i="1" dirty="0"/>
          </a:p>
          <a:p>
            <a:pPr eaLnBrk="1" hangingPunct="1"/>
            <a:r>
              <a:rPr lang="en-US" altLang="en-US" sz="2200" b="1" dirty="0"/>
              <a:t>Export value of $476.98 per head of fed slaughter through June</a:t>
            </a:r>
          </a:p>
          <a:p>
            <a:pPr lvl="1" eaLnBrk="1" hangingPunct="1"/>
            <a:r>
              <a:rPr lang="en-US" altLang="en-US" sz="2200" i="1" dirty="0"/>
              <a:t>Up 33% from 2021</a:t>
            </a:r>
          </a:p>
          <a:p>
            <a:pPr marL="457200" lvl="1" indent="0" eaLnBrk="1" hangingPunct="1">
              <a:buNone/>
            </a:pPr>
            <a:endParaRPr lang="en-US" altLang="en-US" sz="1200" i="1" dirty="0"/>
          </a:p>
          <a:p>
            <a:pPr lvl="1" eaLnBrk="1" hangingPunct="1">
              <a:buFontTx/>
              <a:buNone/>
            </a:pPr>
            <a:endParaRPr lang="en-US" altLang="en-US" sz="1000" i="1" dirty="0"/>
          </a:p>
          <a:p>
            <a:pPr lvl="1" eaLnBrk="1" hangingPunct="1">
              <a:buFontTx/>
              <a:buNone/>
            </a:pPr>
            <a:r>
              <a:rPr lang="en-US" altLang="en-US" sz="1000" i="1" dirty="0"/>
              <a:t>(Export production % includes variety meat)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 dirty="0">
                <a:solidFill>
                  <a:schemeClr val="tx1"/>
                </a:solidFill>
              </a:rPr>
              <a:t>U.S. Beef Exports Year-over-Year</a:t>
            </a:r>
            <a:br>
              <a:rPr lang="en-US" altLang="en-US" sz="4000" b="1" dirty="0">
                <a:solidFill>
                  <a:schemeClr val="tx1"/>
                </a:solidFill>
              </a:rPr>
            </a:br>
            <a:r>
              <a:rPr lang="en-US" altLang="en-US" sz="1600" dirty="0">
                <a:solidFill>
                  <a:schemeClr val="tx1"/>
                </a:solidFill>
              </a:rPr>
              <a:t>(Including variety meat)</a:t>
            </a:r>
            <a:br>
              <a:rPr lang="en-US" altLang="en-US" sz="2400" dirty="0">
                <a:solidFill>
                  <a:schemeClr val="tx1"/>
                </a:solidFill>
              </a:rPr>
            </a:br>
            <a:r>
              <a:rPr lang="en-US" altLang="en-US" sz="2400" dirty="0">
                <a:solidFill>
                  <a:schemeClr val="tx1"/>
                </a:solidFill>
              </a:rPr>
              <a:t>Volume: Metric Tons</a:t>
            </a:r>
          </a:p>
        </p:txBody>
      </p:sp>
      <p:graphicFrame>
        <p:nvGraphicFramePr>
          <p:cNvPr id="2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4502395"/>
              </p:ext>
            </p:extLst>
          </p:nvPr>
        </p:nvGraphicFramePr>
        <p:xfrm>
          <a:off x="519112" y="1676400"/>
          <a:ext cx="8105775" cy="4410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 b="1" dirty="0">
                <a:solidFill>
                  <a:schemeClr val="tx1"/>
                </a:solidFill>
              </a:rPr>
              <a:t>U.S. Beef Exports Year-over-Year</a:t>
            </a:r>
            <a:br>
              <a:rPr lang="en-US" altLang="en-US" sz="4000" dirty="0">
                <a:solidFill>
                  <a:schemeClr val="tx1"/>
                </a:solidFill>
              </a:rPr>
            </a:br>
            <a:r>
              <a:rPr lang="en-US" altLang="en-US" sz="1600" dirty="0">
                <a:solidFill>
                  <a:schemeClr val="tx1"/>
                </a:solidFill>
              </a:rPr>
              <a:t>(Including variety meat)</a:t>
            </a:r>
            <a:br>
              <a:rPr lang="en-US" altLang="en-US" sz="2400" dirty="0">
                <a:solidFill>
                  <a:schemeClr val="tx1"/>
                </a:solidFill>
              </a:rPr>
            </a:br>
            <a:r>
              <a:rPr lang="en-US" altLang="en-US" sz="2400" dirty="0">
                <a:solidFill>
                  <a:schemeClr val="tx1"/>
                </a:solidFill>
              </a:rPr>
              <a:t>Value: Millions of Dollars</a:t>
            </a:r>
          </a:p>
        </p:txBody>
      </p:sp>
      <p:graphicFrame>
        <p:nvGraphicFramePr>
          <p:cNvPr id="2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7612526"/>
              </p:ext>
            </p:extLst>
          </p:nvPr>
        </p:nvGraphicFramePr>
        <p:xfrm>
          <a:off x="610616" y="1752600"/>
          <a:ext cx="8101013" cy="4406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27602</TotalTime>
  <Words>497</Words>
  <Application>Microsoft Office PowerPoint</Application>
  <PresentationFormat>On-screen Show (4:3)</PresentationFormat>
  <Paragraphs>59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Default Design</vt:lpstr>
      <vt:lpstr>U.S. Beef Exports Update, June 2022</vt:lpstr>
      <vt:lpstr>First-half beef exports on record pace, topping $1 billon per month</vt:lpstr>
      <vt:lpstr>Top U.S. Beef Export Markets (January-June 2022)</vt:lpstr>
      <vt:lpstr>Measuring Beef Export Value</vt:lpstr>
      <vt:lpstr>U.S. Beef Exports Year-over-Year (Including variety meat) Volume: Metric Tons</vt:lpstr>
      <vt:lpstr>U.S. Beef Exports Year-over-Year (Including variety meat) Value: Millions of Dollars</vt:lpstr>
    </vt:vector>
  </TitlesOfParts>
  <Company>USMEF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Pork Exports Update</dc:title>
  <dc:creator>JHerlihy</dc:creator>
  <cp:lastModifiedBy>Schuele, Joe</cp:lastModifiedBy>
  <cp:revision>1655</cp:revision>
  <cp:lastPrinted>2015-03-17T15:49:58Z</cp:lastPrinted>
  <dcterms:created xsi:type="dcterms:W3CDTF">2011-08-12T16:59:18Z</dcterms:created>
  <dcterms:modified xsi:type="dcterms:W3CDTF">2022-08-15T04:05:11Z</dcterms:modified>
</cp:coreProperties>
</file>