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8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81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7200" cy="457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TOTAL CATTLE</a:t>
            </a:r>
            <a:r>
              <a:rPr lang="en-US" sz="2000" baseline="0" dirty="0">
                <a:latin typeface="Arial" pitchFamily="34" charset="0"/>
                <a:cs typeface="Arial" pitchFamily="34" charset="0"/>
              </a:rPr>
              <a:t> INVENTORY BY CYCLE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2000" b="0" dirty="0"/>
              <a:t>U.S., January</a:t>
            </a:r>
            <a:r>
              <a:rPr lang="en-US" sz="2000" b="0" baseline="0" dirty="0"/>
              <a:t> 1</a:t>
            </a:r>
            <a:endParaRPr lang="en-US" sz="2000" b="0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6.5482622861797485E-2"/>
          <c:y val="0.18519648072160008"/>
          <c:w val="0.89991967598877765"/>
          <c:h val="0.66200185914260745"/>
        </c:manualLayout>
      </c:layout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1938-49</c:v>
                </c:pt>
              </c:strCache>
            </c:strRef>
          </c:tx>
          <c:spPr>
            <a:ln w="50800">
              <a:solidFill>
                <a:srgbClr val="002060"/>
              </a:solidFill>
              <a:prstDash val="lgDash"/>
            </a:ln>
          </c:spPr>
          <c:marker>
            <c:symbol val="none"/>
          </c:marker>
          <c:cat>
            <c:numRef>
              <c:f>Sheet1!$A$2:$A$16</c:f>
              <c:numCache>
                <c:formatCode>General</c:formatCode>
                <c:ptCount val="1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65249</c:v>
                </c:pt>
                <c:pt idx="1">
                  <c:v>66029</c:v>
                </c:pt>
                <c:pt idx="2">
                  <c:v>68309</c:v>
                </c:pt>
                <c:pt idx="3">
                  <c:v>71755</c:v>
                </c:pt>
                <c:pt idx="4">
                  <c:v>76025</c:v>
                </c:pt>
                <c:pt idx="5">
                  <c:v>81204</c:v>
                </c:pt>
                <c:pt idx="6">
                  <c:v>85334</c:v>
                </c:pt>
                <c:pt idx="7">
                  <c:v>85573</c:v>
                </c:pt>
                <c:pt idx="8">
                  <c:v>82235</c:v>
                </c:pt>
                <c:pt idx="9">
                  <c:v>80554</c:v>
                </c:pt>
                <c:pt idx="10">
                  <c:v>77171</c:v>
                </c:pt>
                <c:pt idx="11">
                  <c:v>76830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A6-44F6-A5CD-384DA3B34FA9}"/>
            </c:ext>
          </c:extLst>
        </c:ser>
        <c:ser>
          <c:idx val="0"/>
          <c:order val="1"/>
          <c:tx>
            <c:strRef>
              <c:f>Sheet1!$C$1</c:f>
              <c:strCache>
                <c:ptCount val="1"/>
                <c:pt idx="0">
                  <c:v>1949-58</c:v>
                </c:pt>
              </c:strCache>
            </c:strRef>
          </c:tx>
          <c:spPr>
            <a:ln w="44450">
              <a:solidFill>
                <a:srgbClr val="00B050"/>
              </a:solidFill>
              <a:prstDash val="sysDash"/>
            </a:ln>
          </c:spPr>
          <c:marker>
            <c:symbol val="none"/>
          </c:marker>
          <c:val>
            <c:numRef>
              <c:f>Sheet1!$C$2:$C$11</c:f>
              <c:numCache>
                <c:formatCode>General</c:formatCode>
                <c:ptCount val="10"/>
                <c:pt idx="0">
                  <c:v>76830</c:v>
                </c:pt>
                <c:pt idx="1">
                  <c:v>77963</c:v>
                </c:pt>
                <c:pt idx="2">
                  <c:v>82083</c:v>
                </c:pt>
                <c:pt idx="3">
                  <c:v>88072</c:v>
                </c:pt>
                <c:pt idx="4">
                  <c:v>94241</c:v>
                </c:pt>
                <c:pt idx="5">
                  <c:v>95679</c:v>
                </c:pt>
                <c:pt idx="6">
                  <c:v>96592</c:v>
                </c:pt>
                <c:pt idx="7">
                  <c:v>95900</c:v>
                </c:pt>
                <c:pt idx="8">
                  <c:v>92860</c:v>
                </c:pt>
                <c:pt idx="9">
                  <c:v>91176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1A6-44F6-A5CD-384DA3B34FA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1958-67</c:v>
                </c:pt>
              </c:strCache>
            </c:strRef>
          </c:tx>
          <c:spPr>
            <a:ln w="38100" cap="flat">
              <a:solidFill>
                <a:srgbClr val="7030A0"/>
              </a:solidFill>
              <a:prstDash val="sysDot"/>
              <a:round/>
            </a:ln>
          </c:spPr>
          <c:marker>
            <c:symbol val="none"/>
          </c:marker>
          <c:val>
            <c:numRef>
              <c:f>Sheet1!$D$2:$D$11</c:f>
              <c:numCache>
                <c:formatCode>General</c:formatCode>
                <c:ptCount val="10"/>
                <c:pt idx="0">
                  <c:v>91176</c:v>
                </c:pt>
                <c:pt idx="1">
                  <c:v>93322</c:v>
                </c:pt>
                <c:pt idx="2">
                  <c:v>96236</c:v>
                </c:pt>
                <c:pt idx="3">
                  <c:v>97700</c:v>
                </c:pt>
                <c:pt idx="4">
                  <c:v>100369</c:v>
                </c:pt>
                <c:pt idx="5">
                  <c:v>104488</c:v>
                </c:pt>
                <c:pt idx="6">
                  <c:v>107903</c:v>
                </c:pt>
                <c:pt idx="7">
                  <c:v>109000</c:v>
                </c:pt>
                <c:pt idx="8">
                  <c:v>108862</c:v>
                </c:pt>
                <c:pt idx="9">
                  <c:v>108783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1A6-44F6-A5CD-384DA3B34FA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1967-79</c:v>
                </c:pt>
              </c:strCache>
            </c:strRef>
          </c:tx>
          <c:spPr>
            <a:ln w="50800" cap="sq">
              <a:solidFill>
                <a:srgbClr val="F79646">
                  <a:lumMod val="50000"/>
                </a:srgbClr>
              </a:solidFill>
              <a:prstDash val="dashDot"/>
            </a:ln>
          </c:spPr>
          <c:marker>
            <c:symbol val="none"/>
          </c:marker>
          <c:val>
            <c:numRef>
              <c:f>Sheet1!$E$2:$E$14</c:f>
              <c:numCache>
                <c:formatCode>General</c:formatCode>
                <c:ptCount val="13"/>
                <c:pt idx="0">
                  <c:v>108783</c:v>
                </c:pt>
                <c:pt idx="1">
                  <c:v>109371</c:v>
                </c:pt>
                <c:pt idx="2">
                  <c:v>110015</c:v>
                </c:pt>
                <c:pt idx="3">
                  <c:v>112369</c:v>
                </c:pt>
                <c:pt idx="4">
                  <c:v>114578</c:v>
                </c:pt>
                <c:pt idx="5">
                  <c:v>117862</c:v>
                </c:pt>
                <c:pt idx="6">
                  <c:v>121539</c:v>
                </c:pt>
                <c:pt idx="7">
                  <c:v>127788</c:v>
                </c:pt>
                <c:pt idx="8">
                  <c:v>132028</c:v>
                </c:pt>
                <c:pt idx="9">
                  <c:v>127980</c:v>
                </c:pt>
                <c:pt idx="10">
                  <c:v>122810</c:v>
                </c:pt>
                <c:pt idx="11">
                  <c:v>116375</c:v>
                </c:pt>
                <c:pt idx="12">
                  <c:v>110864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1A6-44F6-A5CD-384DA3B34FA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1979-90</c:v>
                </c:pt>
              </c:strCache>
            </c:strRef>
          </c:tx>
          <c:spPr>
            <a:ln w="44450"/>
          </c:spPr>
          <c:marker>
            <c:symbol val="none"/>
          </c:marker>
          <c:val>
            <c:numRef>
              <c:f>Sheet1!$F$2:$F$13</c:f>
              <c:numCache>
                <c:formatCode>General</c:formatCode>
                <c:ptCount val="12"/>
                <c:pt idx="0">
                  <c:v>110864</c:v>
                </c:pt>
                <c:pt idx="1">
                  <c:v>111242</c:v>
                </c:pt>
                <c:pt idx="2">
                  <c:v>114351</c:v>
                </c:pt>
                <c:pt idx="3">
                  <c:v>115444</c:v>
                </c:pt>
                <c:pt idx="4">
                  <c:v>115001</c:v>
                </c:pt>
                <c:pt idx="5">
                  <c:v>113360</c:v>
                </c:pt>
                <c:pt idx="6">
                  <c:v>109582</c:v>
                </c:pt>
                <c:pt idx="7">
                  <c:v>105378</c:v>
                </c:pt>
                <c:pt idx="8">
                  <c:v>102118</c:v>
                </c:pt>
                <c:pt idx="9">
                  <c:v>99622</c:v>
                </c:pt>
                <c:pt idx="10">
                  <c:v>96740</c:v>
                </c:pt>
                <c:pt idx="11">
                  <c:v>95816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1A6-44F6-A5CD-384DA3B34FA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1990-04</c:v>
                </c:pt>
              </c:strCache>
            </c:strRef>
          </c:tx>
          <c:spPr>
            <a:ln w="38100">
              <a:solidFill>
                <a:srgbClr val="FF0000"/>
              </a:solidFill>
              <a:prstDash val="solid"/>
            </a:ln>
          </c:spPr>
          <c:marker>
            <c:symbol val="plus"/>
            <c:size val="10"/>
            <c:spPr>
              <a:noFill/>
              <a:ln>
                <a:solidFill>
                  <a:srgbClr val="FF0000"/>
                </a:solidFill>
                <a:prstDash val="solid"/>
              </a:ln>
            </c:spPr>
          </c:marker>
          <c:val>
            <c:numRef>
              <c:f>Sheet1!$G$2:$G$16</c:f>
              <c:numCache>
                <c:formatCode>General</c:formatCode>
                <c:ptCount val="15"/>
                <c:pt idx="0">
                  <c:v>95816</c:v>
                </c:pt>
                <c:pt idx="1">
                  <c:v>96393</c:v>
                </c:pt>
                <c:pt idx="2">
                  <c:v>97556</c:v>
                </c:pt>
                <c:pt idx="3">
                  <c:v>99176</c:v>
                </c:pt>
                <c:pt idx="4">
                  <c:v>100974</c:v>
                </c:pt>
                <c:pt idx="5">
                  <c:v>102785</c:v>
                </c:pt>
                <c:pt idx="6">
                  <c:v>103548</c:v>
                </c:pt>
                <c:pt idx="7">
                  <c:v>101656</c:v>
                </c:pt>
                <c:pt idx="8">
                  <c:v>99744</c:v>
                </c:pt>
                <c:pt idx="9">
                  <c:v>99115</c:v>
                </c:pt>
                <c:pt idx="10">
                  <c:v>98199</c:v>
                </c:pt>
                <c:pt idx="11">
                  <c:v>97298</c:v>
                </c:pt>
                <c:pt idx="12">
                  <c:v>96723</c:v>
                </c:pt>
                <c:pt idx="13">
                  <c:v>96100</c:v>
                </c:pt>
                <c:pt idx="14">
                  <c:v>94403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1A6-44F6-A5CD-384DA3B34FA9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2004-14</c:v>
                </c:pt>
              </c:strCache>
            </c:strRef>
          </c:tx>
          <c:spPr>
            <a:ln w="53975">
              <a:solidFill>
                <a:srgbClr val="9BBB59">
                  <a:lumMod val="50000"/>
                </a:srgbClr>
              </a:solidFill>
              <a:prstDash val="sysDot"/>
            </a:ln>
          </c:spPr>
          <c:marker>
            <c:symbol val="circle"/>
            <c:size val="6"/>
            <c:spPr>
              <a:solidFill>
                <a:srgbClr val="9BBB59">
                  <a:lumMod val="50000"/>
                </a:srgbClr>
              </a:solidFill>
              <a:ln>
                <a:noFill/>
              </a:ln>
            </c:spPr>
          </c:marker>
          <c:val>
            <c:numRef>
              <c:f>Sheet1!$H$2:$H$13</c:f>
              <c:numCache>
                <c:formatCode>General</c:formatCode>
                <c:ptCount val="12"/>
                <c:pt idx="0">
                  <c:v>94403</c:v>
                </c:pt>
                <c:pt idx="1">
                  <c:v>95018</c:v>
                </c:pt>
                <c:pt idx="2">
                  <c:v>96342</c:v>
                </c:pt>
                <c:pt idx="3">
                  <c:v>96573</c:v>
                </c:pt>
                <c:pt idx="4">
                  <c:v>96035</c:v>
                </c:pt>
                <c:pt idx="5">
                  <c:v>94721</c:v>
                </c:pt>
                <c:pt idx="6">
                  <c:v>94081.2</c:v>
                </c:pt>
                <c:pt idx="7">
                  <c:v>92887.4</c:v>
                </c:pt>
                <c:pt idx="8">
                  <c:v>91160.2</c:v>
                </c:pt>
                <c:pt idx="9">
                  <c:v>90095.2</c:v>
                </c:pt>
                <c:pt idx="10">
                  <c:v>88243</c:v>
                </c:pt>
                <c:pt idx="11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1A6-44F6-A5CD-384DA3B34FA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2014-20</c:v>
                </c:pt>
              </c:strCache>
            </c:strRef>
          </c:tx>
          <c:spPr>
            <a:ln w="69850">
              <a:solidFill>
                <a:srgbClr val="0070C0"/>
              </a:solidFill>
            </a:ln>
          </c:spPr>
          <c:marker>
            <c:symbol val="circle"/>
            <c:size val="6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</c:spPr>
          </c:marker>
          <c:val>
            <c:numRef>
              <c:f>Sheet1!$I$2:$I$16</c:f>
              <c:numCache>
                <c:formatCode>General</c:formatCode>
                <c:ptCount val="15"/>
                <c:pt idx="0">
                  <c:v>88243</c:v>
                </c:pt>
                <c:pt idx="1">
                  <c:v>89173</c:v>
                </c:pt>
                <c:pt idx="2">
                  <c:v>91888</c:v>
                </c:pt>
                <c:pt idx="3">
                  <c:v>93624.6</c:v>
                </c:pt>
                <c:pt idx="4">
                  <c:v>94298</c:v>
                </c:pt>
                <c:pt idx="5">
                  <c:v>94804.7</c:v>
                </c:pt>
                <c:pt idx="6">
                  <c:v>94413.3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1A6-44F6-A5CD-384DA3B34F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5485432"/>
        <c:axId val="405485824"/>
      </c:lineChart>
      <c:catAx>
        <c:axId val="405485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prstClr val="black"/>
            </a:solidFill>
          </a:ln>
        </c:spPr>
        <c:txPr>
          <a:bodyPr/>
          <a:lstStyle/>
          <a:p>
            <a:pPr>
              <a:defRPr sz="1200"/>
            </a:pPr>
            <a:endParaRPr lang="en-US"/>
          </a:p>
        </c:txPr>
        <c:crossAx val="405485824"/>
        <c:crosses val="autoZero"/>
        <c:auto val="1"/>
        <c:lblAlgn val="ctr"/>
        <c:lblOffset val="100"/>
        <c:noMultiLvlLbl val="0"/>
      </c:catAx>
      <c:valAx>
        <c:axId val="405485824"/>
        <c:scaling>
          <c:orientation val="minMax"/>
          <c:max val="140000"/>
          <c:min val="60000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b="0" dirty="0"/>
                  <a:t>Mil.</a:t>
                </a:r>
                <a:r>
                  <a:rPr lang="en-US" b="0" baseline="0" dirty="0"/>
                  <a:t> Head</a:t>
                </a:r>
                <a:endParaRPr lang="en-US" b="0" dirty="0"/>
              </a:p>
            </c:rich>
          </c:tx>
          <c:layout>
            <c:manualLayout>
              <c:xMode val="edge"/>
              <c:yMode val="edge"/>
              <c:x val="1.8518531088786327E-2"/>
              <c:y val="0.10391944844922554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prstClr val="black"/>
            </a:solidFill>
          </a:ln>
        </c:spPr>
        <c:crossAx val="405485432"/>
        <c:crosses val="autoZero"/>
        <c:crossBetween val="midCat"/>
        <c:dispUnits>
          <c:builtInUnit val="thousands"/>
        </c:dispUnits>
      </c:valAx>
      <c:spPr>
        <a:solidFill>
          <a:schemeClr val="bg1"/>
        </a:solidFill>
        <a:ln w="28575">
          <a:solidFill>
            <a:prstClr val="black"/>
          </a:solidFill>
        </a:ln>
      </c:spPr>
    </c:plotArea>
    <c:legend>
      <c:legendPos val="b"/>
      <c:layout>
        <c:manualLayout>
          <c:xMode val="edge"/>
          <c:yMode val="edge"/>
          <c:x val="0.18890736718255066"/>
          <c:y val="0.88423519976669529"/>
          <c:w val="0.61356321839080463"/>
          <c:h val="0.11576480023330418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AD64837-DB3B-4B4C-A38C-757462FEE574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DCBB21B-168A-4FED-B755-C693DCE15D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31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ED44A-C1D5-4AF7-AD38-96961937107F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885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484F-855B-4783-8212-31BCAFA65E2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1738-DB4D-4A4F-BF1E-A8E95AD276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08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484F-855B-4783-8212-31BCAFA65E2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1738-DB4D-4A4F-BF1E-A8E95AD276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70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484F-855B-4783-8212-31BCAFA65E2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1738-DB4D-4A4F-BF1E-A8E95AD276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0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484F-855B-4783-8212-31BCAFA65E2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1738-DB4D-4A4F-BF1E-A8E95AD276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654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484F-855B-4783-8212-31BCAFA65E2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1738-DB4D-4A4F-BF1E-A8E95AD276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33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484F-855B-4783-8212-31BCAFA65E2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1738-DB4D-4A4F-BF1E-A8E95AD276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73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484F-855B-4783-8212-31BCAFA65E2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1738-DB4D-4A4F-BF1E-A8E95AD276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08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484F-855B-4783-8212-31BCAFA65E2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1738-DB4D-4A4F-BF1E-A8E95AD276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12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484F-855B-4783-8212-31BCAFA65E2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1738-DB4D-4A4F-BF1E-A8E95AD276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21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484F-855B-4783-8212-31BCAFA65E2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1738-DB4D-4A4F-BF1E-A8E95AD276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48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484F-855B-4783-8212-31BCAFA65E2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1738-DB4D-4A4F-BF1E-A8E95AD276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93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2484F-855B-4783-8212-31BCAFA65E2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71738-DB4D-4A4F-BF1E-A8E95AD276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65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200540"/>
              </p:ext>
            </p:extLst>
          </p:nvPr>
        </p:nvGraphicFramePr>
        <p:xfrm>
          <a:off x="152400" y="609600"/>
          <a:ext cx="88392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04800" y="6172200"/>
            <a:ext cx="4114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>
                <a:solidFill>
                  <a:prstClr val="black"/>
                </a:solidFill>
              </a:rPr>
              <a:t>Data Source:  USDA-NASS</a:t>
            </a:r>
          </a:p>
          <a:p>
            <a:pPr>
              <a:spcBef>
                <a:spcPct val="50000"/>
              </a:spcBef>
            </a:pPr>
            <a:r>
              <a:rPr lang="en-US" sz="1200" b="1" dirty="0">
                <a:solidFill>
                  <a:prstClr val="black"/>
                </a:solidFill>
              </a:rPr>
              <a:t>Livestock Marketing Information Center</a:t>
            </a:r>
          </a:p>
        </p:txBody>
      </p:sp>
      <p:pic>
        <p:nvPicPr>
          <p:cNvPr id="2" name="Picture 1"/>
          <p:cNvPicPr>
            <a:picLocks noChangeAspect="1" noChangeArrowheads="1"/>
          </p:cNvPicPr>
          <p:nvPr>
            <p:extLst>
              <p:ext uri="{D42A27DB-BD31-4B8C-83A1-F6EECF244321}">
                <p14:modId xmlns:p14="http://schemas.microsoft.com/office/powerpoint/2010/main" val="3308417519"/>
              </p:ext>
            </p:ext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7319403" y="6211700"/>
            <a:ext cx="6191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46081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21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1_Office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Erica Rosa-Sanko</dc:creator>
  <cp:lastModifiedBy>Schulz, Lee L [ECON]</cp:lastModifiedBy>
  <cp:revision>96</cp:revision>
  <cp:lastPrinted>2014-07-25T22:41:18Z</cp:lastPrinted>
  <dcterms:created xsi:type="dcterms:W3CDTF">2013-08-12T15:41:35Z</dcterms:created>
  <dcterms:modified xsi:type="dcterms:W3CDTF">2020-07-02T15:17:57Z</dcterms:modified>
</cp:coreProperties>
</file>