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5"/>
  </p:notesMasterIdLst>
  <p:handoutMasterIdLst>
    <p:handoutMasterId r:id="rId26"/>
  </p:handout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3" r:id="rId15"/>
    <p:sldId id="274" r:id="rId16"/>
    <p:sldId id="275" r:id="rId17"/>
    <p:sldId id="276" r:id="rId18"/>
    <p:sldId id="282" r:id="rId19"/>
    <p:sldId id="277"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AEAAA-E610-4041-A2B3-B5C58E587F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7A6FBA8-A9A4-4387-90E1-C79EADBC55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D0FB11-9087-415E-8A0F-6BA03FC8D653}" type="datetimeFigureOut">
              <a:rPr lang="en-IN" smtClean="0"/>
              <a:t>27-04-2020</a:t>
            </a:fld>
            <a:endParaRPr lang="en-IN"/>
          </a:p>
        </p:txBody>
      </p:sp>
      <p:sp>
        <p:nvSpPr>
          <p:cNvPr id="4" name="Footer Placeholder 3">
            <a:extLst>
              <a:ext uri="{FF2B5EF4-FFF2-40B4-BE49-F238E27FC236}">
                <a16:creationId xmlns:a16="http://schemas.microsoft.com/office/drawing/2014/main" id="{734A194B-2968-4A16-9A58-E5C1B3CD87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Software Systems</a:t>
            </a:r>
          </a:p>
        </p:txBody>
      </p:sp>
      <p:sp>
        <p:nvSpPr>
          <p:cNvPr id="5" name="Slide Number Placeholder 4">
            <a:extLst>
              <a:ext uri="{FF2B5EF4-FFF2-40B4-BE49-F238E27FC236}">
                <a16:creationId xmlns:a16="http://schemas.microsoft.com/office/drawing/2014/main" id="{716E4AA5-F070-4A8E-86B4-BAAA0A0566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8C8D05-7DCE-44B2-B9DC-C528C5F2AB33}" type="slidenum">
              <a:rPr lang="en-IN" smtClean="0"/>
              <a:t>‹#›</a:t>
            </a:fld>
            <a:endParaRPr lang="en-IN"/>
          </a:p>
        </p:txBody>
      </p:sp>
    </p:spTree>
    <p:extLst>
      <p:ext uri="{BB962C8B-B14F-4D97-AF65-F5344CB8AC3E}">
        <p14:creationId xmlns:p14="http://schemas.microsoft.com/office/powerpoint/2010/main" val="35422238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58CC8-47BE-45D4-AA89-6C393DEB0741}" type="datetimeFigureOut">
              <a:rPr lang="en-IN" smtClean="0"/>
              <a:t>27-04-2020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Software Systems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5D2F9-D692-483C-82BF-F10DD3B5BF86}" type="slidenum">
              <a:rPr lang="en-IN" smtClean="0"/>
              <a:t>‹#›</a:t>
            </a:fld>
            <a:endParaRPr lang="en-IN"/>
          </a:p>
        </p:txBody>
      </p:sp>
    </p:spTree>
    <p:extLst>
      <p:ext uri="{BB962C8B-B14F-4D97-AF65-F5344CB8AC3E}">
        <p14:creationId xmlns:p14="http://schemas.microsoft.com/office/powerpoint/2010/main" val="15354973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988970-03EC-445D-AC01-1D5B1D21738F}"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a:t>Software Systems</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198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3785AB-BBF6-48F5-92D1-0C68172560E2}"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a:t>Software Systems</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99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F50E8-2942-459E-93BC-291BA531283A}"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a:t>Software Systems</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516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0B987C-C512-43DB-9CCC-98BB97DB6463}" type="datetime1">
              <a:rPr lang="en-US" smtClean="0"/>
              <a:t>4/27/2020</a:t>
            </a:fld>
            <a:endParaRPr lang="en-US" dirty="0"/>
          </a:p>
        </p:txBody>
      </p:sp>
      <p:sp>
        <p:nvSpPr>
          <p:cNvPr id="6" name="Footer Placeholder 5"/>
          <p:cNvSpPr>
            <a:spLocks noGrp="1"/>
          </p:cNvSpPr>
          <p:nvPr>
            <p:ph type="ftr" sz="quarter" idx="11"/>
          </p:nvPr>
        </p:nvSpPr>
        <p:spPr/>
        <p:txBody>
          <a:bodyPr/>
          <a:lstStyle/>
          <a:p>
            <a:r>
              <a:rPr lang="en-US"/>
              <a:t>Software Systems</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8968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61703D-D56A-4D5D-A3CE-BED012F261D5}" type="datetime1">
              <a:rPr lang="en-US" smtClean="0"/>
              <a:t>4/27/2020</a:t>
            </a:fld>
            <a:endParaRPr lang="en-US" dirty="0"/>
          </a:p>
        </p:txBody>
      </p:sp>
      <p:sp>
        <p:nvSpPr>
          <p:cNvPr id="6" name="Footer Placeholder 5"/>
          <p:cNvSpPr>
            <a:spLocks noGrp="1"/>
          </p:cNvSpPr>
          <p:nvPr>
            <p:ph type="ftr" sz="quarter" idx="11"/>
          </p:nvPr>
        </p:nvSpPr>
        <p:spPr/>
        <p:txBody>
          <a:bodyPr/>
          <a:lstStyle/>
          <a:p>
            <a:r>
              <a:rPr lang="en-US"/>
              <a:t>Software Systems</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385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9211B4C-CEB0-4F40-ACFD-2BCB8BBC8077}" type="datetime1">
              <a:rPr lang="en-US" smtClean="0"/>
              <a:t>4/27/2020</a:t>
            </a:fld>
            <a:endParaRPr lang="en-US" dirty="0"/>
          </a:p>
        </p:txBody>
      </p:sp>
      <p:sp>
        <p:nvSpPr>
          <p:cNvPr id="6" name="Footer Placeholder 5"/>
          <p:cNvSpPr>
            <a:spLocks noGrp="1"/>
          </p:cNvSpPr>
          <p:nvPr>
            <p:ph type="ftr" sz="quarter" idx="11"/>
          </p:nvPr>
        </p:nvSpPr>
        <p:spPr/>
        <p:txBody>
          <a:bodyPr/>
          <a:lstStyle/>
          <a:p>
            <a:r>
              <a:rPr lang="en-US"/>
              <a:t>Software Systems</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1871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0B834-D09B-4D5B-8CE6-ED70221C3859}"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a:t>Software Systems</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986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C2453-E5B8-4554-9FE1-59C98B47615B}"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a:t>Software Systems</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548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73362-0CC1-4B51-8781-9A80E441C17D}"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a:t>Software Systems</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561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A30C5-D0A0-41C3-A0A9-93C7FD85F5D5}"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a:t>Software Systems</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79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6B96E-3255-4EE0-B73B-190AC637DF7D}" type="datetime1">
              <a:rPr lang="en-US" smtClean="0"/>
              <a:t>4/27/2020</a:t>
            </a:fld>
            <a:endParaRPr lang="en-US" dirty="0"/>
          </a:p>
        </p:txBody>
      </p:sp>
      <p:sp>
        <p:nvSpPr>
          <p:cNvPr id="6" name="Footer Placeholder 5"/>
          <p:cNvSpPr>
            <a:spLocks noGrp="1"/>
          </p:cNvSpPr>
          <p:nvPr>
            <p:ph type="ftr" sz="quarter" idx="11"/>
          </p:nvPr>
        </p:nvSpPr>
        <p:spPr/>
        <p:txBody>
          <a:bodyPr/>
          <a:lstStyle/>
          <a:p>
            <a:r>
              <a:rPr lang="en-US"/>
              <a:t>Software Systems</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599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1584F9-17D5-4212-9FDA-A8F53F637A09}" type="datetime1">
              <a:rPr lang="en-US" smtClean="0"/>
              <a:t>4/27/2020</a:t>
            </a:fld>
            <a:endParaRPr lang="en-US" dirty="0"/>
          </a:p>
        </p:txBody>
      </p:sp>
      <p:sp>
        <p:nvSpPr>
          <p:cNvPr id="8" name="Footer Placeholder 7"/>
          <p:cNvSpPr>
            <a:spLocks noGrp="1"/>
          </p:cNvSpPr>
          <p:nvPr>
            <p:ph type="ftr" sz="quarter" idx="11"/>
          </p:nvPr>
        </p:nvSpPr>
        <p:spPr/>
        <p:txBody>
          <a:bodyPr/>
          <a:lstStyle/>
          <a:p>
            <a:r>
              <a:rPr lang="en-US"/>
              <a:t>Software Systems</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815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28667-21F3-4281-846A-60234480CB27}" type="datetime1">
              <a:rPr lang="en-US" smtClean="0"/>
              <a:t>4/27/2020</a:t>
            </a:fld>
            <a:endParaRPr lang="en-US" dirty="0"/>
          </a:p>
        </p:txBody>
      </p:sp>
      <p:sp>
        <p:nvSpPr>
          <p:cNvPr id="4" name="Footer Placeholder 3"/>
          <p:cNvSpPr>
            <a:spLocks noGrp="1"/>
          </p:cNvSpPr>
          <p:nvPr>
            <p:ph type="ftr" sz="quarter" idx="11"/>
          </p:nvPr>
        </p:nvSpPr>
        <p:spPr/>
        <p:txBody>
          <a:bodyPr/>
          <a:lstStyle/>
          <a:p>
            <a:r>
              <a:rPr lang="en-US"/>
              <a:t>Software Systems</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253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D4670-2016-49D8-96E0-91DDAC0921C8}" type="datetime1">
              <a:rPr lang="en-US" smtClean="0"/>
              <a:t>4/27/2020</a:t>
            </a:fld>
            <a:endParaRPr lang="en-US" dirty="0"/>
          </a:p>
        </p:txBody>
      </p:sp>
      <p:sp>
        <p:nvSpPr>
          <p:cNvPr id="3" name="Footer Placeholder 2"/>
          <p:cNvSpPr>
            <a:spLocks noGrp="1"/>
          </p:cNvSpPr>
          <p:nvPr>
            <p:ph type="ftr" sz="quarter" idx="11"/>
          </p:nvPr>
        </p:nvSpPr>
        <p:spPr/>
        <p:txBody>
          <a:bodyPr/>
          <a:lstStyle/>
          <a:p>
            <a:r>
              <a:rPr lang="en-US"/>
              <a:t>Software Systems</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216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6E505E-E5B5-4E5D-98B1-E981D7DEC100}" type="datetime1">
              <a:rPr lang="en-US" smtClean="0"/>
              <a:t>4/27/2020</a:t>
            </a:fld>
            <a:endParaRPr lang="en-US" dirty="0"/>
          </a:p>
        </p:txBody>
      </p:sp>
      <p:sp>
        <p:nvSpPr>
          <p:cNvPr id="6" name="Footer Placeholder 5"/>
          <p:cNvSpPr>
            <a:spLocks noGrp="1"/>
          </p:cNvSpPr>
          <p:nvPr>
            <p:ph type="ftr" sz="quarter" idx="11"/>
          </p:nvPr>
        </p:nvSpPr>
        <p:spPr/>
        <p:txBody>
          <a:bodyPr/>
          <a:lstStyle/>
          <a:p>
            <a:r>
              <a:rPr lang="en-US"/>
              <a:t>Software Systems</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754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A72AC-BAFD-4463-A1CB-05622E62C8E1}" type="datetime1">
              <a:rPr lang="en-US" smtClean="0"/>
              <a:t>4/27/2020</a:t>
            </a:fld>
            <a:endParaRPr lang="en-US" dirty="0"/>
          </a:p>
        </p:txBody>
      </p:sp>
      <p:sp>
        <p:nvSpPr>
          <p:cNvPr id="6" name="Footer Placeholder 5"/>
          <p:cNvSpPr>
            <a:spLocks noGrp="1"/>
          </p:cNvSpPr>
          <p:nvPr>
            <p:ph type="ftr" sz="quarter" idx="11"/>
          </p:nvPr>
        </p:nvSpPr>
        <p:spPr/>
        <p:txBody>
          <a:bodyPr/>
          <a:lstStyle/>
          <a:p>
            <a:r>
              <a:rPr lang="en-US"/>
              <a:t>Software Systems</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809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9D4A8C-3172-4948-AB24-E4F0C52C369D}" type="datetime1">
              <a:rPr lang="en-US" smtClean="0"/>
              <a:t>4/27/2020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Software Systems</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526745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49AE-413B-4509-8DD4-12FCE141CFAB}"/>
              </a:ext>
            </a:extLst>
          </p:cNvPr>
          <p:cNvSpPr>
            <a:spLocks noGrp="1"/>
          </p:cNvSpPr>
          <p:nvPr>
            <p:ph type="ctrTitle"/>
          </p:nvPr>
        </p:nvSpPr>
        <p:spPr>
          <a:xfrm>
            <a:off x="2319131" y="1470993"/>
            <a:ext cx="9185482" cy="1706216"/>
          </a:xfrm>
        </p:spPr>
        <p:txBody>
          <a:bodyPr>
            <a:normAutofit fontScale="90000"/>
          </a:bodyPr>
          <a:lstStyle/>
          <a:p>
            <a:r>
              <a:rPr lang="en-IN" b="1" dirty="0"/>
              <a:t>AIRLINE RESERVATION SYSTEM</a:t>
            </a:r>
          </a:p>
        </p:txBody>
      </p:sp>
      <p:sp>
        <p:nvSpPr>
          <p:cNvPr id="3" name="Subtitle 2">
            <a:extLst>
              <a:ext uri="{FF2B5EF4-FFF2-40B4-BE49-F238E27FC236}">
                <a16:creationId xmlns:a16="http://schemas.microsoft.com/office/drawing/2014/main" id="{D3F2F882-FE58-409B-B415-69E83033D530}"/>
              </a:ext>
            </a:extLst>
          </p:cNvPr>
          <p:cNvSpPr>
            <a:spLocks noGrp="1"/>
          </p:cNvSpPr>
          <p:nvPr>
            <p:ph type="subTitle" idx="1"/>
          </p:nvPr>
        </p:nvSpPr>
        <p:spPr>
          <a:xfrm>
            <a:off x="1982790" y="3680792"/>
            <a:ext cx="9892884" cy="2680251"/>
          </a:xfrm>
        </p:spPr>
        <p:txBody>
          <a:bodyPr>
            <a:normAutofit/>
          </a:bodyPr>
          <a:lstStyle/>
          <a:p>
            <a:pPr algn="ctr"/>
            <a:r>
              <a:rPr lang="en-IN" dirty="0"/>
              <a:t>   </a:t>
            </a:r>
            <a:r>
              <a:rPr lang="en-IN" sz="2000" dirty="0">
                <a:solidFill>
                  <a:schemeClr val="tx1"/>
                </a:solidFill>
              </a:rPr>
              <a:t>DINESH PRABU K.B</a:t>
            </a:r>
          </a:p>
          <a:p>
            <a:pPr algn="ctr"/>
            <a:r>
              <a:rPr lang="en-IN" sz="2000" dirty="0">
                <a:solidFill>
                  <a:schemeClr val="tx1"/>
                </a:solidFill>
              </a:rPr>
              <a:t>17MSS015</a:t>
            </a:r>
          </a:p>
          <a:p>
            <a:pPr algn="ctr"/>
            <a:r>
              <a:rPr lang="en-IN" sz="2000" dirty="0">
                <a:solidFill>
                  <a:schemeClr val="tx1"/>
                </a:solidFill>
              </a:rPr>
              <a:t>UNDER THE GUIDENCE OF: S. SURESH M.Sc., M.Phil.,</a:t>
            </a:r>
          </a:p>
          <a:p>
            <a:pPr algn="ctr"/>
            <a:r>
              <a:rPr lang="en-IN" sz="2000" dirty="0">
                <a:solidFill>
                  <a:schemeClr val="tx1"/>
                </a:solidFill>
              </a:rPr>
              <a:t>ASSISTANT PROFESSOR</a:t>
            </a:r>
          </a:p>
          <a:p>
            <a:pPr algn="ctr"/>
            <a:r>
              <a:rPr lang="en-IN" sz="2000" dirty="0">
                <a:solidFill>
                  <a:schemeClr val="tx1"/>
                </a:solidFill>
              </a:rPr>
              <a:t>DEPARTMENT OF SOFTWARE SYSTEMS</a:t>
            </a:r>
          </a:p>
        </p:txBody>
      </p:sp>
      <p:sp>
        <p:nvSpPr>
          <p:cNvPr id="4" name="Footer Placeholder 3">
            <a:extLst>
              <a:ext uri="{FF2B5EF4-FFF2-40B4-BE49-F238E27FC236}">
                <a16:creationId xmlns:a16="http://schemas.microsoft.com/office/drawing/2014/main" id="{4761BBDE-98D3-4689-B4ED-DBBD9CC61D98}"/>
              </a:ext>
            </a:extLst>
          </p:cNvPr>
          <p:cNvSpPr>
            <a:spLocks noGrp="1"/>
          </p:cNvSpPr>
          <p:nvPr>
            <p:ph type="ftr" sz="quarter" idx="11"/>
          </p:nvPr>
        </p:nvSpPr>
        <p:spPr/>
        <p:txBody>
          <a:bodyPr/>
          <a:lstStyle/>
          <a:p>
            <a:r>
              <a:rPr lang="en-US" dirty="0"/>
              <a:t>Software Systems</a:t>
            </a:r>
          </a:p>
        </p:txBody>
      </p:sp>
      <p:sp>
        <p:nvSpPr>
          <p:cNvPr id="5" name="Slide Number Placeholder 4">
            <a:extLst>
              <a:ext uri="{FF2B5EF4-FFF2-40B4-BE49-F238E27FC236}">
                <a16:creationId xmlns:a16="http://schemas.microsoft.com/office/drawing/2014/main" id="{0FE3EF8B-315F-447B-9D81-BF770270FA68}"/>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6" name="Picture 5" descr="images.jpg">
            <a:extLst>
              <a:ext uri="{FF2B5EF4-FFF2-40B4-BE49-F238E27FC236}">
                <a16:creationId xmlns:a16="http://schemas.microsoft.com/office/drawing/2014/main" id="{32303543-8186-46C1-9450-A4117892EF56}"/>
              </a:ext>
            </a:extLst>
          </p:cNvPr>
          <p:cNvPicPr>
            <a:picLocks noChangeAspect="1"/>
          </p:cNvPicPr>
          <p:nvPr/>
        </p:nvPicPr>
        <p:blipFill>
          <a:blip r:embed="rId2" cstate="print"/>
          <a:stretch>
            <a:fillRect/>
          </a:stretch>
        </p:blipFill>
        <p:spPr>
          <a:xfrm>
            <a:off x="-1" y="-1"/>
            <a:ext cx="980661" cy="980661"/>
          </a:xfrm>
          <a:prstGeom prst="rect">
            <a:avLst/>
          </a:prstGeom>
        </p:spPr>
      </p:pic>
      <p:pic>
        <p:nvPicPr>
          <p:cNvPr id="7" name="Picture 6" descr="4.png">
            <a:extLst>
              <a:ext uri="{FF2B5EF4-FFF2-40B4-BE49-F238E27FC236}">
                <a16:creationId xmlns:a16="http://schemas.microsoft.com/office/drawing/2014/main" id="{286B8694-3F65-444B-B45F-3C0ABBD3EA69}"/>
              </a:ext>
            </a:extLst>
          </p:cNvPr>
          <p:cNvPicPr>
            <a:picLocks noChangeAspect="1"/>
          </p:cNvPicPr>
          <p:nvPr/>
        </p:nvPicPr>
        <p:blipFill>
          <a:blip r:embed="rId3" cstate="print"/>
          <a:stretch>
            <a:fillRect/>
          </a:stretch>
        </p:blipFill>
        <p:spPr>
          <a:xfrm>
            <a:off x="11078817" y="0"/>
            <a:ext cx="1113184" cy="980660"/>
          </a:xfrm>
          <a:prstGeom prst="rect">
            <a:avLst/>
          </a:prstGeom>
        </p:spPr>
      </p:pic>
    </p:spTree>
    <p:extLst>
      <p:ext uri="{BB962C8B-B14F-4D97-AF65-F5344CB8AC3E}">
        <p14:creationId xmlns:p14="http://schemas.microsoft.com/office/powerpoint/2010/main" val="393154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E552-CCCE-448A-BCC4-36753BA112C7}"/>
              </a:ext>
            </a:extLst>
          </p:cNvPr>
          <p:cNvSpPr>
            <a:spLocks noGrp="1"/>
          </p:cNvSpPr>
          <p:nvPr>
            <p:ph type="title"/>
          </p:nvPr>
        </p:nvSpPr>
        <p:spPr/>
        <p:txBody>
          <a:bodyPr/>
          <a:lstStyle/>
          <a:p>
            <a:pPr algn="ctr"/>
            <a:r>
              <a:rPr lang="en-IN" b="1" dirty="0"/>
              <a:t>INTEGRATION TESTING</a:t>
            </a:r>
          </a:p>
        </p:txBody>
      </p:sp>
      <p:sp>
        <p:nvSpPr>
          <p:cNvPr id="3" name="Content Placeholder 2">
            <a:extLst>
              <a:ext uri="{FF2B5EF4-FFF2-40B4-BE49-F238E27FC236}">
                <a16:creationId xmlns:a16="http://schemas.microsoft.com/office/drawing/2014/main" id="{A77F345F-4718-4C6E-A41E-E023B265C5D7}"/>
              </a:ext>
            </a:extLst>
          </p:cNvPr>
          <p:cNvSpPr>
            <a:spLocks noGrp="1"/>
          </p:cNvSpPr>
          <p:nvPr>
            <p:ph idx="1"/>
          </p:nvPr>
        </p:nvSpPr>
        <p:spPr>
          <a:xfrm>
            <a:off x="2589212" y="1762539"/>
            <a:ext cx="8915400" cy="4148683"/>
          </a:xfrm>
        </p:spPr>
        <p:txBody>
          <a:bodyPr/>
          <a:lstStyle/>
          <a:p>
            <a:pPr algn="just"/>
            <a:r>
              <a:rPr lang="en-US" sz="2000" dirty="0"/>
              <a:t>Integrated testing is proceeded with bottom up approach.</a:t>
            </a:r>
          </a:p>
          <a:p>
            <a:pPr algn="just"/>
            <a:r>
              <a:rPr lang="en-US" sz="2000" dirty="0"/>
              <a:t> In bottom up integration testing, an individual module is first tested from a test harness. Once a set of individual modules has been tested.</a:t>
            </a:r>
            <a:endParaRPr lang="en-IN" sz="2000" dirty="0"/>
          </a:p>
          <a:p>
            <a:pPr algn="just"/>
            <a:r>
              <a:rPr lang="en-US" sz="2000" dirty="0"/>
              <a:t>They are then combined into a collection of modules, known as builds, which are then tested by a second harness. </a:t>
            </a:r>
          </a:p>
          <a:p>
            <a:pPr algn="just"/>
            <a:r>
              <a:rPr lang="en-US" sz="2000" dirty="0"/>
              <a:t>This process can combine until the build consists of the entire application.</a:t>
            </a:r>
          </a:p>
          <a:p>
            <a:pPr marL="0" indent="0" algn="just">
              <a:buNone/>
            </a:pPr>
            <a:endParaRPr lang="en-IN" sz="2400" dirty="0"/>
          </a:p>
          <a:p>
            <a:pPr algn="just"/>
            <a:endParaRPr lang="en-IN" dirty="0"/>
          </a:p>
        </p:txBody>
      </p:sp>
      <p:sp>
        <p:nvSpPr>
          <p:cNvPr id="4" name="Footer Placeholder 3">
            <a:extLst>
              <a:ext uri="{FF2B5EF4-FFF2-40B4-BE49-F238E27FC236}">
                <a16:creationId xmlns:a16="http://schemas.microsoft.com/office/drawing/2014/main" id="{9EF191D0-4B31-4EFC-95C2-5B85B6231247}"/>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4392883C-577B-4DE3-A94C-0E984B38768F}"/>
              </a:ext>
            </a:extLst>
          </p:cNvPr>
          <p:cNvSpPr>
            <a:spLocks noGrp="1"/>
          </p:cNvSpPr>
          <p:nvPr>
            <p:ph type="sldNum" sz="quarter" idx="12"/>
          </p:nvPr>
        </p:nvSpPr>
        <p:spPr/>
        <p:txBody>
          <a:bodyPr/>
          <a:lstStyle/>
          <a:p>
            <a:fld id="{6D22F896-40B5-4ADD-8801-0D06FADFA095}" type="slidenum">
              <a:rPr lang="en-US" smtClean="0"/>
              <a:pPr/>
              <a:t>10</a:t>
            </a:fld>
            <a:endParaRPr lang="en-US" dirty="0"/>
          </a:p>
        </p:txBody>
      </p:sp>
      <p:pic>
        <p:nvPicPr>
          <p:cNvPr id="6" name="Picture 5" descr="images.jpg">
            <a:extLst>
              <a:ext uri="{FF2B5EF4-FFF2-40B4-BE49-F238E27FC236}">
                <a16:creationId xmlns:a16="http://schemas.microsoft.com/office/drawing/2014/main" id="{71AA504F-A581-4B32-B8BB-916E9A3CFD83}"/>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2913247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A4FD-E3C4-49A2-BD40-E67A84437C1A}"/>
              </a:ext>
            </a:extLst>
          </p:cNvPr>
          <p:cNvSpPr>
            <a:spLocks noGrp="1"/>
          </p:cNvSpPr>
          <p:nvPr>
            <p:ph type="title"/>
          </p:nvPr>
        </p:nvSpPr>
        <p:spPr>
          <a:xfrm>
            <a:off x="2592925" y="624110"/>
            <a:ext cx="8911687" cy="780620"/>
          </a:xfrm>
        </p:spPr>
        <p:txBody>
          <a:bodyPr/>
          <a:lstStyle/>
          <a:p>
            <a:pPr algn="ctr"/>
            <a:r>
              <a:rPr lang="en-IN" b="1" dirty="0"/>
              <a:t>SYSTEM TESTING</a:t>
            </a:r>
          </a:p>
        </p:txBody>
      </p:sp>
      <p:sp>
        <p:nvSpPr>
          <p:cNvPr id="3" name="Content Placeholder 2">
            <a:extLst>
              <a:ext uri="{FF2B5EF4-FFF2-40B4-BE49-F238E27FC236}">
                <a16:creationId xmlns:a16="http://schemas.microsoft.com/office/drawing/2014/main" id="{C2CAD3AE-141F-430D-BB77-9AC8B9F43740}"/>
              </a:ext>
            </a:extLst>
          </p:cNvPr>
          <p:cNvSpPr>
            <a:spLocks noGrp="1"/>
          </p:cNvSpPr>
          <p:nvPr>
            <p:ph idx="1"/>
          </p:nvPr>
        </p:nvSpPr>
        <p:spPr>
          <a:xfrm>
            <a:off x="2589212" y="1550504"/>
            <a:ext cx="8915400" cy="4360718"/>
          </a:xfrm>
        </p:spPr>
        <p:txBody>
          <a:bodyPr>
            <a:normAutofit/>
          </a:bodyPr>
          <a:lstStyle/>
          <a:p>
            <a:r>
              <a:rPr lang="en-US" sz="2000" dirty="0"/>
              <a:t>System testing is a level of testing that validates the complete and fully integrated software product. </a:t>
            </a:r>
          </a:p>
          <a:p>
            <a:r>
              <a:rPr lang="en-US" sz="2000" dirty="0"/>
              <a:t>The purpose of a system test is to evaluate the end-to-end system specifications. </a:t>
            </a:r>
          </a:p>
          <a:p>
            <a:r>
              <a:rPr lang="en-US" sz="2000" dirty="0"/>
              <a:t>Usually, the software is only one element of a larger computer-based system.</a:t>
            </a:r>
          </a:p>
          <a:p>
            <a:r>
              <a:rPr lang="en-US" sz="2000" dirty="0"/>
              <a:t> Ultimately, the software is interfaced with other software/hardware systems. </a:t>
            </a:r>
          </a:p>
          <a:p>
            <a:r>
              <a:rPr lang="en-US" sz="2000" dirty="0"/>
              <a:t>System Testing is actually a series of different tests whose sole purpose is to exercise the full computer-based system.</a:t>
            </a:r>
            <a:endParaRPr lang="en-IN" sz="2000" dirty="0"/>
          </a:p>
          <a:p>
            <a:endParaRPr lang="en-IN" sz="2000" dirty="0"/>
          </a:p>
        </p:txBody>
      </p:sp>
      <p:sp>
        <p:nvSpPr>
          <p:cNvPr id="4" name="Footer Placeholder 3">
            <a:extLst>
              <a:ext uri="{FF2B5EF4-FFF2-40B4-BE49-F238E27FC236}">
                <a16:creationId xmlns:a16="http://schemas.microsoft.com/office/drawing/2014/main" id="{C58A3AAF-7BC4-4ADD-9477-D90266957321}"/>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A2C6494B-3BF5-40AB-817F-E2F6BE298A32}"/>
              </a:ext>
            </a:extLst>
          </p:cNvPr>
          <p:cNvSpPr>
            <a:spLocks noGrp="1"/>
          </p:cNvSpPr>
          <p:nvPr>
            <p:ph type="sldNum" sz="quarter" idx="12"/>
          </p:nvPr>
        </p:nvSpPr>
        <p:spPr/>
        <p:txBody>
          <a:bodyPr/>
          <a:lstStyle/>
          <a:p>
            <a:fld id="{6D22F896-40B5-4ADD-8801-0D06FADFA095}" type="slidenum">
              <a:rPr lang="en-US" smtClean="0"/>
              <a:pPr/>
              <a:t>11</a:t>
            </a:fld>
            <a:endParaRPr lang="en-US" dirty="0"/>
          </a:p>
        </p:txBody>
      </p:sp>
      <p:pic>
        <p:nvPicPr>
          <p:cNvPr id="6" name="Picture 5" descr="images.jpg">
            <a:extLst>
              <a:ext uri="{FF2B5EF4-FFF2-40B4-BE49-F238E27FC236}">
                <a16:creationId xmlns:a16="http://schemas.microsoft.com/office/drawing/2014/main" id="{38D457C7-59FA-419B-8BB4-38F5779D6734}"/>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376299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8353-2607-4869-9D7A-D4D7A9E226D2}"/>
              </a:ext>
            </a:extLst>
          </p:cNvPr>
          <p:cNvSpPr>
            <a:spLocks noGrp="1"/>
          </p:cNvSpPr>
          <p:nvPr>
            <p:ph type="title"/>
          </p:nvPr>
        </p:nvSpPr>
        <p:spPr>
          <a:xfrm>
            <a:off x="2592925" y="624110"/>
            <a:ext cx="8911687" cy="754116"/>
          </a:xfrm>
        </p:spPr>
        <p:txBody>
          <a:bodyPr/>
          <a:lstStyle/>
          <a:p>
            <a:pPr algn="ctr"/>
            <a:r>
              <a:rPr lang="en-IN" b="1" dirty="0"/>
              <a:t>ACCEPTANCE TESTING</a:t>
            </a:r>
          </a:p>
        </p:txBody>
      </p:sp>
      <p:sp>
        <p:nvSpPr>
          <p:cNvPr id="3" name="Content Placeholder 2">
            <a:extLst>
              <a:ext uri="{FF2B5EF4-FFF2-40B4-BE49-F238E27FC236}">
                <a16:creationId xmlns:a16="http://schemas.microsoft.com/office/drawing/2014/main" id="{B2943A43-818F-44C3-99BA-2AC12D0625C9}"/>
              </a:ext>
            </a:extLst>
          </p:cNvPr>
          <p:cNvSpPr>
            <a:spLocks noGrp="1"/>
          </p:cNvSpPr>
          <p:nvPr>
            <p:ph idx="1"/>
          </p:nvPr>
        </p:nvSpPr>
        <p:spPr>
          <a:xfrm>
            <a:off x="2589212" y="1537252"/>
            <a:ext cx="8915400" cy="4373970"/>
          </a:xfrm>
        </p:spPr>
        <p:txBody>
          <a:bodyPr>
            <a:normAutofit/>
          </a:bodyPr>
          <a:lstStyle/>
          <a:p>
            <a:pPr algn="just"/>
            <a:r>
              <a:rPr lang="en-US" sz="2000" dirty="0"/>
              <a:t>Acceptance testing involves planning and executing of functional tests, performance tests and stress test in order to demonstrate that the implemented system satisfies its requirements.</a:t>
            </a:r>
          </a:p>
          <a:p>
            <a:pPr algn="just"/>
            <a:r>
              <a:rPr lang="en-US" sz="2000" dirty="0"/>
              <a:t>Functional test causes involve excising the code with nominal input values for which expected results are known. Giving different input values tests it.</a:t>
            </a:r>
            <a:endParaRPr lang="en-IN" sz="2000" dirty="0"/>
          </a:p>
          <a:p>
            <a:pPr algn="just"/>
            <a:r>
              <a:rPr lang="en-US" sz="2000" dirty="0"/>
              <a:t>The final process should be a software audit where the complete software project is checked to ensure that it meets production management requirement.</a:t>
            </a:r>
          </a:p>
          <a:p>
            <a:pPr algn="just"/>
            <a:r>
              <a:rPr lang="en-US" sz="2000" dirty="0"/>
              <a:t>This ensures that all requirement documentation has been produced, is in the correct format and is of acceptable quality.</a:t>
            </a:r>
            <a:endParaRPr lang="en-IN" sz="2000" dirty="0"/>
          </a:p>
          <a:p>
            <a:pPr marL="0" indent="0" algn="just">
              <a:buNone/>
            </a:pPr>
            <a:endParaRPr lang="en-US" sz="2000" dirty="0"/>
          </a:p>
          <a:p>
            <a:endParaRPr lang="en-IN" sz="2000" dirty="0"/>
          </a:p>
        </p:txBody>
      </p:sp>
      <p:sp>
        <p:nvSpPr>
          <p:cNvPr id="4" name="Footer Placeholder 3">
            <a:extLst>
              <a:ext uri="{FF2B5EF4-FFF2-40B4-BE49-F238E27FC236}">
                <a16:creationId xmlns:a16="http://schemas.microsoft.com/office/drawing/2014/main" id="{E16FD864-A2DE-482B-9F2D-6C6FB5BAE593}"/>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FF670D48-1EE7-4519-8D3D-6920F18BF614}"/>
              </a:ext>
            </a:extLst>
          </p:cNvPr>
          <p:cNvSpPr>
            <a:spLocks noGrp="1"/>
          </p:cNvSpPr>
          <p:nvPr>
            <p:ph type="sldNum" sz="quarter" idx="12"/>
          </p:nvPr>
        </p:nvSpPr>
        <p:spPr/>
        <p:txBody>
          <a:bodyPr/>
          <a:lstStyle/>
          <a:p>
            <a:fld id="{6D22F896-40B5-4ADD-8801-0D06FADFA095}" type="slidenum">
              <a:rPr lang="en-US" smtClean="0"/>
              <a:pPr/>
              <a:t>12</a:t>
            </a:fld>
            <a:endParaRPr lang="en-US" dirty="0"/>
          </a:p>
        </p:txBody>
      </p:sp>
      <p:pic>
        <p:nvPicPr>
          <p:cNvPr id="6" name="Picture 5" descr="images.jpg">
            <a:extLst>
              <a:ext uri="{FF2B5EF4-FFF2-40B4-BE49-F238E27FC236}">
                <a16:creationId xmlns:a16="http://schemas.microsoft.com/office/drawing/2014/main" id="{0667F3BE-8BEF-467F-B900-FCC204179B70}"/>
              </a:ext>
            </a:extLst>
          </p:cNvPr>
          <p:cNvPicPr>
            <a:picLocks noChangeAspect="1"/>
          </p:cNvPicPr>
          <p:nvPr/>
        </p:nvPicPr>
        <p:blipFill>
          <a:blip r:embed="rId2" cstate="print"/>
          <a:stretch>
            <a:fillRect/>
          </a:stretch>
        </p:blipFill>
        <p:spPr>
          <a:xfrm>
            <a:off x="0" y="-39756"/>
            <a:ext cx="793630" cy="793630"/>
          </a:xfrm>
          <a:prstGeom prst="rect">
            <a:avLst/>
          </a:prstGeom>
        </p:spPr>
      </p:pic>
    </p:spTree>
    <p:extLst>
      <p:ext uri="{BB962C8B-B14F-4D97-AF65-F5344CB8AC3E}">
        <p14:creationId xmlns:p14="http://schemas.microsoft.com/office/powerpoint/2010/main" val="3779485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79B8-8A99-4B9C-89E1-1D5C5B6A7869}"/>
              </a:ext>
            </a:extLst>
          </p:cNvPr>
          <p:cNvSpPr>
            <a:spLocks noGrp="1"/>
          </p:cNvSpPr>
          <p:nvPr>
            <p:ph type="title"/>
          </p:nvPr>
        </p:nvSpPr>
        <p:spPr>
          <a:xfrm>
            <a:off x="2592925" y="624110"/>
            <a:ext cx="8911687" cy="1019159"/>
          </a:xfrm>
        </p:spPr>
        <p:txBody>
          <a:bodyPr>
            <a:noAutofit/>
          </a:bodyPr>
          <a:lstStyle/>
          <a:p>
            <a:pPr algn="ctr"/>
            <a:r>
              <a:rPr lang="en-IN" b="1" dirty="0"/>
              <a:t>SYSTEM IMPLEMENTATION AND MAINTENANCE</a:t>
            </a:r>
          </a:p>
        </p:txBody>
      </p:sp>
      <p:sp>
        <p:nvSpPr>
          <p:cNvPr id="3" name="Content Placeholder 2">
            <a:extLst>
              <a:ext uri="{FF2B5EF4-FFF2-40B4-BE49-F238E27FC236}">
                <a16:creationId xmlns:a16="http://schemas.microsoft.com/office/drawing/2014/main" id="{CFC6D593-6920-4E08-AB82-501318542B88}"/>
              </a:ext>
            </a:extLst>
          </p:cNvPr>
          <p:cNvSpPr>
            <a:spLocks noGrp="1"/>
          </p:cNvSpPr>
          <p:nvPr>
            <p:ph idx="1"/>
          </p:nvPr>
        </p:nvSpPr>
        <p:spPr>
          <a:xfrm>
            <a:off x="2469942" y="1895061"/>
            <a:ext cx="8915400" cy="4029412"/>
          </a:xfrm>
        </p:spPr>
        <p:txBody>
          <a:bodyPr>
            <a:normAutofit/>
          </a:bodyPr>
          <a:lstStyle/>
          <a:p>
            <a:pPr algn="just"/>
            <a:r>
              <a:rPr lang="en-US" sz="2000" dirty="0"/>
              <a:t>The process of putting the developed system in actual use is called system implementation. </a:t>
            </a:r>
          </a:p>
          <a:p>
            <a:pPr algn="just"/>
            <a:r>
              <a:rPr lang="en-US" sz="2000" dirty="0"/>
              <a:t>The system can be implemented only after thorough testing is done and if it is found to be working according to the specifications.</a:t>
            </a:r>
          </a:p>
          <a:p>
            <a:pPr algn="just"/>
            <a:r>
              <a:rPr lang="en-US" sz="2000" dirty="0"/>
              <a:t>The maintenance phase of the software cycle is the time in which a Software product performs useful work. After a system is successfully implemented, it should be maintained in a proper manner. </a:t>
            </a:r>
          </a:p>
          <a:p>
            <a:pPr algn="just"/>
            <a:r>
              <a:rPr lang="en-US" sz="2000" dirty="0"/>
              <a:t>The maintenance activity occurs because it is unreasonable to assume that software testing will uncover all latent errors in a large software system. </a:t>
            </a:r>
          </a:p>
          <a:p>
            <a:pPr algn="just"/>
            <a:endParaRPr lang="en-US" sz="2000" dirty="0"/>
          </a:p>
          <a:p>
            <a:pPr algn="just"/>
            <a:endParaRPr lang="en-US" sz="2000" dirty="0"/>
          </a:p>
          <a:p>
            <a:pPr marL="0" indent="0" algn="just">
              <a:buNone/>
            </a:pPr>
            <a:endParaRPr lang="en-IN" sz="2400" dirty="0"/>
          </a:p>
        </p:txBody>
      </p:sp>
      <p:sp>
        <p:nvSpPr>
          <p:cNvPr id="4" name="Footer Placeholder 3">
            <a:extLst>
              <a:ext uri="{FF2B5EF4-FFF2-40B4-BE49-F238E27FC236}">
                <a16:creationId xmlns:a16="http://schemas.microsoft.com/office/drawing/2014/main" id="{49BD6EC4-98ED-428A-9DE2-190ECD82D31C}"/>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C1AF9E44-4267-4516-A1DB-F6195DC6EB14}"/>
              </a:ext>
            </a:extLst>
          </p:cNvPr>
          <p:cNvSpPr>
            <a:spLocks noGrp="1"/>
          </p:cNvSpPr>
          <p:nvPr>
            <p:ph type="sldNum" sz="quarter" idx="12"/>
          </p:nvPr>
        </p:nvSpPr>
        <p:spPr/>
        <p:txBody>
          <a:bodyPr/>
          <a:lstStyle/>
          <a:p>
            <a:fld id="{6D22F896-40B5-4ADD-8801-0D06FADFA095}" type="slidenum">
              <a:rPr lang="en-US" smtClean="0"/>
              <a:pPr/>
              <a:t>13</a:t>
            </a:fld>
            <a:endParaRPr lang="en-US" dirty="0"/>
          </a:p>
        </p:txBody>
      </p:sp>
      <p:pic>
        <p:nvPicPr>
          <p:cNvPr id="6" name="Picture 5" descr="images.jpg">
            <a:extLst>
              <a:ext uri="{FF2B5EF4-FFF2-40B4-BE49-F238E27FC236}">
                <a16:creationId xmlns:a16="http://schemas.microsoft.com/office/drawing/2014/main" id="{6AAA407B-B11B-4724-9BFC-9E10BB48F8C0}"/>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37075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CC26-B949-4C08-893C-B5AAEA4AFCCC}"/>
              </a:ext>
            </a:extLst>
          </p:cNvPr>
          <p:cNvSpPr>
            <a:spLocks noGrp="1"/>
          </p:cNvSpPr>
          <p:nvPr>
            <p:ph type="title"/>
          </p:nvPr>
        </p:nvSpPr>
        <p:spPr/>
        <p:txBody>
          <a:bodyPr/>
          <a:lstStyle/>
          <a:p>
            <a:pPr algn="ctr"/>
            <a:r>
              <a:rPr lang="en-US" b="1" dirty="0"/>
              <a:t>CONCLUSION</a:t>
            </a:r>
            <a:br>
              <a:rPr lang="en-IN" dirty="0"/>
            </a:br>
            <a:endParaRPr lang="en-IN" dirty="0"/>
          </a:p>
        </p:txBody>
      </p:sp>
      <p:sp>
        <p:nvSpPr>
          <p:cNvPr id="3" name="Content Placeholder 2">
            <a:extLst>
              <a:ext uri="{FF2B5EF4-FFF2-40B4-BE49-F238E27FC236}">
                <a16:creationId xmlns:a16="http://schemas.microsoft.com/office/drawing/2014/main" id="{BF8E12A7-37E1-404F-B685-EF31CE6EA980}"/>
              </a:ext>
            </a:extLst>
          </p:cNvPr>
          <p:cNvSpPr>
            <a:spLocks noGrp="1"/>
          </p:cNvSpPr>
          <p:nvPr>
            <p:ph idx="1"/>
          </p:nvPr>
        </p:nvSpPr>
        <p:spPr>
          <a:xfrm>
            <a:off x="2589212" y="1775790"/>
            <a:ext cx="8915400" cy="4135431"/>
          </a:xfrm>
        </p:spPr>
        <p:txBody>
          <a:bodyPr/>
          <a:lstStyle/>
          <a:p>
            <a:pPr algn="just"/>
            <a:r>
              <a:rPr lang="en-US" sz="2000" dirty="0"/>
              <a:t>When looking for solid airline reservation system software, you want to find a solution that gives you the easy way of booking ticket.</a:t>
            </a:r>
          </a:p>
          <a:p>
            <a:pPr algn="just"/>
            <a:r>
              <a:rPr lang="en-US" sz="2000" dirty="0"/>
              <a:t> Naturally, you first want to find the software that meets your needs, both now and in the future. </a:t>
            </a:r>
          </a:p>
          <a:p>
            <a:pPr algn="just"/>
            <a:r>
              <a:rPr lang="en-US" sz="2000" dirty="0"/>
              <a:t>Nowadays most products and system are becoming more complex in nature, and there is an increasing demand relative to new technology application at a time when our natural resources are no longer in a safe position. </a:t>
            </a:r>
            <a:endParaRPr lang="en-IN" sz="2000" dirty="0"/>
          </a:p>
          <a:p>
            <a:pPr algn="just"/>
            <a:endParaRPr lang="en-IN" dirty="0"/>
          </a:p>
          <a:p>
            <a:pPr algn="just"/>
            <a:endParaRPr lang="en-IN" dirty="0"/>
          </a:p>
        </p:txBody>
      </p:sp>
      <p:sp>
        <p:nvSpPr>
          <p:cNvPr id="4" name="Footer Placeholder 3">
            <a:extLst>
              <a:ext uri="{FF2B5EF4-FFF2-40B4-BE49-F238E27FC236}">
                <a16:creationId xmlns:a16="http://schemas.microsoft.com/office/drawing/2014/main" id="{5EA7073C-ACC4-4F94-8145-58EFB33A3A70}"/>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AE97C31E-671D-4749-A513-608D71642B65}"/>
              </a:ext>
            </a:extLst>
          </p:cNvPr>
          <p:cNvSpPr>
            <a:spLocks noGrp="1"/>
          </p:cNvSpPr>
          <p:nvPr>
            <p:ph type="sldNum" sz="quarter" idx="12"/>
          </p:nvPr>
        </p:nvSpPr>
        <p:spPr/>
        <p:txBody>
          <a:bodyPr/>
          <a:lstStyle/>
          <a:p>
            <a:fld id="{6D22F896-40B5-4ADD-8801-0D06FADFA095}" type="slidenum">
              <a:rPr lang="en-US" smtClean="0"/>
              <a:pPr/>
              <a:t>14</a:t>
            </a:fld>
            <a:endParaRPr lang="en-US" dirty="0"/>
          </a:p>
        </p:txBody>
      </p:sp>
      <p:pic>
        <p:nvPicPr>
          <p:cNvPr id="6" name="Picture 5" descr="images.jpg">
            <a:extLst>
              <a:ext uri="{FF2B5EF4-FFF2-40B4-BE49-F238E27FC236}">
                <a16:creationId xmlns:a16="http://schemas.microsoft.com/office/drawing/2014/main" id="{D91CA819-7658-471C-B960-451C89A2FDDE}"/>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153794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2A69-A1EC-4C8C-80E8-CEB7F43CA751}"/>
              </a:ext>
            </a:extLst>
          </p:cNvPr>
          <p:cNvSpPr>
            <a:spLocks noGrp="1"/>
          </p:cNvSpPr>
          <p:nvPr>
            <p:ph type="title"/>
          </p:nvPr>
        </p:nvSpPr>
        <p:spPr>
          <a:xfrm>
            <a:off x="2592925" y="624110"/>
            <a:ext cx="8911687" cy="674603"/>
          </a:xfrm>
        </p:spPr>
        <p:txBody>
          <a:bodyPr>
            <a:normAutofit fontScale="90000"/>
          </a:bodyPr>
          <a:lstStyle/>
          <a:p>
            <a:pPr algn="ctr"/>
            <a:r>
              <a:rPr lang="en-US" sz="4400" b="1" dirty="0"/>
              <a:t>FUTURE ENHANCEMENTS</a:t>
            </a:r>
            <a:br>
              <a:rPr lang="en-IN" b="1" dirty="0"/>
            </a:br>
            <a:endParaRPr lang="en-IN" b="1" dirty="0"/>
          </a:p>
        </p:txBody>
      </p:sp>
      <p:sp>
        <p:nvSpPr>
          <p:cNvPr id="3" name="Content Placeholder 2">
            <a:extLst>
              <a:ext uri="{FF2B5EF4-FFF2-40B4-BE49-F238E27FC236}">
                <a16:creationId xmlns:a16="http://schemas.microsoft.com/office/drawing/2014/main" id="{2AE9778F-A7F8-43C9-9119-634177B56B2B}"/>
              </a:ext>
            </a:extLst>
          </p:cNvPr>
          <p:cNvSpPr>
            <a:spLocks noGrp="1"/>
          </p:cNvSpPr>
          <p:nvPr>
            <p:ph idx="1"/>
          </p:nvPr>
        </p:nvSpPr>
        <p:spPr>
          <a:xfrm>
            <a:off x="2589212" y="1842052"/>
            <a:ext cx="8915400" cy="4069170"/>
          </a:xfrm>
        </p:spPr>
        <p:txBody>
          <a:bodyPr/>
          <a:lstStyle/>
          <a:p>
            <a:pPr marL="0" indent="0" algn="just">
              <a:buNone/>
            </a:pPr>
            <a:r>
              <a:rPr lang="en-US" sz="2000" dirty="0"/>
              <a:t>The future developments which can be made in this project are:</a:t>
            </a:r>
            <a:endParaRPr lang="en-IN" sz="2000" dirty="0"/>
          </a:p>
          <a:p>
            <a:pPr lvl="1" algn="just">
              <a:buFont typeface="Wingdings" panose="05000000000000000000" pitchFamily="2" charset="2"/>
              <a:buChar char="Ø"/>
            </a:pPr>
            <a:r>
              <a:rPr lang="en-IN" sz="2000" dirty="0"/>
              <a:t>We will make updates in design and features.</a:t>
            </a:r>
          </a:p>
          <a:p>
            <a:pPr lvl="1" algn="just">
              <a:buFont typeface="Wingdings" panose="05000000000000000000" pitchFamily="2" charset="2"/>
              <a:buChar char="Ø"/>
            </a:pPr>
            <a:r>
              <a:rPr lang="en-IN" sz="2000" dirty="0"/>
              <a:t>Along with the real fund transfer through banking system we will provide customer with peer to peer ticket transfer facility.</a:t>
            </a:r>
          </a:p>
          <a:p>
            <a:pPr lvl="1" algn="just">
              <a:buFont typeface="Wingdings" panose="05000000000000000000" pitchFamily="2" charset="2"/>
              <a:buChar char="Ø"/>
            </a:pPr>
            <a:r>
              <a:rPr lang="en-IN" sz="2000" dirty="0"/>
              <a:t>Service will be provided to mobile phones with other mobile OS.</a:t>
            </a:r>
          </a:p>
          <a:p>
            <a:pPr algn="just"/>
            <a:endParaRPr lang="en-IN" dirty="0"/>
          </a:p>
        </p:txBody>
      </p:sp>
      <p:sp>
        <p:nvSpPr>
          <p:cNvPr id="4" name="Footer Placeholder 3">
            <a:extLst>
              <a:ext uri="{FF2B5EF4-FFF2-40B4-BE49-F238E27FC236}">
                <a16:creationId xmlns:a16="http://schemas.microsoft.com/office/drawing/2014/main" id="{DA6FD9CB-4C2B-46D7-9B35-8A2F5ED88A12}"/>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B42F4465-62C7-4369-B86F-AF932B518D74}"/>
              </a:ext>
            </a:extLst>
          </p:cNvPr>
          <p:cNvSpPr>
            <a:spLocks noGrp="1"/>
          </p:cNvSpPr>
          <p:nvPr>
            <p:ph type="sldNum" sz="quarter" idx="12"/>
          </p:nvPr>
        </p:nvSpPr>
        <p:spPr/>
        <p:txBody>
          <a:bodyPr/>
          <a:lstStyle/>
          <a:p>
            <a:fld id="{6D22F896-40B5-4ADD-8801-0D06FADFA095}" type="slidenum">
              <a:rPr lang="en-US" smtClean="0"/>
              <a:pPr/>
              <a:t>15</a:t>
            </a:fld>
            <a:endParaRPr lang="en-US" dirty="0"/>
          </a:p>
        </p:txBody>
      </p:sp>
      <p:pic>
        <p:nvPicPr>
          <p:cNvPr id="6" name="Picture 5" descr="images.jpg">
            <a:extLst>
              <a:ext uri="{FF2B5EF4-FFF2-40B4-BE49-F238E27FC236}">
                <a16:creationId xmlns:a16="http://schemas.microsoft.com/office/drawing/2014/main" id="{03745F9A-A535-4815-AC5F-62E1AEA5B6AF}"/>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1477362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44B4-E0C3-49D4-974D-6D08FF11E038}"/>
              </a:ext>
            </a:extLst>
          </p:cNvPr>
          <p:cNvSpPr>
            <a:spLocks noGrp="1"/>
          </p:cNvSpPr>
          <p:nvPr>
            <p:ph type="title"/>
          </p:nvPr>
        </p:nvSpPr>
        <p:spPr>
          <a:xfrm>
            <a:off x="2592925" y="624110"/>
            <a:ext cx="8911687" cy="807125"/>
          </a:xfrm>
        </p:spPr>
        <p:txBody>
          <a:bodyPr/>
          <a:lstStyle/>
          <a:p>
            <a:pPr algn="ctr"/>
            <a:r>
              <a:rPr lang="en-IN" b="1" dirty="0"/>
              <a:t>DATA FLOW DIAGRAM</a:t>
            </a:r>
          </a:p>
        </p:txBody>
      </p:sp>
      <p:sp>
        <p:nvSpPr>
          <p:cNvPr id="3" name="Content Placeholder 2">
            <a:extLst>
              <a:ext uri="{FF2B5EF4-FFF2-40B4-BE49-F238E27FC236}">
                <a16:creationId xmlns:a16="http://schemas.microsoft.com/office/drawing/2014/main" id="{182F1EAE-5CC1-44DD-9283-08242C02F1CF}"/>
              </a:ext>
            </a:extLst>
          </p:cNvPr>
          <p:cNvSpPr>
            <a:spLocks noGrp="1"/>
          </p:cNvSpPr>
          <p:nvPr>
            <p:ph idx="1"/>
          </p:nvPr>
        </p:nvSpPr>
        <p:spPr>
          <a:xfrm>
            <a:off x="2589212" y="1577009"/>
            <a:ext cx="8915400" cy="4334213"/>
          </a:xfrm>
        </p:spPr>
        <p:txBody>
          <a:bodyPr>
            <a:normAutofit/>
          </a:bodyPr>
          <a:lstStyle/>
          <a:p>
            <a:pPr marL="0" indent="0">
              <a:buNone/>
            </a:pPr>
            <a:endParaRPr lang="en-IN" sz="2800" b="1" dirty="0"/>
          </a:p>
          <a:p>
            <a:pPr marL="0" indent="0">
              <a:buNone/>
            </a:pPr>
            <a:r>
              <a:rPr lang="en-IN" sz="2800" b="1" dirty="0"/>
              <a:t>LEVEL 0</a:t>
            </a:r>
          </a:p>
          <a:p>
            <a:pPr marL="0" indent="0">
              <a:buNone/>
            </a:pPr>
            <a:endParaRPr lang="en-IN" sz="2000" b="1" dirty="0"/>
          </a:p>
        </p:txBody>
      </p:sp>
      <p:pic>
        <p:nvPicPr>
          <p:cNvPr id="4" name="Picture 3">
            <a:extLst>
              <a:ext uri="{FF2B5EF4-FFF2-40B4-BE49-F238E27FC236}">
                <a16:creationId xmlns:a16="http://schemas.microsoft.com/office/drawing/2014/main" id="{98BC8297-416C-49FC-956E-66D48063681C}"/>
              </a:ext>
            </a:extLst>
          </p:cNvPr>
          <p:cNvPicPr/>
          <p:nvPr/>
        </p:nvPicPr>
        <p:blipFill>
          <a:blip r:embed="rId2">
            <a:extLst>
              <a:ext uri="{28A0092B-C50C-407E-A947-70E740481C1C}">
                <a14:useLocalDpi xmlns:a14="http://schemas.microsoft.com/office/drawing/2010/main" val="0"/>
              </a:ext>
            </a:extLst>
          </a:blip>
          <a:stretch>
            <a:fillRect/>
          </a:stretch>
        </p:blipFill>
        <p:spPr>
          <a:xfrm>
            <a:off x="3193774" y="2662237"/>
            <a:ext cx="7513983" cy="2400093"/>
          </a:xfrm>
          <a:prstGeom prst="rect">
            <a:avLst/>
          </a:prstGeom>
        </p:spPr>
      </p:pic>
      <p:sp>
        <p:nvSpPr>
          <p:cNvPr id="5" name="Footer Placeholder 4">
            <a:extLst>
              <a:ext uri="{FF2B5EF4-FFF2-40B4-BE49-F238E27FC236}">
                <a16:creationId xmlns:a16="http://schemas.microsoft.com/office/drawing/2014/main" id="{0980307B-3C0D-4C4C-90D6-C1E8AB085A9F}"/>
              </a:ext>
            </a:extLst>
          </p:cNvPr>
          <p:cNvSpPr>
            <a:spLocks noGrp="1"/>
          </p:cNvSpPr>
          <p:nvPr>
            <p:ph type="ftr" sz="quarter" idx="11"/>
          </p:nvPr>
        </p:nvSpPr>
        <p:spPr/>
        <p:txBody>
          <a:bodyPr/>
          <a:lstStyle/>
          <a:p>
            <a:r>
              <a:rPr lang="en-US"/>
              <a:t>Software Systems</a:t>
            </a:r>
            <a:endParaRPr lang="en-US" dirty="0"/>
          </a:p>
        </p:txBody>
      </p:sp>
      <p:sp>
        <p:nvSpPr>
          <p:cNvPr id="6" name="Slide Number Placeholder 5">
            <a:extLst>
              <a:ext uri="{FF2B5EF4-FFF2-40B4-BE49-F238E27FC236}">
                <a16:creationId xmlns:a16="http://schemas.microsoft.com/office/drawing/2014/main" id="{757A083C-1911-4AE7-A31E-5A3ECB4189AB}"/>
              </a:ext>
            </a:extLst>
          </p:cNvPr>
          <p:cNvSpPr>
            <a:spLocks noGrp="1"/>
          </p:cNvSpPr>
          <p:nvPr>
            <p:ph type="sldNum" sz="quarter" idx="12"/>
          </p:nvPr>
        </p:nvSpPr>
        <p:spPr/>
        <p:txBody>
          <a:bodyPr/>
          <a:lstStyle/>
          <a:p>
            <a:fld id="{6D22F896-40B5-4ADD-8801-0D06FADFA095}" type="slidenum">
              <a:rPr lang="en-US" smtClean="0"/>
              <a:pPr/>
              <a:t>16</a:t>
            </a:fld>
            <a:endParaRPr lang="en-US" dirty="0"/>
          </a:p>
        </p:txBody>
      </p:sp>
      <p:pic>
        <p:nvPicPr>
          <p:cNvPr id="7" name="Picture 6" descr="images.jpg">
            <a:extLst>
              <a:ext uri="{FF2B5EF4-FFF2-40B4-BE49-F238E27FC236}">
                <a16:creationId xmlns:a16="http://schemas.microsoft.com/office/drawing/2014/main" id="{A1A1C7A1-12E5-4614-8ED7-5DB5685370F1}"/>
              </a:ext>
            </a:extLst>
          </p:cNvPr>
          <p:cNvPicPr>
            <a:picLocks noChangeAspect="1"/>
          </p:cNvPicPr>
          <p:nvPr/>
        </p:nvPicPr>
        <p:blipFill>
          <a:blip r:embed="rId3"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129895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244AB1-A18B-44F6-BCB1-7824BEBC1167}"/>
              </a:ext>
            </a:extLst>
          </p:cNvPr>
          <p:cNvSpPr txBox="1"/>
          <p:nvPr/>
        </p:nvSpPr>
        <p:spPr>
          <a:xfrm>
            <a:off x="2809461" y="874644"/>
            <a:ext cx="3127513" cy="584775"/>
          </a:xfrm>
          <a:prstGeom prst="rect">
            <a:avLst/>
          </a:prstGeom>
          <a:noFill/>
        </p:spPr>
        <p:txBody>
          <a:bodyPr wrap="square" rtlCol="0">
            <a:spAutoFit/>
          </a:bodyPr>
          <a:lstStyle/>
          <a:p>
            <a:r>
              <a:rPr lang="en-IN" sz="3200" b="1" dirty="0"/>
              <a:t>LEVEL 1</a:t>
            </a:r>
          </a:p>
        </p:txBody>
      </p:sp>
      <p:pic>
        <p:nvPicPr>
          <p:cNvPr id="5" name="Picture 4">
            <a:extLst>
              <a:ext uri="{FF2B5EF4-FFF2-40B4-BE49-F238E27FC236}">
                <a16:creationId xmlns:a16="http://schemas.microsoft.com/office/drawing/2014/main" id="{ACE51F06-66F6-45AF-BCDC-98B5BAF2993D}"/>
              </a:ext>
            </a:extLst>
          </p:cNvPr>
          <p:cNvPicPr/>
          <p:nvPr/>
        </p:nvPicPr>
        <p:blipFill>
          <a:blip r:embed="rId2">
            <a:extLst>
              <a:ext uri="{28A0092B-C50C-407E-A947-70E740481C1C}">
                <a14:useLocalDpi xmlns:a14="http://schemas.microsoft.com/office/drawing/2010/main" val="0"/>
              </a:ext>
            </a:extLst>
          </a:blip>
          <a:stretch>
            <a:fillRect/>
          </a:stretch>
        </p:blipFill>
        <p:spPr>
          <a:xfrm>
            <a:off x="2809461" y="1795463"/>
            <a:ext cx="7938052" cy="4724607"/>
          </a:xfrm>
          <a:prstGeom prst="rect">
            <a:avLst/>
          </a:prstGeom>
        </p:spPr>
      </p:pic>
      <p:sp>
        <p:nvSpPr>
          <p:cNvPr id="2" name="Footer Placeholder 1">
            <a:extLst>
              <a:ext uri="{FF2B5EF4-FFF2-40B4-BE49-F238E27FC236}">
                <a16:creationId xmlns:a16="http://schemas.microsoft.com/office/drawing/2014/main" id="{15DB5261-19CF-4037-BE24-2AFF7BDFF768}"/>
              </a:ext>
            </a:extLst>
          </p:cNvPr>
          <p:cNvSpPr>
            <a:spLocks noGrp="1"/>
          </p:cNvSpPr>
          <p:nvPr>
            <p:ph type="ftr" sz="quarter" idx="11"/>
          </p:nvPr>
        </p:nvSpPr>
        <p:spPr/>
        <p:txBody>
          <a:bodyPr/>
          <a:lstStyle/>
          <a:p>
            <a:r>
              <a:rPr lang="en-US"/>
              <a:t>Software Systems</a:t>
            </a:r>
            <a:endParaRPr lang="en-US" dirty="0"/>
          </a:p>
        </p:txBody>
      </p:sp>
      <p:sp>
        <p:nvSpPr>
          <p:cNvPr id="3" name="Slide Number Placeholder 2">
            <a:extLst>
              <a:ext uri="{FF2B5EF4-FFF2-40B4-BE49-F238E27FC236}">
                <a16:creationId xmlns:a16="http://schemas.microsoft.com/office/drawing/2014/main" id="{A8275679-4C83-4CDE-9D05-2B1DB325057A}"/>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6" name="Picture 5" descr="images.jpg">
            <a:extLst>
              <a:ext uri="{FF2B5EF4-FFF2-40B4-BE49-F238E27FC236}">
                <a16:creationId xmlns:a16="http://schemas.microsoft.com/office/drawing/2014/main" id="{621A786E-8FA3-4273-BDA0-9B958721374C}"/>
              </a:ext>
            </a:extLst>
          </p:cNvPr>
          <p:cNvPicPr>
            <a:picLocks noChangeAspect="1"/>
          </p:cNvPicPr>
          <p:nvPr/>
        </p:nvPicPr>
        <p:blipFill>
          <a:blip r:embed="rId3"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205564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F41B2A-9D24-4726-950A-0EF56895B940}"/>
              </a:ext>
            </a:extLst>
          </p:cNvPr>
          <p:cNvSpPr>
            <a:spLocks noGrp="1"/>
          </p:cNvSpPr>
          <p:nvPr>
            <p:ph type="title"/>
          </p:nvPr>
        </p:nvSpPr>
        <p:spPr/>
        <p:txBody>
          <a:bodyPr/>
          <a:lstStyle/>
          <a:p>
            <a:pPr algn="ctr"/>
            <a:r>
              <a:rPr lang="en-IN" b="1" dirty="0"/>
              <a:t>ER DIAGRAM</a:t>
            </a:r>
          </a:p>
        </p:txBody>
      </p:sp>
      <p:sp>
        <p:nvSpPr>
          <p:cNvPr id="2" name="Footer Placeholder 1">
            <a:extLst>
              <a:ext uri="{FF2B5EF4-FFF2-40B4-BE49-F238E27FC236}">
                <a16:creationId xmlns:a16="http://schemas.microsoft.com/office/drawing/2014/main" id="{5049C0BD-9D79-44C8-84AC-909F8326A3F1}"/>
              </a:ext>
            </a:extLst>
          </p:cNvPr>
          <p:cNvSpPr>
            <a:spLocks noGrp="1"/>
          </p:cNvSpPr>
          <p:nvPr>
            <p:ph type="ftr" sz="quarter" idx="11"/>
          </p:nvPr>
        </p:nvSpPr>
        <p:spPr/>
        <p:txBody>
          <a:bodyPr/>
          <a:lstStyle/>
          <a:p>
            <a:r>
              <a:rPr lang="en-US"/>
              <a:t>Software Systems</a:t>
            </a:r>
            <a:endParaRPr lang="en-US" dirty="0"/>
          </a:p>
        </p:txBody>
      </p:sp>
      <p:sp>
        <p:nvSpPr>
          <p:cNvPr id="3" name="Slide Number Placeholder 2">
            <a:extLst>
              <a:ext uri="{FF2B5EF4-FFF2-40B4-BE49-F238E27FC236}">
                <a16:creationId xmlns:a16="http://schemas.microsoft.com/office/drawing/2014/main" id="{6636FB88-EBEF-44DD-8F13-766402D905AC}"/>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5" name="Picture 4">
            <a:extLst>
              <a:ext uri="{FF2B5EF4-FFF2-40B4-BE49-F238E27FC236}">
                <a16:creationId xmlns:a16="http://schemas.microsoft.com/office/drawing/2014/main" id="{B562A347-F87F-4F9C-98F6-151C11900D67}"/>
              </a:ext>
            </a:extLst>
          </p:cNvPr>
          <p:cNvPicPr/>
          <p:nvPr/>
        </p:nvPicPr>
        <p:blipFill>
          <a:blip r:embed="rId2">
            <a:extLst>
              <a:ext uri="{28A0092B-C50C-407E-A947-70E740481C1C}">
                <a14:useLocalDpi xmlns:a14="http://schemas.microsoft.com/office/drawing/2010/main" val="0"/>
              </a:ext>
            </a:extLst>
          </a:blip>
          <a:stretch>
            <a:fillRect/>
          </a:stretch>
        </p:blipFill>
        <p:spPr>
          <a:xfrm>
            <a:off x="2888974" y="1418034"/>
            <a:ext cx="7460974" cy="4648200"/>
          </a:xfrm>
          <a:prstGeom prst="rect">
            <a:avLst/>
          </a:prstGeom>
        </p:spPr>
      </p:pic>
      <p:pic>
        <p:nvPicPr>
          <p:cNvPr id="6" name="Picture 5" descr="images.jpg">
            <a:extLst>
              <a:ext uri="{FF2B5EF4-FFF2-40B4-BE49-F238E27FC236}">
                <a16:creationId xmlns:a16="http://schemas.microsoft.com/office/drawing/2014/main" id="{C6950134-5518-42C5-BF3B-9871113CE174}"/>
              </a:ext>
            </a:extLst>
          </p:cNvPr>
          <p:cNvPicPr>
            <a:picLocks noChangeAspect="1"/>
          </p:cNvPicPr>
          <p:nvPr/>
        </p:nvPicPr>
        <p:blipFill>
          <a:blip r:embed="rId3"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93470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5594-1831-4A50-9415-1A6BB9758434}"/>
              </a:ext>
            </a:extLst>
          </p:cNvPr>
          <p:cNvSpPr>
            <a:spLocks noGrp="1"/>
          </p:cNvSpPr>
          <p:nvPr>
            <p:ph type="title"/>
          </p:nvPr>
        </p:nvSpPr>
        <p:spPr>
          <a:xfrm>
            <a:off x="2592924" y="624110"/>
            <a:ext cx="8911687" cy="674603"/>
          </a:xfrm>
        </p:spPr>
        <p:txBody>
          <a:bodyPr/>
          <a:lstStyle/>
          <a:p>
            <a:pPr algn="ctr"/>
            <a:r>
              <a:rPr lang="en-IN" b="1" dirty="0"/>
              <a:t>SAMPLE SCREENSHOTS</a:t>
            </a:r>
          </a:p>
        </p:txBody>
      </p:sp>
      <p:pic>
        <p:nvPicPr>
          <p:cNvPr id="3" name="Picture 2">
            <a:extLst>
              <a:ext uri="{FF2B5EF4-FFF2-40B4-BE49-F238E27FC236}">
                <a16:creationId xmlns:a16="http://schemas.microsoft.com/office/drawing/2014/main" id="{379FCF88-E8ED-4AA0-B3F5-058B9E17886E}"/>
              </a:ext>
            </a:extLst>
          </p:cNvPr>
          <p:cNvPicPr>
            <a:picLocks noChangeAspect="1"/>
          </p:cNvPicPr>
          <p:nvPr/>
        </p:nvPicPr>
        <p:blipFill rotWithShape="1">
          <a:blip r:embed="rId2"/>
          <a:srcRect b="5013"/>
          <a:stretch/>
        </p:blipFill>
        <p:spPr>
          <a:xfrm>
            <a:off x="2592924" y="1404730"/>
            <a:ext cx="8911687" cy="5115339"/>
          </a:xfrm>
          <a:prstGeom prst="rect">
            <a:avLst/>
          </a:prstGeom>
          <a:effectLst>
            <a:outerShdw blurRad="50800" dist="38100" dir="2700000" algn="tl" rotWithShape="0">
              <a:prstClr val="black">
                <a:alpha val="40000"/>
              </a:prstClr>
            </a:outerShdw>
          </a:effectLst>
        </p:spPr>
      </p:pic>
      <p:sp>
        <p:nvSpPr>
          <p:cNvPr id="4" name="Footer Placeholder 3">
            <a:extLst>
              <a:ext uri="{FF2B5EF4-FFF2-40B4-BE49-F238E27FC236}">
                <a16:creationId xmlns:a16="http://schemas.microsoft.com/office/drawing/2014/main" id="{B312A5A1-801B-4832-84C8-FE02827EFD4C}"/>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78A43C25-7471-448C-9CCE-039256E46DC6}"/>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6" name="Picture 5" descr="images.jpg">
            <a:extLst>
              <a:ext uri="{FF2B5EF4-FFF2-40B4-BE49-F238E27FC236}">
                <a16:creationId xmlns:a16="http://schemas.microsoft.com/office/drawing/2014/main" id="{581FAFED-523B-49AC-9B1E-A3AC0FF74632}"/>
              </a:ext>
            </a:extLst>
          </p:cNvPr>
          <p:cNvPicPr>
            <a:picLocks noChangeAspect="1"/>
          </p:cNvPicPr>
          <p:nvPr/>
        </p:nvPicPr>
        <p:blipFill>
          <a:blip r:embed="rId3"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422395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2396-913C-4CE2-AFC9-23DD6B6422CC}"/>
              </a:ext>
            </a:extLst>
          </p:cNvPr>
          <p:cNvSpPr>
            <a:spLocks noGrp="1"/>
          </p:cNvSpPr>
          <p:nvPr>
            <p:ph type="title"/>
          </p:nvPr>
        </p:nvSpPr>
        <p:spPr/>
        <p:txBody>
          <a:bodyPr/>
          <a:lstStyle/>
          <a:p>
            <a:pPr algn="ctr"/>
            <a:r>
              <a:rPr lang="en-IN" b="1" dirty="0"/>
              <a:t>ABSTRACT</a:t>
            </a:r>
          </a:p>
        </p:txBody>
      </p:sp>
      <p:sp>
        <p:nvSpPr>
          <p:cNvPr id="3" name="Content Placeholder 2">
            <a:extLst>
              <a:ext uri="{FF2B5EF4-FFF2-40B4-BE49-F238E27FC236}">
                <a16:creationId xmlns:a16="http://schemas.microsoft.com/office/drawing/2014/main" id="{E6E6AA9F-A2E8-45D0-9B3B-7EFB50A14674}"/>
              </a:ext>
            </a:extLst>
          </p:cNvPr>
          <p:cNvSpPr>
            <a:spLocks noGrp="1"/>
          </p:cNvSpPr>
          <p:nvPr>
            <p:ph idx="1"/>
          </p:nvPr>
        </p:nvSpPr>
        <p:spPr>
          <a:xfrm>
            <a:off x="2589212" y="1600200"/>
            <a:ext cx="8915400" cy="4953000"/>
          </a:xfrm>
        </p:spPr>
        <p:txBody>
          <a:bodyPr>
            <a:normAutofit/>
          </a:bodyPr>
          <a:lstStyle/>
          <a:p>
            <a:pPr algn="just"/>
            <a:r>
              <a:rPr lang="en-US" sz="2000" dirty="0"/>
              <a:t>Airline Reservation System Project will help the user to book their flight tickets without visiting booking counter or to any other booking vendors, thus saving their money and time. </a:t>
            </a:r>
          </a:p>
          <a:p>
            <a:pPr algn="just"/>
            <a:r>
              <a:rPr lang="en-US" sz="2000" dirty="0"/>
              <a:t>Airline Reservation System Project will be accessible by the user from any location through 24X7.</a:t>
            </a:r>
          </a:p>
          <a:p>
            <a:pPr algn="just"/>
            <a:r>
              <a:rPr lang="en-US" sz="2000" dirty="0"/>
              <a:t>User can book their tickets by placing their necessary details such as: - date of journey, total number of candidates, number of adults and child’s, their respective age, type of seats, date of returning (if required but not necessary), address details, payment mode etc.</a:t>
            </a:r>
            <a:endParaRPr lang="en-IN" sz="2000" dirty="0"/>
          </a:p>
          <a:p>
            <a:pPr algn="just"/>
            <a:r>
              <a:rPr lang="en-IN" sz="2000" dirty="0"/>
              <a:t>After successful registration the user will get printout for the tickets they have booked.</a:t>
            </a:r>
          </a:p>
          <a:p>
            <a:pPr algn="just"/>
            <a:r>
              <a:rPr lang="en-US" sz="2000" dirty="0"/>
              <a:t>Technology used VB.net for front end and SQL server for back end.  </a:t>
            </a:r>
            <a:endParaRPr lang="en-IN" sz="2000" dirty="0"/>
          </a:p>
          <a:p>
            <a:endParaRPr lang="en-IN" sz="2000" dirty="0"/>
          </a:p>
        </p:txBody>
      </p:sp>
      <p:sp>
        <p:nvSpPr>
          <p:cNvPr id="4" name="Footer Placeholder 3">
            <a:extLst>
              <a:ext uri="{FF2B5EF4-FFF2-40B4-BE49-F238E27FC236}">
                <a16:creationId xmlns:a16="http://schemas.microsoft.com/office/drawing/2014/main" id="{6AA509F4-BD2B-4713-9211-3FCD04B7F8A2}"/>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91D699E6-87C0-4FAC-918B-ADD975607E31}"/>
              </a:ext>
            </a:extLst>
          </p:cNvPr>
          <p:cNvSpPr>
            <a:spLocks noGrp="1"/>
          </p:cNvSpPr>
          <p:nvPr>
            <p:ph type="sldNum" sz="quarter" idx="12"/>
          </p:nvPr>
        </p:nvSpPr>
        <p:spPr/>
        <p:txBody>
          <a:bodyPr/>
          <a:lstStyle/>
          <a:p>
            <a:fld id="{6D22F896-40B5-4ADD-8801-0D06FADFA095}" type="slidenum">
              <a:rPr lang="en-US" smtClean="0"/>
              <a:pPr/>
              <a:t>2</a:t>
            </a:fld>
            <a:endParaRPr lang="en-US" dirty="0"/>
          </a:p>
        </p:txBody>
      </p:sp>
      <p:pic>
        <p:nvPicPr>
          <p:cNvPr id="8" name="Picture 7" descr="images.jpg">
            <a:extLst>
              <a:ext uri="{FF2B5EF4-FFF2-40B4-BE49-F238E27FC236}">
                <a16:creationId xmlns:a16="http://schemas.microsoft.com/office/drawing/2014/main" id="{5BF20E52-F2E3-426A-B4C8-13FB866150AD}"/>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608599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6707-0426-4222-9976-DC85E208331E}"/>
              </a:ext>
            </a:extLst>
          </p:cNvPr>
          <p:cNvSpPr>
            <a:spLocks noGrp="1"/>
          </p:cNvSpPr>
          <p:nvPr>
            <p:ph type="title"/>
          </p:nvPr>
        </p:nvSpPr>
        <p:spPr/>
        <p:txBody>
          <a:bodyPr/>
          <a:lstStyle/>
          <a:p>
            <a:r>
              <a:rPr lang="en-IN" b="1" dirty="0"/>
              <a:t>SEARCH FLIGHTS</a:t>
            </a:r>
          </a:p>
        </p:txBody>
      </p:sp>
      <p:pic>
        <p:nvPicPr>
          <p:cNvPr id="3" name="Picture 2">
            <a:extLst>
              <a:ext uri="{FF2B5EF4-FFF2-40B4-BE49-F238E27FC236}">
                <a16:creationId xmlns:a16="http://schemas.microsoft.com/office/drawing/2014/main" id="{5EA7B75D-E7FC-48CF-BE8D-70AB318288A6}"/>
              </a:ext>
            </a:extLst>
          </p:cNvPr>
          <p:cNvPicPr>
            <a:picLocks noChangeAspect="1"/>
          </p:cNvPicPr>
          <p:nvPr/>
        </p:nvPicPr>
        <p:blipFill rotWithShape="1">
          <a:blip r:embed="rId2"/>
          <a:srcRect b="38931"/>
          <a:stretch/>
        </p:blipFill>
        <p:spPr>
          <a:xfrm>
            <a:off x="2592924" y="1431235"/>
            <a:ext cx="8803946" cy="4386469"/>
          </a:xfrm>
          <a:prstGeom prst="rect">
            <a:avLst/>
          </a:prstGeom>
          <a:effectLst>
            <a:outerShdw blurRad="50800" dist="38100" dir="5400000" algn="t" rotWithShape="0">
              <a:prstClr val="black">
                <a:alpha val="40000"/>
              </a:prstClr>
            </a:outerShdw>
          </a:effectLst>
        </p:spPr>
      </p:pic>
      <p:sp>
        <p:nvSpPr>
          <p:cNvPr id="4" name="Footer Placeholder 3">
            <a:extLst>
              <a:ext uri="{FF2B5EF4-FFF2-40B4-BE49-F238E27FC236}">
                <a16:creationId xmlns:a16="http://schemas.microsoft.com/office/drawing/2014/main" id="{999708DB-0821-447F-99D0-D63BF1845FF3}"/>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C6E35E27-077C-4DE3-A5D6-0ED0194A6898}"/>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6" name="Picture 5" descr="images.jpg">
            <a:extLst>
              <a:ext uri="{FF2B5EF4-FFF2-40B4-BE49-F238E27FC236}">
                <a16:creationId xmlns:a16="http://schemas.microsoft.com/office/drawing/2014/main" id="{01F3EBB1-0EBA-4FD2-8499-690789749C0A}"/>
              </a:ext>
            </a:extLst>
          </p:cNvPr>
          <p:cNvPicPr>
            <a:picLocks noChangeAspect="1"/>
          </p:cNvPicPr>
          <p:nvPr/>
        </p:nvPicPr>
        <p:blipFill>
          <a:blip r:embed="rId3"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2136783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2022-951D-4FAC-A884-3F0F8F20F942}"/>
              </a:ext>
            </a:extLst>
          </p:cNvPr>
          <p:cNvSpPr>
            <a:spLocks noGrp="1"/>
          </p:cNvSpPr>
          <p:nvPr>
            <p:ph type="title"/>
          </p:nvPr>
        </p:nvSpPr>
        <p:spPr/>
        <p:txBody>
          <a:bodyPr/>
          <a:lstStyle/>
          <a:p>
            <a:r>
              <a:rPr lang="en-IN" b="1" dirty="0"/>
              <a:t>RESERVATION FORM</a:t>
            </a:r>
          </a:p>
        </p:txBody>
      </p:sp>
      <p:pic>
        <p:nvPicPr>
          <p:cNvPr id="3" name="Picture 2">
            <a:extLst>
              <a:ext uri="{FF2B5EF4-FFF2-40B4-BE49-F238E27FC236}">
                <a16:creationId xmlns:a16="http://schemas.microsoft.com/office/drawing/2014/main" id="{00156BA4-3B56-41BD-BA6A-4EEEFBAA8EE7}"/>
              </a:ext>
            </a:extLst>
          </p:cNvPr>
          <p:cNvPicPr>
            <a:picLocks noChangeAspect="1"/>
          </p:cNvPicPr>
          <p:nvPr/>
        </p:nvPicPr>
        <p:blipFill rotWithShape="1">
          <a:blip r:embed="rId2"/>
          <a:srcRect r="9664" b="11173"/>
          <a:stretch/>
        </p:blipFill>
        <p:spPr>
          <a:xfrm>
            <a:off x="2592924" y="1285461"/>
            <a:ext cx="8671424" cy="4948429"/>
          </a:xfrm>
          <a:prstGeom prst="rect">
            <a:avLst/>
          </a:prstGeom>
          <a:effectLst>
            <a:outerShdw blurRad="50800" dist="38100" dir="2700000" algn="tl" rotWithShape="0">
              <a:prstClr val="black">
                <a:alpha val="40000"/>
              </a:prstClr>
            </a:outerShdw>
          </a:effectLst>
        </p:spPr>
      </p:pic>
      <p:sp>
        <p:nvSpPr>
          <p:cNvPr id="4" name="Footer Placeholder 3">
            <a:extLst>
              <a:ext uri="{FF2B5EF4-FFF2-40B4-BE49-F238E27FC236}">
                <a16:creationId xmlns:a16="http://schemas.microsoft.com/office/drawing/2014/main" id="{BAC2216E-682F-4F5A-9DE7-93E94BEDE2D0}"/>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67760330-59AB-4FB7-8CBB-E199ED6FAF4A}"/>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Picture 5" descr="images.jpg">
            <a:extLst>
              <a:ext uri="{FF2B5EF4-FFF2-40B4-BE49-F238E27FC236}">
                <a16:creationId xmlns:a16="http://schemas.microsoft.com/office/drawing/2014/main" id="{CEAD68BF-0740-424D-89BB-E08DCEDCFCA9}"/>
              </a:ext>
            </a:extLst>
          </p:cNvPr>
          <p:cNvPicPr>
            <a:picLocks noChangeAspect="1"/>
          </p:cNvPicPr>
          <p:nvPr/>
        </p:nvPicPr>
        <p:blipFill>
          <a:blip r:embed="rId3"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92102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EFED6-6F01-4070-BF77-EDD4B5AC4B3E}"/>
              </a:ext>
            </a:extLst>
          </p:cNvPr>
          <p:cNvSpPr>
            <a:spLocks noGrp="1"/>
          </p:cNvSpPr>
          <p:nvPr>
            <p:ph type="title"/>
          </p:nvPr>
        </p:nvSpPr>
        <p:spPr/>
        <p:txBody>
          <a:bodyPr/>
          <a:lstStyle/>
          <a:p>
            <a:r>
              <a:rPr lang="en-IN" b="1" dirty="0"/>
              <a:t>TICKET STATUS</a:t>
            </a:r>
          </a:p>
        </p:txBody>
      </p:sp>
      <p:pic>
        <p:nvPicPr>
          <p:cNvPr id="3" name="Picture 2">
            <a:extLst>
              <a:ext uri="{FF2B5EF4-FFF2-40B4-BE49-F238E27FC236}">
                <a16:creationId xmlns:a16="http://schemas.microsoft.com/office/drawing/2014/main" id="{81D267F3-333F-4A48-914B-D7CBC220C9F3}"/>
              </a:ext>
            </a:extLst>
          </p:cNvPr>
          <p:cNvPicPr>
            <a:picLocks noChangeAspect="1"/>
          </p:cNvPicPr>
          <p:nvPr/>
        </p:nvPicPr>
        <p:blipFill rotWithShape="1">
          <a:blip r:embed="rId2"/>
          <a:srcRect l="688" r="31306" b="27767"/>
          <a:stretch/>
        </p:blipFill>
        <p:spPr>
          <a:xfrm>
            <a:off x="2592924" y="1525673"/>
            <a:ext cx="8291359" cy="4951328"/>
          </a:xfrm>
          <a:prstGeom prst="rect">
            <a:avLst/>
          </a:prstGeom>
          <a:effectLst>
            <a:outerShdw blurRad="50800" dist="38100" dir="5400000" algn="t" rotWithShape="0">
              <a:prstClr val="black">
                <a:alpha val="40000"/>
              </a:prstClr>
            </a:outerShdw>
          </a:effectLst>
        </p:spPr>
      </p:pic>
      <p:sp>
        <p:nvSpPr>
          <p:cNvPr id="4" name="Footer Placeholder 3">
            <a:extLst>
              <a:ext uri="{FF2B5EF4-FFF2-40B4-BE49-F238E27FC236}">
                <a16:creationId xmlns:a16="http://schemas.microsoft.com/office/drawing/2014/main" id="{32BAEB2D-5F5A-4A5F-95B7-7E7987AA5B78}"/>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27871027-21F2-4F63-9C69-8A4CA69E06DB}"/>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6" name="Picture 5" descr="images.jpg">
            <a:extLst>
              <a:ext uri="{FF2B5EF4-FFF2-40B4-BE49-F238E27FC236}">
                <a16:creationId xmlns:a16="http://schemas.microsoft.com/office/drawing/2014/main" id="{20B8568D-F215-4DF8-B480-D0D14CBEBB67}"/>
              </a:ext>
            </a:extLst>
          </p:cNvPr>
          <p:cNvPicPr>
            <a:picLocks noChangeAspect="1"/>
          </p:cNvPicPr>
          <p:nvPr/>
        </p:nvPicPr>
        <p:blipFill>
          <a:blip r:embed="rId3"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259060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D73513-0CF9-4989-8F3E-F2DA542EBDF5}"/>
              </a:ext>
            </a:extLst>
          </p:cNvPr>
          <p:cNvSpPr/>
          <p:nvPr/>
        </p:nvSpPr>
        <p:spPr>
          <a:xfrm>
            <a:off x="4073652" y="2967335"/>
            <a:ext cx="4044698"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38100" dir="2700000" algn="tl">
                    <a:srgbClr val="000000">
                      <a:alpha val="43137"/>
                    </a:srgbClr>
                  </a:outerShdw>
                </a:effectLst>
              </a:rPr>
              <a:t>THANK YOU</a:t>
            </a:r>
          </a:p>
        </p:txBody>
      </p:sp>
      <p:sp>
        <p:nvSpPr>
          <p:cNvPr id="2" name="Footer Placeholder 1">
            <a:extLst>
              <a:ext uri="{FF2B5EF4-FFF2-40B4-BE49-F238E27FC236}">
                <a16:creationId xmlns:a16="http://schemas.microsoft.com/office/drawing/2014/main" id="{3618CE27-E91F-4D70-9615-8ACD769DD2BA}"/>
              </a:ext>
            </a:extLst>
          </p:cNvPr>
          <p:cNvSpPr>
            <a:spLocks noGrp="1"/>
          </p:cNvSpPr>
          <p:nvPr>
            <p:ph type="ftr" sz="quarter" idx="11"/>
          </p:nvPr>
        </p:nvSpPr>
        <p:spPr/>
        <p:txBody>
          <a:bodyPr/>
          <a:lstStyle/>
          <a:p>
            <a:r>
              <a:rPr lang="en-US"/>
              <a:t>Software Systems</a:t>
            </a:r>
            <a:endParaRPr lang="en-US" dirty="0"/>
          </a:p>
        </p:txBody>
      </p:sp>
      <p:sp>
        <p:nvSpPr>
          <p:cNvPr id="4" name="Slide Number Placeholder 3">
            <a:extLst>
              <a:ext uri="{FF2B5EF4-FFF2-40B4-BE49-F238E27FC236}">
                <a16:creationId xmlns:a16="http://schemas.microsoft.com/office/drawing/2014/main" id="{DD65D3BB-E1A9-47FA-8D46-F40A5F36525F}"/>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5" name="Picture 4" descr="images.jpg">
            <a:extLst>
              <a:ext uri="{FF2B5EF4-FFF2-40B4-BE49-F238E27FC236}">
                <a16:creationId xmlns:a16="http://schemas.microsoft.com/office/drawing/2014/main" id="{B568C9D6-A6FF-48BD-8A1A-23A76C2323F5}"/>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359196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108E-F93F-4AB6-887D-93BC152F96B5}"/>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33D9F2AC-3DF8-425C-B2D7-418619A01424}"/>
              </a:ext>
            </a:extLst>
          </p:cNvPr>
          <p:cNvSpPr>
            <a:spLocks noGrp="1"/>
          </p:cNvSpPr>
          <p:nvPr>
            <p:ph idx="1"/>
          </p:nvPr>
        </p:nvSpPr>
        <p:spPr>
          <a:xfrm>
            <a:off x="2589212" y="1736035"/>
            <a:ext cx="8915400" cy="4175187"/>
          </a:xfrm>
        </p:spPr>
        <p:txBody>
          <a:bodyPr>
            <a:normAutofit/>
          </a:bodyPr>
          <a:lstStyle/>
          <a:p>
            <a:pPr algn="just"/>
            <a:r>
              <a:rPr lang="en-US" sz="2000" dirty="0"/>
              <a:t>The main implementation requirements for this project are, the client tier must not be changed, which means that the format of all the communication message have to be preserved. </a:t>
            </a:r>
          </a:p>
          <a:p>
            <a:pPr algn="just"/>
            <a:r>
              <a:rPr lang="en-US" sz="2000" dirty="0"/>
              <a:t>Check digit validation, time, stamps etc. Are supplied by already existing routines which we are obliged to use. </a:t>
            </a:r>
          </a:p>
          <a:p>
            <a:pPr algn="just"/>
            <a:r>
              <a:rPr lang="en-US" sz="2000" dirty="0"/>
              <a:t>All the technical documentation formats are also fixed and have to be followed. </a:t>
            </a:r>
          </a:p>
          <a:p>
            <a:pPr algn="just"/>
            <a:r>
              <a:rPr lang="en-US" sz="2000" dirty="0"/>
              <a:t>Some customer implementation techniques have to be followed. </a:t>
            </a:r>
          </a:p>
          <a:p>
            <a:pPr algn="just"/>
            <a:r>
              <a:rPr lang="en-US" sz="2000" dirty="0"/>
              <a:t>A facility for viewing the single passenger record is made available. </a:t>
            </a:r>
            <a:endParaRPr lang="en-IN" sz="2000" dirty="0"/>
          </a:p>
        </p:txBody>
      </p:sp>
      <p:sp>
        <p:nvSpPr>
          <p:cNvPr id="4" name="Footer Placeholder 3">
            <a:extLst>
              <a:ext uri="{FF2B5EF4-FFF2-40B4-BE49-F238E27FC236}">
                <a16:creationId xmlns:a16="http://schemas.microsoft.com/office/drawing/2014/main" id="{F70E599D-D265-4F23-8AE6-A7E28004B495}"/>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57E4706B-2F70-4C3D-9D00-506BC55CEF7F}"/>
              </a:ext>
            </a:extLst>
          </p:cNvPr>
          <p:cNvSpPr>
            <a:spLocks noGrp="1"/>
          </p:cNvSpPr>
          <p:nvPr>
            <p:ph type="sldNum" sz="quarter" idx="12"/>
          </p:nvPr>
        </p:nvSpPr>
        <p:spPr/>
        <p:txBody>
          <a:bodyPr/>
          <a:lstStyle/>
          <a:p>
            <a:fld id="{6D22F896-40B5-4ADD-8801-0D06FADFA095}" type="slidenum">
              <a:rPr lang="en-US" smtClean="0"/>
              <a:pPr/>
              <a:t>3</a:t>
            </a:fld>
            <a:endParaRPr lang="en-US" dirty="0"/>
          </a:p>
        </p:txBody>
      </p:sp>
      <p:pic>
        <p:nvPicPr>
          <p:cNvPr id="6" name="Picture 5" descr="images.jpg">
            <a:extLst>
              <a:ext uri="{FF2B5EF4-FFF2-40B4-BE49-F238E27FC236}">
                <a16:creationId xmlns:a16="http://schemas.microsoft.com/office/drawing/2014/main" id="{E3C32EAC-4C0F-4AC8-88D3-8F6047FC1040}"/>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154995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7E1A-D4BD-4141-BF94-551979A0E46C}"/>
              </a:ext>
            </a:extLst>
          </p:cNvPr>
          <p:cNvSpPr>
            <a:spLocks noGrp="1"/>
          </p:cNvSpPr>
          <p:nvPr>
            <p:ph type="title"/>
          </p:nvPr>
        </p:nvSpPr>
        <p:spPr>
          <a:xfrm>
            <a:off x="2592925" y="624110"/>
            <a:ext cx="8911687" cy="926395"/>
          </a:xfrm>
        </p:spPr>
        <p:txBody>
          <a:bodyPr/>
          <a:lstStyle/>
          <a:p>
            <a:pPr algn="ctr"/>
            <a:r>
              <a:rPr lang="en-IN" b="1" dirty="0"/>
              <a:t>SYSTEM SPECIFICATION</a:t>
            </a:r>
          </a:p>
        </p:txBody>
      </p:sp>
      <p:sp>
        <p:nvSpPr>
          <p:cNvPr id="3" name="Content Placeholder 2">
            <a:extLst>
              <a:ext uri="{FF2B5EF4-FFF2-40B4-BE49-F238E27FC236}">
                <a16:creationId xmlns:a16="http://schemas.microsoft.com/office/drawing/2014/main" id="{D55B4F16-A092-4436-A3BC-43B4CD4AC095}"/>
              </a:ext>
            </a:extLst>
          </p:cNvPr>
          <p:cNvSpPr>
            <a:spLocks noGrp="1"/>
          </p:cNvSpPr>
          <p:nvPr>
            <p:ph idx="1"/>
          </p:nvPr>
        </p:nvSpPr>
        <p:spPr>
          <a:xfrm>
            <a:off x="2589212" y="1550505"/>
            <a:ext cx="8915400" cy="4982818"/>
          </a:xfrm>
        </p:spPr>
        <p:txBody>
          <a:bodyPr>
            <a:normAutofit/>
          </a:bodyPr>
          <a:lstStyle/>
          <a:p>
            <a:r>
              <a:rPr lang="en-US" sz="2000" b="1" dirty="0"/>
              <a:t>Hardware Specification</a:t>
            </a:r>
            <a:endParaRPr lang="en-IN" sz="2000" dirty="0"/>
          </a:p>
          <a:p>
            <a:pPr marL="0" indent="0">
              <a:buNone/>
            </a:pPr>
            <a:r>
              <a:rPr lang="en-US" sz="2000" dirty="0"/>
              <a:t>	Processor				       - Intel®Core™i5-2450M CPU@2.50Ghz</a:t>
            </a:r>
            <a:endParaRPr lang="en-IN" sz="2000" dirty="0"/>
          </a:p>
          <a:p>
            <a:pPr marL="0" indent="0">
              <a:buNone/>
            </a:pPr>
            <a:r>
              <a:rPr lang="en-US" sz="2000" dirty="0"/>
              <a:t>	Installed Memory (RAM)	- 4.00GB</a:t>
            </a:r>
            <a:endParaRPr lang="en-IN" sz="2000" dirty="0"/>
          </a:p>
          <a:p>
            <a:pPr marL="0" indent="0">
              <a:buNone/>
            </a:pPr>
            <a:r>
              <a:rPr lang="en-US" sz="2000" dirty="0"/>
              <a:t>	System type				- 64-bit OS, x64-based processor</a:t>
            </a:r>
            <a:endParaRPr lang="en-IN" sz="2000" dirty="0"/>
          </a:p>
          <a:p>
            <a:pPr marL="0" indent="0">
              <a:buNone/>
            </a:pPr>
            <a:r>
              <a:rPr lang="en-US" sz="2000" dirty="0"/>
              <a:t>	Storage				       - 500GB HDD</a:t>
            </a:r>
            <a:endParaRPr lang="en-IN" sz="2000" dirty="0"/>
          </a:p>
          <a:p>
            <a:r>
              <a:rPr lang="en-US" sz="2000" b="1" dirty="0"/>
              <a:t>Software Specification</a:t>
            </a:r>
            <a:endParaRPr lang="en-IN" sz="2000" dirty="0"/>
          </a:p>
          <a:p>
            <a:pPr marL="0" indent="0">
              <a:buNone/>
            </a:pPr>
            <a:r>
              <a:rPr lang="en-US" sz="2000" dirty="0"/>
              <a:t>	Operating System		- Microsoft Windows 10</a:t>
            </a:r>
            <a:endParaRPr lang="en-IN" sz="2000" dirty="0"/>
          </a:p>
          <a:p>
            <a:pPr marL="0" indent="0">
              <a:buNone/>
            </a:pPr>
            <a:r>
              <a:rPr lang="en-US" sz="2000" dirty="0"/>
              <a:t>	Editor					- Microsoft Visual Studio</a:t>
            </a:r>
            <a:endParaRPr lang="en-IN" sz="2000" dirty="0"/>
          </a:p>
          <a:p>
            <a:r>
              <a:rPr lang="en-US" sz="2000" b="1" dirty="0"/>
              <a:t>System Requirements</a:t>
            </a:r>
            <a:endParaRPr lang="en-IN" sz="2000" dirty="0"/>
          </a:p>
          <a:p>
            <a:pPr marL="0" indent="0">
              <a:buNone/>
            </a:pPr>
            <a:r>
              <a:rPr lang="en-US" sz="2000" dirty="0"/>
              <a:t>	Hard Disk Capacity	- 10GB</a:t>
            </a:r>
            <a:endParaRPr lang="en-IN" sz="2000" dirty="0"/>
          </a:p>
          <a:p>
            <a:pPr marL="0" indent="0">
              <a:buNone/>
            </a:pPr>
            <a:r>
              <a:rPr lang="en-US" sz="2000" dirty="0"/>
              <a:t>	Internal Memory        	- 512MB</a:t>
            </a:r>
            <a:endParaRPr lang="en-IN" sz="2000" dirty="0"/>
          </a:p>
          <a:p>
            <a:pPr marL="0" indent="0">
              <a:buNone/>
            </a:pPr>
            <a:endParaRPr lang="en-IN" sz="2000" dirty="0"/>
          </a:p>
        </p:txBody>
      </p:sp>
      <p:sp>
        <p:nvSpPr>
          <p:cNvPr id="4" name="Footer Placeholder 3">
            <a:extLst>
              <a:ext uri="{FF2B5EF4-FFF2-40B4-BE49-F238E27FC236}">
                <a16:creationId xmlns:a16="http://schemas.microsoft.com/office/drawing/2014/main" id="{B6AA3233-60D4-44CF-9081-C0B79DC9FAD5}"/>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E9ED14CE-5805-4DAA-9F4E-250B7452145B}"/>
              </a:ext>
            </a:extLst>
          </p:cNvPr>
          <p:cNvSpPr>
            <a:spLocks noGrp="1"/>
          </p:cNvSpPr>
          <p:nvPr>
            <p:ph type="sldNum" sz="quarter" idx="12"/>
          </p:nvPr>
        </p:nvSpPr>
        <p:spPr/>
        <p:txBody>
          <a:bodyPr/>
          <a:lstStyle/>
          <a:p>
            <a:fld id="{6D22F896-40B5-4ADD-8801-0D06FADFA095}" type="slidenum">
              <a:rPr lang="en-US" smtClean="0"/>
              <a:pPr/>
              <a:t>4</a:t>
            </a:fld>
            <a:endParaRPr lang="en-US" dirty="0"/>
          </a:p>
        </p:txBody>
      </p:sp>
      <p:pic>
        <p:nvPicPr>
          <p:cNvPr id="6" name="Picture 5" descr="images.jpg">
            <a:extLst>
              <a:ext uri="{FF2B5EF4-FFF2-40B4-BE49-F238E27FC236}">
                <a16:creationId xmlns:a16="http://schemas.microsoft.com/office/drawing/2014/main" id="{74F347C0-C0BB-45DF-82A9-710B7862BE46}"/>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404674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64FD-DB46-47F3-92E2-529654C1FBB8}"/>
              </a:ext>
            </a:extLst>
          </p:cNvPr>
          <p:cNvSpPr>
            <a:spLocks noGrp="1"/>
          </p:cNvSpPr>
          <p:nvPr>
            <p:ph type="title"/>
          </p:nvPr>
        </p:nvSpPr>
        <p:spPr/>
        <p:txBody>
          <a:bodyPr/>
          <a:lstStyle/>
          <a:p>
            <a:pPr algn="ctr"/>
            <a:r>
              <a:rPr lang="en-IN" b="1" dirty="0"/>
              <a:t>SYSTEM STUDY</a:t>
            </a:r>
          </a:p>
        </p:txBody>
      </p:sp>
      <p:sp>
        <p:nvSpPr>
          <p:cNvPr id="3" name="Content Placeholder 2">
            <a:extLst>
              <a:ext uri="{FF2B5EF4-FFF2-40B4-BE49-F238E27FC236}">
                <a16:creationId xmlns:a16="http://schemas.microsoft.com/office/drawing/2014/main" id="{D421EB56-E838-42B3-921B-5B02D5BFD009}"/>
              </a:ext>
            </a:extLst>
          </p:cNvPr>
          <p:cNvSpPr>
            <a:spLocks noGrp="1"/>
          </p:cNvSpPr>
          <p:nvPr>
            <p:ph idx="1"/>
          </p:nvPr>
        </p:nvSpPr>
        <p:spPr>
          <a:xfrm>
            <a:off x="2589212" y="1590261"/>
            <a:ext cx="8915400" cy="4320961"/>
          </a:xfrm>
        </p:spPr>
        <p:txBody>
          <a:bodyPr>
            <a:normAutofit/>
          </a:bodyPr>
          <a:lstStyle/>
          <a:p>
            <a:pPr marL="0" indent="0" algn="just">
              <a:buNone/>
            </a:pPr>
            <a:r>
              <a:rPr lang="en-US" sz="2000" b="1" dirty="0"/>
              <a:t>EXISTING SYSTEM </a:t>
            </a:r>
            <a:endParaRPr lang="en-IN" sz="2000" dirty="0"/>
          </a:p>
          <a:p>
            <a:pPr marL="0" indent="0" algn="just">
              <a:buNone/>
            </a:pPr>
            <a:r>
              <a:rPr lang="en-US" sz="2000" dirty="0"/>
              <a:t>     </a:t>
            </a:r>
            <a:r>
              <a:rPr lang="en-US" sz="2000" b="1" dirty="0"/>
              <a:t>                </a:t>
            </a:r>
            <a:r>
              <a:rPr lang="en-US" sz="2000" dirty="0"/>
              <a:t>In the existing system there is no provision for senior citizen concession and there is no facility for viewing single passenger record.</a:t>
            </a:r>
          </a:p>
          <a:p>
            <a:pPr marL="0" indent="0" algn="just">
              <a:buNone/>
            </a:pPr>
            <a:r>
              <a:rPr lang="en-US" sz="2000" b="1" dirty="0"/>
              <a:t>PROPOSED SYSTEM </a:t>
            </a:r>
            <a:endParaRPr lang="en-IN" sz="2000" dirty="0"/>
          </a:p>
          <a:p>
            <a:pPr lvl="1" algn="just">
              <a:lnSpc>
                <a:spcPct val="110000"/>
              </a:lnSpc>
              <a:buFont typeface="Wingdings" panose="05000000000000000000" pitchFamily="2" charset="2"/>
              <a:buChar char="Ø"/>
            </a:pPr>
            <a:r>
              <a:rPr lang="en-US" sz="2000" dirty="0"/>
              <a:t>In proposed system there is provision for senior citizen concession and there is  facility for viewing single passenger record.</a:t>
            </a:r>
          </a:p>
          <a:p>
            <a:pPr lvl="1" algn="just">
              <a:lnSpc>
                <a:spcPct val="110000"/>
              </a:lnSpc>
              <a:buFont typeface="Wingdings" panose="05000000000000000000" pitchFamily="2" charset="2"/>
              <a:buChar char="Ø"/>
            </a:pPr>
            <a:r>
              <a:rPr lang="en-US" sz="2000" dirty="0"/>
              <a:t>Some functionality, Like check digit validation, time, stamps etc. Are supplied by already existing routines which we are obliged to use.  </a:t>
            </a:r>
          </a:p>
          <a:p>
            <a:pPr lvl="1" algn="just">
              <a:lnSpc>
                <a:spcPct val="110000"/>
              </a:lnSpc>
              <a:buFont typeface="Wingdings" panose="05000000000000000000" pitchFamily="2" charset="2"/>
              <a:buChar char="Ø"/>
            </a:pPr>
            <a:r>
              <a:rPr lang="en-US" sz="2000" dirty="0"/>
              <a:t>The format of communication in modules are fixed and non-changeable. </a:t>
            </a:r>
          </a:p>
          <a:p>
            <a:pPr algn="just">
              <a:lnSpc>
                <a:spcPct val="110000"/>
              </a:lnSpc>
            </a:pPr>
            <a:endParaRPr lang="en-US" sz="2000" dirty="0"/>
          </a:p>
          <a:p>
            <a:pPr marL="0" indent="0" algn="just">
              <a:buNone/>
            </a:pPr>
            <a:endParaRPr lang="en-IN" sz="2000" dirty="0"/>
          </a:p>
        </p:txBody>
      </p:sp>
      <p:sp>
        <p:nvSpPr>
          <p:cNvPr id="4" name="Footer Placeholder 3">
            <a:extLst>
              <a:ext uri="{FF2B5EF4-FFF2-40B4-BE49-F238E27FC236}">
                <a16:creationId xmlns:a16="http://schemas.microsoft.com/office/drawing/2014/main" id="{3C16FE14-4CBD-451B-8F29-D8C10EEA4BCE}"/>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F39F2AD6-6EF7-4E60-B016-993EE857271F}"/>
              </a:ext>
            </a:extLst>
          </p:cNvPr>
          <p:cNvSpPr>
            <a:spLocks noGrp="1"/>
          </p:cNvSpPr>
          <p:nvPr>
            <p:ph type="sldNum" sz="quarter" idx="12"/>
          </p:nvPr>
        </p:nvSpPr>
        <p:spPr/>
        <p:txBody>
          <a:bodyPr/>
          <a:lstStyle/>
          <a:p>
            <a:fld id="{6D22F896-40B5-4ADD-8801-0D06FADFA095}" type="slidenum">
              <a:rPr lang="en-US" smtClean="0"/>
              <a:pPr/>
              <a:t>5</a:t>
            </a:fld>
            <a:endParaRPr lang="en-US" dirty="0"/>
          </a:p>
        </p:txBody>
      </p:sp>
      <p:pic>
        <p:nvPicPr>
          <p:cNvPr id="6" name="Picture 5" descr="images.jpg">
            <a:extLst>
              <a:ext uri="{FF2B5EF4-FFF2-40B4-BE49-F238E27FC236}">
                <a16:creationId xmlns:a16="http://schemas.microsoft.com/office/drawing/2014/main" id="{2DC1C623-418B-4817-90B3-B66F25F02628}"/>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252991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E20-FA0E-424E-8D4E-79E93951F3E1}"/>
              </a:ext>
            </a:extLst>
          </p:cNvPr>
          <p:cNvSpPr>
            <a:spLocks noGrp="1"/>
          </p:cNvSpPr>
          <p:nvPr>
            <p:ph type="title"/>
          </p:nvPr>
        </p:nvSpPr>
        <p:spPr>
          <a:xfrm>
            <a:off x="2592925" y="624110"/>
            <a:ext cx="8911687" cy="846881"/>
          </a:xfrm>
        </p:spPr>
        <p:txBody>
          <a:bodyPr/>
          <a:lstStyle/>
          <a:p>
            <a:pPr algn="ctr"/>
            <a:r>
              <a:rPr lang="en-IN" b="1" dirty="0"/>
              <a:t>INPUT DESIGN</a:t>
            </a:r>
          </a:p>
        </p:txBody>
      </p:sp>
      <p:pic>
        <p:nvPicPr>
          <p:cNvPr id="7" name="Content Placeholder 6">
            <a:extLst>
              <a:ext uri="{FF2B5EF4-FFF2-40B4-BE49-F238E27FC236}">
                <a16:creationId xmlns:a16="http://schemas.microsoft.com/office/drawing/2014/main" id="{7D3FED67-E2D2-4F7E-87A0-0562F88F982F}"/>
              </a:ext>
            </a:extLst>
          </p:cNvPr>
          <p:cNvPicPr>
            <a:picLocks noGrp="1" noChangeAspect="1"/>
          </p:cNvPicPr>
          <p:nvPr>
            <p:ph idx="1"/>
          </p:nvPr>
        </p:nvPicPr>
        <p:blipFill rotWithShape="1">
          <a:blip r:embed="rId2"/>
          <a:srcRect r="15639" b="4597"/>
          <a:stretch/>
        </p:blipFill>
        <p:spPr>
          <a:xfrm>
            <a:off x="2589212" y="1722781"/>
            <a:ext cx="8184805" cy="4147932"/>
          </a:xfrm>
          <a:prstGeom prst="rect">
            <a:avLst/>
          </a:prstGeom>
        </p:spPr>
      </p:pic>
      <p:sp>
        <p:nvSpPr>
          <p:cNvPr id="3" name="Footer Placeholder 2">
            <a:extLst>
              <a:ext uri="{FF2B5EF4-FFF2-40B4-BE49-F238E27FC236}">
                <a16:creationId xmlns:a16="http://schemas.microsoft.com/office/drawing/2014/main" id="{B429BCB4-D8B1-42BE-B02F-922FF0DCD0EE}"/>
              </a:ext>
            </a:extLst>
          </p:cNvPr>
          <p:cNvSpPr>
            <a:spLocks noGrp="1"/>
          </p:cNvSpPr>
          <p:nvPr>
            <p:ph type="ftr" sz="quarter" idx="11"/>
          </p:nvPr>
        </p:nvSpPr>
        <p:spPr/>
        <p:txBody>
          <a:bodyPr/>
          <a:lstStyle/>
          <a:p>
            <a:r>
              <a:rPr lang="en-US"/>
              <a:t>Software Systems</a:t>
            </a:r>
            <a:endParaRPr lang="en-US" dirty="0"/>
          </a:p>
        </p:txBody>
      </p:sp>
      <p:sp>
        <p:nvSpPr>
          <p:cNvPr id="4" name="Slide Number Placeholder 3">
            <a:extLst>
              <a:ext uri="{FF2B5EF4-FFF2-40B4-BE49-F238E27FC236}">
                <a16:creationId xmlns:a16="http://schemas.microsoft.com/office/drawing/2014/main" id="{5F62D0DB-F75C-4793-84BA-B8D78D1562FE}"/>
              </a:ext>
            </a:extLst>
          </p:cNvPr>
          <p:cNvSpPr>
            <a:spLocks noGrp="1"/>
          </p:cNvSpPr>
          <p:nvPr>
            <p:ph type="sldNum" sz="quarter" idx="12"/>
          </p:nvPr>
        </p:nvSpPr>
        <p:spPr/>
        <p:txBody>
          <a:bodyPr/>
          <a:lstStyle/>
          <a:p>
            <a:fld id="{6D22F896-40B5-4ADD-8801-0D06FADFA095}" type="slidenum">
              <a:rPr lang="en-US" smtClean="0"/>
              <a:pPr/>
              <a:t>6</a:t>
            </a:fld>
            <a:endParaRPr lang="en-US" dirty="0"/>
          </a:p>
        </p:txBody>
      </p:sp>
      <p:pic>
        <p:nvPicPr>
          <p:cNvPr id="6" name="Picture 5" descr="images.jpg">
            <a:extLst>
              <a:ext uri="{FF2B5EF4-FFF2-40B4-BE49-F238E27FC236}">
                <a16:creationId xmlns:a16="http://schemas.microsoft.com/office/drawing/2014/main" id="{F31DD8BE-6C6F-42C0-92BD-89F52DE22CF7}"/>
              </a:ext>
            </a:extLst>
          </p:cNvPr>
          <p:cNvPicPr>
            <a:picLocks noChangeAspect="1"/>
          </p:cNvPicPr>
          <p:nvPr/>
        </p:nvPicPr>
        <p:blipFill>
          <a:blip r:embed="rId3"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329532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182F-A04A-4223-AC90-0E54591D99A1}"/>
              </a:ext>
            </a:extLst>
          </p:cNvPr>
          <p:cNvSpPr>
            <a:spLocks noGrp="1"/>
          </p:cNvSpPr>
          <p:nvPr>
            <p:ph type="title"/>
          </p:nvPr>
        </p:nvSpPr>
        <p:spPr>
          <a:xfrm>
            <a:off x="2592924" y="624110"/>
            <a:ext cx="8911687" cy="846881"/>
          </a:xfrm>
        </p:spPr>
        <p:txBody>
          <a:bodyPr/>
          <a:lstStyle/>
          <a:p>
            <a:pPr algn="ctr"/>
            <a:r>
              <a:rPr lang="en-IN" b="1" dirty="0"/>
              <a:t>DATABASE DESIGN</a:t>
            </a:r>
          </a:p>
        </p:txBody>
      </p:sp>
      <p:sp>
        <p:nvSpPr>
          <p:cNvPr id="5" name="Content Placeholder 4">
            <a:extLst>
              <a:ext uri="{FF2B5EF4-FFF2-40B4-BE49-F238E27FC236}">
                <a16:creationId xmlns:a16="http://schemas.microsoft.com/office/drawing/2014/main" id="{30144AD0-605E-44F1-82A2-A20FE2E244ED}"/>
              </a:ext>
            </a:extLst>
          </p:cNvPr>
          <p:cNvSpPr>
            <a:spLocks noGrp="1"/>
          </p:cNvSpPr>
          <p:nvPr>
            <p:ph sz="half" idx="2"/>
          </p:nvPr>
        </p:nvSpPr>
        <p:spPr>
          <a:xfrm>
            <a:off x="7190747" y="1470991"/>
            <a:ext cx="4313864" cy="4432853"/>
          </a:xfrm>
        </p:spPr>
        <p:txBody>
          <a:bodyPr>
            <a:noAutofit/>
          </a:bodyPr>
          <a:lstStyle/>
          <a:p>
            <a:pPr marL="0" indent="0">
              <a:buNone/>
            </a:pPr>
            <a:r>
              <a:rPr lang="en-IN" sz="1600" dirty="0"/>
              <a:t>CREATE TABLE [</a:t>
            </a:r>
            <a:r>
              <a:rPr lang="en-IN" sz="1600" dirty="0" err="1"/>
              <a:t>dbo</a:t>
            </a:r>
            <a:r>
              <a:rPr lang="en-IN" sz="1600" dirty="0"/>
              <a:t>].[Aircraft] (</a:t>
            </a:r>
          </a:p>
          <a:p>
            <a:pPr marL="0" indent="0">
              <a:buNone/>
            </a:pPr>
            <a:r>
              <a:rPr lang="en-IN" sz="1600" dirty="0"/>
              <a:t>    [AircraftTypeId]     NCHAR (10)   NOT NULL,</a:t>
            </a:r>
          </a:p>
          <a:p>
            <a:pPr marL="0" indent="0">
              <a:buNone/>
            </a:pPr>
            <a:r>
              <a:rPr lang="en-IN" sz="1600" dirty="0"/>
              <a:t>    [</a:t>
            </a:r>
            <a:r>
              <a:rPr lang="en-IN" sz="1600" dirty="0" err="1"/>
              <a:t>AirlineName</a:t>
            </a:r>
            <a:r>
              <a:rPr lang="en-IN" sz="1600" dirty="0"/>
              <a:t>]        VARCHAR (50) NOT NULL,</a:t>
            </a:r>
          </a:p>
          <a:p>
            <a:pPr marL="0" indent="0">
              <a:buNone/>
            </a:pPr>
            <a:r>
              <a:rPr lang="en-IN" sz="1600" dirty="0"/>
              <a:t>    [</a:t>
            </a:r>
            <a:r>
              <a:rPr lang="en-IN" sz="1600" dirty="0" err="1"/>
              <a:t>FirstClassSeats</a:t>
            </a:r>
            <a:r>
              <a:rPr lang="en-IN" sz="1600" dirty="0"/>
              <a:t>]    NCHAR (10)   NOT NULL,</a:t>
            </a:r>
          </a:p>
          <a:p>
            <a:pPr marL="0" indent="0">
              <a:buNone/>
            </a:pPr>
            <a:r>
              <a:rPr lang="en-IN" sz="1600" dirty="0"/>
              <a:t>    [</a:t>
            </a:r>
            <a:r>
              <a:rPr lang="en-IN" sz="1600" dirty="0" err="1"/>
              <a:t>BusinessClassSeats</a:t>
            </a:r>
            <a:r>
              <a:rPr lang="en-IN" sz="1600" dirty="0"/>
              <a:t>] NCHAR (10)   NOT NULL,</a:t>
            </a:r>
          </a:p>
          <a:p>
            <a:pPr marL="0" indent="0">
              <a:buNone/>
            </a:pPr>
            <a:r>
              <a:rPr lang="en-IN" sz="1600" dirty="0"/>
              <a:t>    [</a:t>
            </a:r>
            <a:r>
              <a:rPr lang="en-IN" sz="1600" dirty="0" err="1"/>
              <a:t>EconomyClassSeats</a:t>
            </a:r>
            <a:r>
              <a:rPr lang="en-IN" sz="1600" dirty="0"/>
              <a:t>]  NCHAR (10)   NOT NULL,</a:t>
            </a:r>
          </a:p>
          <a:p>
            <a:pPr marL="0" indent="0">
              <a:buNone/>
            </a:pPr>
            <a:r>
              <a:rPr lang="en-IN" sz="1600" dirty="0"/>
              <a:t>    CONSTRAINT [</a:t>
            </a:r>
            <a:r>
              <a:rPr lang="en-IN" sz="1600" dirty="0" err="1"/>
              <a:t>PK_Aircraft</a:t>
            </a:r>
            <a:r>
              <a:rPr lang="en-IN" sz="1600" dirty="0"/>
              <a:t>] PRIMARY KEY CLUSTERED ([AircraftTypeId] ASC)</a:t>
            </a:r>
          </a:p>
          <a:p>
            <a:pPr marL="0" indent="0">
              <a:buNone/>
            </a:pPr>
            <a:r>
              <a:rPr lang="en-IN" sz="1600" dirty="0"/>
              <a:t>);</a:t>
            </a:r>
          </a:p>
        </p:txBody>
      </p:sp>
      <p:sp>
        <p:nvSpPr>
          <p:cNvPr id="8" name="Content Placeholder 7">
            <a:extLst>
              <a:ext uri="{FF2B5EF4-FFF2-40B4-BE49-F238E27FC236}">
                <a16:creationId xmlns:a16="http://schemas.microsoft.com/office/drawing/2014/main" id="{1E8ACCD7-1C2F-42D0-A65C-777BF15F7586}"/>
              </a:ext>
            </a:extLst>
          </p:cNvPr>
          <p:cNvSpPr>
            <a:spLocks noGrp="1"/>
          </p:cNvSpPr>
          <p:nvPr>
            <p:ph sz="half" idx="1"/>
          </p:nvPr>
        </p:nvSpPr>
        <p:spPr>
          <a:xfrm>
            <a:off x="2589212" y="1624143"/>
            <a:ext cx="4313864" cy="4287079"/>
          </a:xfrm>
        </p:spPr>
        <p:txBody>
          <a:bodyPr>
            <a:normAutofit fontScale="25000" lnSpcReduction="20000"/>
          </a:bodyPr>
          <a:lstStyle/>
          <a:p>
            <a:pPr marL="0" indent="0">
              <a:buNone/>
            </a:pPr>
            <a:r>
              <a:rPr lang="en-IN" sz="6400" dirty="0"/>
              <a:t>CREATE TABLE [</a:t>
            </a:r>
            <a:r>
              <a:rPr lang="en-IN" sz="6400" dirty="0" err="1"/>
              <a:t>dbo</a:t>
            </a:r>
            <a:r>
              <a:rPr lang="en-IN" sz="6400" dirty="0"/>
              <a:t>].[Flights] (</a:t>
            </a:r>
          </a:p>
          <a:p>
            <a:pPr marL="0" indent="0">
              <a:buNone/>
            </a:pPr>
            <a:r>
              <a:rPr lang="en-IN" sz="6400" dirty="0"/>
              <a:t>    [</a:t>
            </a:r>
            <a:r>
              <a:rPr lang="en-IN" sz="6400" dirty="0" err="1"/>
              <a:t>FlightNo</a:t>
            </a:r>
            <a:r>
              <a:rPr lang="en-IN" sz="6400" dirty="0"/>
              <a:t>]       NCHAR (10) NOT NULL,</a:t>
            </a:r>
          </a:p>
          <a:p>
            <a:pPr marL="0" indent="0">
              <a:buNone/>
            </a:pPr>
            <a:r>
              <a:rPr lang="en-IN" sz="6400" dirty="0"/>
              <a:t>    [</a:t>
            </a:r>
            <a:r>
              <a:rPr lang="en-IN" sz="6400" dirty="0" err="1"/>
              <a:t>DepartureTime</a:t>
            </a:r>
            <a:r>
              <a:rPr lang="en-IN" sz="6400" dirty="0"/>
              <a:t>]  NCHAR (10) NULL,</a:t>
            </a:r>
          </a:p>
          <a:p>
            <a:pPr marL="0" indent="0">
              <a:buNone/>
            </a:pPr>
            <a:r>
              <a:rPr lang="en-IN" sz="6400" dirty="0"/>
              <a:t>    [</a:t>
            </a:r>
            <a:r>
              <a:rPr lang="en-IN" sz="6400" dirty="0" err="1"/>
              <a:t>ArrivalTime</a:t>
            </a:r>
            <a:r>
              <a:rPr lang="en-IN" sz="6400" dirty="0"/>
              <a:t>]    NCHAR (10) NULL,</a:t>
            </a:r>
          </a:p>
          <a:p>
            <a:pPr marL="0" indent="0">
              <a:buNone/>
            </a:pPr>
            <a:r>
              <a:rPr lang="en-IN" sz="6400" dirty="0"/>
              <a:t>    [</a:t>
            </a:r>
            <a:r>
              <a:rPr lang="en-IN" sz="6400" dirty="0" err="1"/>
              <a:t>AircraftTypeID</a:t>
            </a:r>
            <a:r>
              <a:rPr lang="en-IN" sz="6400" dirty="0"/>
              <a:t>] NCHAR (10) NULL,</a:t>
            </a:r>
          </a:p>
          <a:p>
            <a:pPr marL="0" indent="0">
              <a:buNone/>
            </a:pPr>
            <a:r>
              <a:rPr lang="en-IN" sz="6400" dirty="0"/>
              <a:t>    [</a:t>
            </a:r>
            <a:r>
              <a:rPr lang="en-IN" sz="6400" dirty="0" err="1"/>
              <a:t>SectorID</a:t>
            </a:r>
            <a:r>
              <a:rPr lang="en-IN" sz="6400" dirty="0"/>
              <a:t>]       NCHAR (10) NULL,</a:t>
            </a:r>
          </a:p>
          <a:p>
            <a:pPr marL="0" indent="0">
              <a:buNone/>
            </a:pPr>
            <a:r>
              <a:rPr lang="en-IN" sz="6400" dirty="0"/>
              <a:t>   CONSTRAINT [</a:t>
            </a:r>
            <a:r>
              <a:rPr lang="en-IN" sz="6400" dirty="0" err="1"/>
              <a:t>PK_Flights</a:t>
            </a:r>
            <a:r>
              <a:rPr lang="en-IN" sz="6400" dirty="0"/>
              <a:t>] PRIMARY KEY CLUSTERED ([</a:t>
            </a:r>
            <a:r>
              <a:rPr lang="en-IN" sz="6400" dirty="0" err="1"/>
              <a:t>FlightNo</a:t>
            </a:r>
            <a:r>
              <a:rPr lang="en-IN" sz="6400" dirty="0"/>
              <a:t>] ASC),</a:t>
            </a:r>
          </a:p>
          <a:p>
            <a:pPr marL="0" indent="0">
              <a:buNone/>
            </a:pPr>
            <a:r>
              <a:rPr lang="en-IN" sz="6400" dirty="0"/>
              <a:t>    CONSTRAINT [</a:t>
            </a:r>
            <a:r>
              <a:rPr lang="en-IN" sz="6400" dirty="0" err="1"/>
              <a:t>FK_Flights_Sector</a:t>
            </a:r>
            <a:r>
              <a:rPr lang="en-IN" sz="6400" dirty="0"/>
              <a:t>] FOREIGN KEY ([</a:t>
            </a:r>
            <a:r>
              <a:rPr lang="en-IN" sz="6400" dirty="0" err="1"/>
              <a:t>SectorID</a:t>
            </a:r>
            <a:r>
              <a:rPr lang="en-IN" sz="6400" dirty="0"/>
              <a:t>]) REFERENCES [</a:t>
            </a:r>
            <a:r>
              <a:rPr lang="en-IN" sz="6400" dirty="0" err="1"/>
              <a:t>dbo</a:t>
            </a:r>
            <a:r>
              <a:rPr lang="en-IN" sz="6400" dirty="0"/>
              <a:t>].[Sector] ([</a:t>
            </a:r>
            <a:r>
              <a:rPr lang="en-IN" sz="6400" dirty="0" err="1"/>
              <a:t>SectorID</a:t>
            </a:r>
            <a:r>
              <a:rPr lang="en-IN" sz="6400" dirty="0"/>
              <a:t>]),</a:t>
            </a:r>
          </a:p>
          <a:p>
            <a:pPr marL="0" indent="0">
              <a:buNone/>
            </a:pPr>
            <a:r>
              <a:rPr lang="en-IN" sz="6400" dirty="0"/>
              <a:t>    CONSTRAINT [</a:t>
            </a:r>
            <a:r>
              <a:rPr lang="en-IN" sz="6400" dirty="0" err="1"/>
              <a:t>FK_Flights_Aircraft</a:t>
            </a:r>
            <a:r>
              <a:rPr lang="en-IN" sz="6400" dirty="0"/>
              <a:t>] FOREIGN KEY ([</a:t>
            </a:r>
            <a:r>
              <a:rPr lang="en-IN" sz="6400" dirty="0" err="1"/>
              <a:t>AircraftTypeID</a:t>
            </a:r>
            <a:r>
              <a:rPr lang="en-IN" sz="6400" dirty="0"/>
              <a:t>]) REFERENCES [</a:t>
            </a:r>
            <a:r>
              <a:rPr lang="en-IN" sz="6400" dirty="0" err="1"/>
              <a:t>dbo</a:t>
            </a:r>
            <a:r>
              <a:rPr lang="en-IN" sz="6400" dirty="0"/>
              <a:t>].[Aircraft] ([AircraftTypeId])</a:t>
            </a:r>
          </a:p>
          <a:p>
            <a:pPr marL="0" indent="0">
              <a:buNone/>
            </a:pPr>
            <a:r>
              <a:rPr lang="en-IN" sz="6400" dirty="0"/>
              <a:t>);</a:t>
            </a:r>
          </a:p>
          <a:p>
            <a:pPr marL="0" indent="0">
              <a:buNone/>
            </a:pPr>
            <a:endParaRPr lang="en-IN" dirty="0"/>
          </a:p>
        </p:txBody>
      </p:sp>
      <p:sp>
        <p:nvSpPr>
          <p:cNvPr id="3" name="Footer Placeholder 2">
            <a:extLst>
              <a:ext uri="{FF2B5EF4-FFF2-40B4-BE49-F238E27FC236}">
                <a16:creationId xmlns:a16="http://schemas.microsoft.com/office/drawing/2014/main" id="{544D07F7-658D-4948-AA26-44B601E54D28}"/>
              </a:ext>
            </a:extLst>
          </p:cNvPr>
          <p:cNvSpPr>
            <a:spLocks noGrp="1"/>
          </p:cNvSpPr>
          <p:nvPr>
            <p:ph type="ftr" sz="quarter" idx="11"/>
          </p:nvPr>
        </p:nvSpPr>
        <p:spPr/>
        <p:txBody>
          <a:bodyPr/>
          <a:lstStyle/>
          <a:p>
            <a:r>
              <a:rPr lang="en-US"/>
              <a:t>Software Systems</a:t>
            </a:r>
            <a:endParaRPr lang="en-US" dirty="0"/>
          </a:p>
        </p:txBody>
      </p:sp>
      <p:sp>
        <p:nvSpPr>
          <p:cNvPr id="4" name="Slide Number Placeholder 3">
            <a:extLst>
              <a:ext uri="{FF2B5EF4-FFF2-40B4-BE49-F238E27FC236}">
                <a16:creationId xmlns:a16="http://schemas.microsoft.com/office/drawing/2014/main" id="{812ADB4F-1F7F-40C6-B8FF-4625EAD230EB}"/>
              </a:ext>
            </a:extLst>
          </p:cNvPr>
          <p:cNvSpPr>
            <a:spLocks noGrp="1"/>
          </p:cNvSpPr>
          <p:nvPr>
            <p:ph type="sldNum" sz="quarter" idx="12"/>
          </p:nvPr>
        </p:nvSpPr>
        <p:spPr/>
        <p:txBody>
          <a:bodyPr/>
          <a:lstStyle/>
          <a:p>
            <a:fld id="{6D22F896-40B5-4ADD-8801-0D06FADFA095}" type="slidenum">
              <a:rPr lang="en-US" smtClean="0"/>
              <a:pPr/>
              <a:t>7</a:t>
            </a:fld>
            <a:endParaRPr lang="en-US" dirty="0"/>
          </a:p>
        </p:txBody>
      </p:sp>
      <p:pic>
        <p:nvPicPr>
          <p:cNvPr id="7" name="Picture 6" descr="images.jpg">
            <a:extLst>
              <a:ext uri="{FF2B5EF4-FFF2-40B4-BE49-F238E27FC236}">
                <a16:creationId xmlns:a16="http://schemas.microsoft.com/office/drawing/2014/main" id="{3C3D3ECD-A13C-4E76-9A6C-7A0B3A5767B0}"/>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168174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C982-B882-44FA-B404-1A76C2FC738A}"/>
              </a:ext>
            </a:extLst>
          </p:cNvPr>
          <p:cNvSpPr>
            <a:spLocks noGrp="1"/>
          </p:cNvSpPr>
          <p:nvPr>
            <p:ph type="title"/>
          </p:nvPr>
        </p:nvSpPr>
        <p:spPr>
          <a:xfrm>
            <a:off x="2592925" y="624110"/>
            <a:ext cx="8911687" cy="833629"/>
          </a:xfrm>
        </p:spPr>
        <p:txBody>
          <a:bodyPr/>
          <a:lstStyle/>
          <a:p>
            <a:pPr algn="ctr"/>
            <a:r>
              <a:rPr lang="en-IN" b="1" dirty="0"/>
              <a:t>OUTPUT DESIGN</a:t>
            </a:r>
          </a:p>
        </p:txBody>
      </p:sp>
      <p:pic>
        <p:nvPicPr>
          <p:cNvPr id="4" name="Content Placeholder 3">
            <a:extLst>
              <a:ext uri="{FF2B5EF4-FFF2-40B4-BE49-F238E27FC236}">
                <a16:creationId xmlns:a16="http://schemas.microsoft.com/office/drawing/2014/main" id="{0DF0B2CD-0078-49B5-BDD2-F661067E527B}"/>
              </a:ext>
            </a:extLst>
          </p:cNvPr>
          <p:cNvPicPr>
            <a:picLocks noGrp="1" noChangeAspect="1"/>
          </p:cNvPicPr>
          <p:nvPr>
            <p:ph idx="1"/>
          </p:nvPr>
        </p:nvPicPr>
        <p:blipFill rotWithShape="1">
          <a:blip r:embed="rId2"/>
          <a:srcRect l="916" r="33234" b="48203"/>
          <a:stretch/>
        </p:blipFill>
        <p:spPr>
          <a:xfrm>
            <a:off x="2589212" y="1752566"/>
            <a:ext cx="8277571" cy="3803441"/>
          </a:xfrm>
          <a:prstGeom prst="rect">
            <a:avLst/>
          </a:prstGeom>
        </p:spPr>
      </p:pic>
      <p:sp>
        <p:nvSpPr>
          <p:cNvPr id="3" name="Footer Placeholder 2">
            <a:extLst>
              <a:ext uri="{FF2B5EF4-FFF2-40B4-BE49-F238E27FC236}">
                <a16:creationId xmlns:a16="http://schemas.microsoft.com/office/drawing/2014/main" id="{B05E5388-C5F6-4461-94B7-1D08F24D8B42}"/>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7A1943CA-0A28-440C-8F4A-1DE71D5CCCC5}"/>
              </a:ext>
            </a:extLst>
          </p:cNvPr>
          <p:cNvSpPr>
            <a:spLocks noGrp="1"/>
          </p:cNvSpPr>
          <p:nvPr>
            <p:ph type="sldNum" sz="quarter" idx="12"/>
          </p:nvPr>
        </p:nvSpPr>
        <p:spPr/>
        <p:txBody>
          <a:bodyPr/>
          <a:lstStyle/>
          <a:p>
            <a:fld id="{6D22F896-40B5-4ADD-8801-0D06FADFA095}" type="slidenum">
              <a:rPr lang="en-US" smtClean="0"/>
              <a:pPr/>
              <a:t>8</a:t>
            </a:fld>
            <a:endParaRPr lang="en-US" dirty="0"/>
          </a:p>
        </p:txBody>
      </p:sp>
      <p:pic>
        <p:nvPicPr>
          <p:cNvPr id="6" name="Picture 5" descr="images.jpg">
            <a:extLst>
              <a:ext uri="{FF2B5EF4-FFF2-40B4-BE49-F238E27FC236}">
                <a16:creationId xmlns:a16="http://schemas.microsoft.com/office/drawing/2014/main" id="{E185AB73-1011-4B4C-809D-1F4A59C1AAC2}"/>
              </a:ext>
            </a:extLst>
          </p:cNvPr>
          <p:cNvPicPr>
            <a:picLocks noChangeAspect="1"/>
          </p:cNvPicPr>
          <p:nvPr/>
        </p:nvPicPr>
        <p:blipFill>
          <a:blip r:embed="rId3"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151262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366F-3420-42C1-A8CF-820D3CB1B133}"/>
              </a:ext>
            </a:extLst>
          </p:cNvPr>
          <p:cNvSpPr>
            <a:spLocks noGrp="1"/>
          </p:cNvSpPr>
          <p:nvPr>
            <p:ph type="title"/>
          </p:nvPr>
        </p:nvSpPr>
        <p:spPr>
          <a:xfrm>
            <a:off x="2592925" y="624110"/>
            <a:ext cx="8911687" cy="740864"/>
          </a:xfrm>
        </p:spPr>
        <p:txBody>
          <a:bodyPr/>
          <a:lstStyle/>
          <a:p>
            <a:pPr algn="ctr"/>
            <a:r>
              <a:rPr lang="en-IN" b="1" dirty="0"/>
              <a:t>TESTING METHODOGIES</a:t>
            </a:r>
          </a:p>
        </p:txBody>
      </p:sp>
      <p:sp>
        <p:nvSpPr>
          <p:cNvPr id="3" name="Content Placeholder 2">
            <a:extLst>
              <a:ext uri="{FF2B5EF4-FFF2-40B4-BE49-F238E27FC236}">
                <a16:creationId xmlns:a16="http://schemas.microsoft.com/office/drawing/2014/main" id="{C3104AC1-B3CD-4461-BC64-5428B3AB05DF}"/>
              </a:ext>
            </a:extLst>
          </p:cNvPr>
          <p:cNvSpPr>
            <a:spLocks noGrp="1"/>
          </p:cNvSpPr>
          <p:nvPr>
            <p:ph idx="1"/>
          </p:nvPr>
        </p:nvSpPr>
        <p:spPr>
          <a:xfrm>
            <a:off x="2589212" y="1484243"/>
            <a:ext cx="8915400" cy="5221357"/>
          </a:xfrm>
        </p:spPr>
        <p:txBody>
          <a:bodyPr>
            <a:normAutofit/>
          </a:bodyPr>
          <a:lstStyle/>
          <a:p>
            <a:pPr marL="0" indent="0" algn="just">
              <a:buNone/>
            </a:pPr>
            <a:r>
              <a:rPr lang="en-US" dirty="0"/>
              <a:t>        </a:t>
            </a:r>
            <a:r>
              <a:rPr lang="en-US" sz="2000" dirty="0"/>
              <a:t>Software Testing Methodology is defined as strategies and testing types used to certify that the Application Under Test meets client expectations. </a:t>
            </a:r>
            <a:endParaRPr lang="en-US" sz="2400" dirty="0"/>
          </a:p>
          <a:p>
            <a:pPr marL="0" indent="0" algn="just">
              <a:buNone/>
            </a:pPr>
            <a:r>
              <a:rPr lang="en-US" sz="2400" b="1" dirty="0"/>
              <a:t>UNIT TESTING</a:t>
            </a:r>
            <a:endParaRPr lang="en-IN" sz="2400" dirty="0"/>
          </a:p>
          <a:p>
            <a:pPr lvl="1">
              <a:buFont typeface="Wingdings" panose="05000000000000000000" pitchFamily="2" charset="2"/>
              <a:buChar char="Ø"/>
            </a:pPr>
            <a:r>
              <a:rPr lang="en-US" sz="2000" dirty="0"/>
              <a:t>Unit testing focuses first on the modules, independently of one another, to locate errors. </a:t>
            </a:r>
          </a:p>
          <a:p>
            <a:pPr lvl="1">
              <a:buFont typeface="Wingdings" panose="05000000000000000000" pitchFamily="2" charset="2"/>
              <a:buChar char="Ø"/>
            </a:pPr>
            <a:r>
              <a:rPr lang="en-US" sz="2000" dirty="0"/>
              <a:t>This enables to detect errors in coding and logic that are contained within the module alone.</a:t>
            </a:r>
            <a:endParaRPr lang="en-IN" sz="2000" dirty="0"/>
          </a:p>
          <a:p>
            <a:pPr lvl="1">
              <a:buFont typeface="Wingdings" panose="05000000000000000000" pitchFamily="2" charset="2"/>
              <a:buChar char="Ø"/>
            </a:pPr>
            <a:r>
              <a:rPr lang="en-US" sz="2000" dirty="0"/>
              <a:t>The module interface is tested to ensure that the information flows in and out of the program unit under test. </a:t>
            </a:r>
          </a:p>
          <a:p>
            <a:pPr lvl="1">
              <a:buFont typeface="Wingdings" panose="05000000000000000000" pitchFamily="2" charset="2"/>
              <a:buChar char="Ø"/>
            </a:pPr>
            <a:r>
              <a:rPr lang="en-US" sz="2000" dirty="0"/>
              <a:t>E.g. checking each and every unit in a jobholder details form.</a:t>
            </a:r>
            <a:endParaRPr lang="en-IN" sz="2000" dirty="0"/>
          </a:p>
          <a:p>
            <a:endParaRPr lang="en-IN" dirty="0"/>
          </a:p>
        </p:txBody>
      </p:sp>
      <p:sp>
        <p:nvSpPr>
          <p:cNvPr id="4" name="Footer Placeholder 3">
            <a:extLst>
              <a:ext uri="{FF2B5EF4-FFF2-40B4-BE49-F238E27FC236}">
                <a16:creationId xmlns:a16="http://schemas.microsoft.com/office/drawing/2014/main" id="{53C37BE8-0B38-474C-81D9-46B69D38F314}"/>
              </a:ext>
            </a:extLst>
          </p:cNvPr>
          <p:cNvSpPr>
            <a:spLocks noGrp="1"/>
          </p:cNvSpPr>
          <p:nvPr>
            <p:ph type="ftr" sz="quarter" idx="11"/>
          </p:nvPr>
        </p:nvSpPr>
        <p:spPr/>
        <p:txBody>
          <a:bodyPr/>
          <a:lstStyle/>
          <a:p>
            <a:r>
              <a:rPr lang="en-US"/>
              <a:t>Software Systems</a:t>
            </a:r>
            <a:endParaRPr lang="en-US" dirty="0"/>
          </a:p>
        </p:txBody>
      </p:sp>
      <p:sp>
        <p:nvSpPr>
          <p:cNvPr id="5" name="Slide Number Placeholder 4">
            <a:extLst>
              <a:ext uri="{FF2B5EF4-FFF2-40B4-BE49-F238E27FC236}">
                <a16:creationId xmlns:a16="http://schemas.microsoft.com/office/drawing/2014/main" id="{4FC77D2C-B772-4DEC-89CC-DB122CE5847D}"/>
              </a:ext>
            </a:extLst>
          </p:cNvPr>
          <p:cNvSpPr>
            <a:spLocks noGrp="1"/>
          </p:cNvSpPr>
          <p:nvPr>
            <p:ph type="sldNum" sz="quarter" idx="12"/>
          </p:nvPr>
        </p:nvSpPr>
        <p:spPr/>
        <p:txBody>
          <a:bodyPr/>
          <a:lstStyle/>
          <a:p>
            <a:fld id="{6D22F896-40B5-4ADD-8801-0D06FADFA095}" type="slidenum">
              <a:rPr lang="en-US" smtClean="0"/>
              <a:pPr/>
              <a:t>9</a:t>
            </a:fld>
            <a:endParaRPr lang="en-US" dirty="0"/>
          </a:p>
        </p:txBody>
      </p:sp>
      <p:pic>
        <p:nvPicPr>
          <p:cNvPr id="6" name="Picture 5" descr="images.jpg">
            <a:extLst>
              <a:ext uri="{FF2B5EF4-FFF2-40B4-BE49-F238E27FC236}">
                <a16:creationId xmlns:a16="http://schemas.microsoft.com/office/drawing/2014/main" id="{5D2C75A5-9A45-42C9-BA6D-BDC0754F8007}"/>
              </a:ext>
            </a:extLst>
          </p:cNvPr>
          <p:cNvPicPr>
            <a:picLocks noChangeAspect="1"/>
          </p:cNvPicPr>
          <p:nvPr/>
        </p:nvPicPr>
        <p:blipFill>
          <a:blip r:embed="rId2" cstate="print"/>
          <a:stretch>
            <a:fillRect/>
          </a:stretch>
        </p:blipFill>
        <p:spPr>
          <a:xfrm>
            <a:off x="0" y="0"/>
            <a:ext cx="793630" cy="793630"/>
          </a:xfrm>
          <a:prstGeom prst="rect">
            <a:avLst/>
          </a:prstGeom>
        </p:spPr>
      </p:pic>
    </p:spTree>
    <p:extLst>
      <p:ext uri="{BB962C8B-B14F-4D97-AF65-F5344CB8AC3E}">
        <p14:creationId xmlns:p14="http://schemas.microsoft.com/office/powerpoint/2010/main" val="41872773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327</TotalTime>
  <Words>1322</Words>
  <Application>Microsoft Office PowerPoint</Application>
  <PresentationFormat>Widescreen</PresentationFormat>
  <Paragraphs>152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Wingdings</vt:lpstr>
      <vt:lpstr>Wingdings 3</vt:lpstr>
      <vt:lpstr>Wisp</vt:lpstr>
      <vt:lpstr>AIRLINE RESERVATION SYSTEM</vt:lpstr>
      <vt:lpstr>ABSTRACT</vt:lpstr>
      <vt:lpstr>INTRODUCTION</vt:lpstr>
      <vt:lpstr>SYSTEM SPECIFICATION</vt:lpstr>
      <vt:lpstr>SYSTEM STUDY</vt:lpstr>
      <vt:lpstr>INPUT DESIGN</vt:lpstr>
      <vt:lpstr>DATABASE DESIGN</vt:lpstr>
      <vt:lpstr>OUTPUT DESIGN</vt:lpstr>
      <vt:lpstr>TESTING METHODOGIES</vt:lpstr>
      <vt:lpstr>INTEGRATION TESTING</vt:lpstr>
      <vt:lpstr>SYSTEM TESTING</vt:lpstr>
      <vt:lpstr>ACCEPTANCE TESTING</vt:lpstr>
      <vt:lpstr>SYSTEM IMPLEMENTATION AND MAINTENANCE</vt:lpstr>
      <vt:lpstr>CONCLUSION </vt:lpstr>
      <vt:lpstr>FUTURE ENHANCEMENTS </vt:lpstr>
      <vt:lpstr>DATA FLOW DIAGRAM</vt:lpstr>
      <vt:lpstr>PowerPoint Presentation</vt:lpstr>
      <vt:lpstr>ER DIAGRAM</vt:lpstr>
      <vt:lpstr>SAMPLE SCREENSHOTS</vt:lpstr>
      <vt:lpstr>SEARCH FLIGHTS</vt:lpstr>
      <vt:lpstr>RESERVATION FORM</vt:lpstr>
      <vt:lpstr>TICKET STATUS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dinesh prabu123</dc:creator>
  <cp:lastModifiedBy>dinesh prabu123</cp:lastModifiedBy>
  <cp:revision>36</cp:revision>
  <dcterms:created xsi:type="dcterms:W3CDTF">2020-04-21T13:39:46Z</dcterms:created>
  <dcterms:modified xsi:type="dcterms:W3CDTF">2020-04-27T06:41:02Z</dcterms:modified>
</cp:coreProperties>
</file>