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Libre Franklin"/>
      <p:regular r:id="rId16"/>
      <p:bold r:id="rId17"/>
      <p:italic r:id="rId18"/>
      <p:boldItalic r:id="rId19"/>
    </p:embeddedFont>
    <p:embeddedFont>
      <p:font typeface="Franklin Gothic"/>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ranklinGothic-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bold.fntdata"/><Relationship Id="rId16" Type="http://schemas.openxmlformats.org/officeDocument/2006/relationships/font" Target="fonts/LibreFranklin-regular.fntdata"/><Relationship Id="rId5" Type="http://schemas.openxmlformats.org/officeDocument/2006/relationships/slide" Target="slides/slide1.xml"/><Relationship Id="rId19" Type="http://schemas.openxmlformats.org/officeDocument/2006/relationships/font" Target="fonts/LibreFranklin-boldItalic.fntdata"/><Relationship Id="rId6" Type="http://schemas.openxmlformats.org/officeDocument/2006/relationships/slide" Target="slides/slide2.xml"/><Relationship Id="rId18" Type="http://schemas.openxmlformats.org/officeDocument/2006/relationships/font" Target="fonts/LibreFranklin-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KEYLOGGER AND SECURITY</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98" name="Google Shape;98;p13"/>
          <p:cNvSpPr txBox="1"/>
          <p:nvPr/>
        </p:nvSpPr>
        <p:spPr>
          <a:xfrm>
            <a:off x="3117529" y="4586365"/>
            <a:ext cx="7980183"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US" sz="2000">
                <a:solidFill>
                  <a:srgbClr val="1482AB"/>
                </a:solidFill>
              </a:rPr>
              <a:t>Dinesh</a:t>
            </a:r>
            <a:r>
              <a:rPr b="1" lang="en-US" sz="2000">
                <a:solidFill>
                  <a:srgbClr val="1482AB"/>
                </a:solidFill>
                <a:latin typeface="Arial"/>
                <a:ea typeface="Arial"/>
                <a:cs typeface="Arial"/>
                <a:sym typeface="Arial"/>
              </a:rPr>
              <a:t>- College of Engineering Guindy Anna University-Information Science and Technology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55" name="Google Shape;155;p2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fontScale="92500"/>
          </a:bodyPr>
          <a:lstStyle/>
          <a:p>
            <a:pPr indent="-305435" lvl="0" marL="305435" rtl="0" algn="l">
              <a:lnSpc>
                <a:spcPct val="110000"/>
              </a:lnSpc>
              <a:spcBef>
                <a:spcPts val="0"/>
              </a:spcBef>
              <a:spcAft>
                <a:spcPts val="0"/>
              </a:spcAft>
              <a:buSzPct val="92000"/>
              <a:buChar char="◼"/>
            </a:pPr>
            <a:r>
              <a:rPr lang="en-US" sz="2400" u="sng">
                <a:solidFill>
                  <a:srgbClr val="0F0F0F"/>
                </a:solidFill>
                <a:latin typeface="Arial"/>
                <a:ea typeface="Arial"/>
                <a:cs typeface="Arial"/>
                <a:sym typeface="Arial"/>
              </a:rPr>
              <a:t>1. K. C. Yang, "An Improved Keylogging Detection and Prevention System," IEEE Xplore, 2017. [Online]. </a:t>
            </a:r>
            <a:endParaRPr/>
          </a:p>
          <a:p>
            <a:pPr indent="-305435" lvl="0" marL="305435" rtl="0" algn="l">
              <a:lnSpc>
                <a:spcPct val="110000"/>
              </a:lnSpc>
              <a:spcBef>
                <a:spcPts val="1044"/>
              </a:spcBef>
              <a:spcAft>
                <a:spcPts val="0"/>
              </a:spcAft>
              <a:buSzPct val="92000"/>
              <a:buChar char="◼"/>
            </a:pPr>
            <a:r>
              <a:rPr lang="en-US" sz="2400" u="sng">
                <a:solidFill>
                  <a:srgbClr val="0F0F0F"/>
                </a:solidFill>
                <a:latin typeface="Arial"/>
                <a:ea typeface="Arial"/>
                <a:cs typeface="Arial"/>
                <a:sym typeface="Arial"/>
              </a:rPr>
              <a:t>2. G. Kaspersky, "How to Protect Yourself Against Keyloggers," Kaspersky, 2021. </a:t>
            </a:r>
            <a:endParaRPr/>
          </a:p>
          <a:p>
            <a:pPr indent="-305435" lvl="0" marL="305435" rtl="0" algn="l">
              <a:lnSpc>
                <a:spcPct val="110000"/>
              </a:lnSpc>
              <a:spcBef>
                <a:spcPts val="1044"/>
              </a:spcBef>
              <a:spcAft>
                <a:spcPts val="0"/>
              </a:spcAft>
              <a:buSzPct val="92000"/>
              <a:buChar char="◼"/>
            </a:pPr>
            <a:r>
              <a:rPr lang="en-US" sz="2400" u="sng">
                <a:solidFill>
                  <a:srgbClr val="0F0F0F"/>
                </a:solidFill>
                <a:latin typeface="Arial"/>
                <a:ea typeface="Arial"/>
                <a:cs typeface="Arial"/>
                <a:sym typeface="Arial"/>
              </a:rPr>
              <a:t>3. A. Carvey, "Forensic Analysis of Keystroke Dynamics," SANS Institute, 2005. [Online].  </a:t>
            </a:r>
            <a:endParaRPr/>
          </a:p>
          <a:p>
            <a:pPr indent="-305435" lvl="0" marL="305435" rtl="0" algn="l">
              <a:lnSpc>
                <a:spcPct val="110000"/>
              </a:lnSpc>
              <a:spcBef>
                <a:spcPts val="1044"/>
              </a:spcBef>
              <a:spcAft>
                <a:spcPts val="0"/>
              </a:spcAft>
              <a:buSzPct val="92000"/>
              <a:buChar char="◼"/>
            </a:pPr>
            <a:r>
              <a:rPr lang="en-US" sz="2400" u="sng">
                <a:solidFill>
                  <a:srgbClr val="0F0F0F"/>
                </a:solidFill>
                <a:latin typeface="Arial"/>
                <a:ea typeface="Arial"/>
                <a:cs typeface="Arial"/>
                <a:sym typeface="Arial"/>
              </a:rPr>
              <a:t>4. M. Deshmukh, "Detecting Keylogger Attacks Using Machine Learning Techniques," International Journal of Advanced Research in Computer Science, 2017. </a:t>
            </a:r>
            <a:endParaRPr/>
          </a:p>
          <a:p>
            <a:pPr indent="-305435" lvl="0" marL="305435" rtl="0" algn="l">
              <a:lnSpc>
                <a:spcPct val="110000"/>
              </a:lnSpc>
              <a:spcBef>
                <a:spcPts val="1044"/>
              </a:spcBef>
              <a:spcAft>
                <a:spcPts val="0"/>
              </a:spcAft>
              <a:buSzPct val="92000"/>
              <a:buChar char="◼"/>
            </a:pPr>
            <a:r>
              <a:rPr lang="en-US" sz="2400" u="sng">
                <a:solidFill>
                  <a:srgbClr val="0F0F0F"/>
                </a:solidFill>
                <a:latin typeface="Arial"/>
                <a:ea typeface="Arial"/>
                <a:cs typeface="Arial"/>
                <a:sym typeface="Arial"/>
              </a:rPr>
              <a:t>5. C. Silver, "Keylogging and User Privacy," Association for Computing Machinery, 2013.</a:t>
            </a:r>
            <a:endParaRPr sz="24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11300"/>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581192" y="1482520"/>
            <a:ext cx="11029615" cy="4122752"/>
          </a:xfrm>
          <a:prstGeom prst="rect">
            <a:avLst/>
          </a:prstGeom>
          <a:noFill/>
          <a:ln>
            <a:noFill/>
          </a:ln>
        </p:spPr>
        <p:txBody>
          <a:bodyPr anchorCtr="0" anchor="ctr" bIns="45700" lIns="91425" spcFirstLastPara="1" rIns="91425" wrap="square" tIns="45700">
            <a:normAutofit/>
          </a:bodyPr>
          <a:lstStyle/>
          <a:p>
            <a:pPr indent="0" lvl="0" marL="0" rtl="0" algn="just">
              <a:lnSpc>
                <a:spcPct val="110000"/>
              </a:lnSpc>
              <a:spcBef>
                <a:spcPts val="0"/>
              </a:spcBef>
              <a:spcAft>
                <a:spcPts val="0"/>
              </a:spcAft>
              <a:buSzPts val="2208"/>
              <a:buNone/>
            </a:pPr>
            <a:r>
              <a:rPr b="0" i="0" lang="en-US" sz="2400">
                <a:solidFill>
                  <a:srgbClr val="131619"/>
                </a:solidFill>
                <a:latin typeface="Arial"/>
                <a:ea typeface="Arial"/>
                <a:cs typeface="Arial"/>
                <a:sym typeface="Aria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2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1232452"/>
            <a:ext cx="11613485" cy="5418899"/>
          </a:xfrm>
          <a:prstGeom prst="rect">
            <a:avLst/>
          </a:prstGeom>
          <a:noFill/>
          <a:ln>
            <a:noFill/>
          </a:ln>
        </p:spPr>
        <p:txBody>
          <a:bodyPr anchorCtr="0" anchor="ctr" bIns="45700" lIns="91425" spcFirstLastPara="1" rIns="91425" wrap="square" tIns="45700">
            <a:noAutofit/>
          </a:bodyPr>
          <a:lstStyle/>
          <a:p>
            <a:pPr indent="-457200" lvl="0" marL="457200" rtl="0" algn="l">
              <a:lnSpc>
                <a:spcPct val="110000"/>
              </a:lnSpc>
              <a:spcBef>
                <a:spcPts val="0"/>
              </a:spcBef>
              <a:spcAft>
                <a:spcPts val="0"/>
              </a:spcAft>
              <a:buSzPts val="1840"/>
              <a:buFont typeface="Franklin Gothic"/>
              <a:buAutoNum type="arabicPeriod"/>
            </a:pPr>
            <a:r>
              <a:rPr b="1" lang="en-US" sz="2000">
                <a:latin typeface="Arial"/>
                <a:ea typeface="Arial"/>
                <a:cs typeface="Arial"/>
                <a:sym typeface="Arial"/>
              </a:rPr>
              <a:t>Error Handling: </a:t>
            </a:r>
            <a:r>
              <a:rPr lang="en-US" sz="2000">
                <a:latin typeface="Arial"/>
                <a:ea typeface="Arial"/>
                <a:cs typeface="Arial"/>
                <a:sym typeface="Arial"/>
              </a:rPr>
              <a:t>Implement error handling for file operations and keylogging.</a:t>
            </a:r>
            <a:endParaRPr/>
          </a:p>
          <a:p>
            <a:pPr indent="-457200" lvl="0" marL="457200" rtl="0" algn="l">
              <a:lnSpc>
                <a:spcPct val="110000"/>
              </a:lnSpc>
              <a:spcBef>
                <a:spcPts val="1000"/>
              </a:spcBef>
              <a:spcAft>
                <a:spcPts val="0"/>
              </a:spcAft>
              <a:buSzPts val="1840"/>
              <a:buFont typeface="Franklin Gothic"/>
              <a:buAutoNum type="arabicPeriod"/>
            </a:pPr>
            <a:r>
              <a:rPr b="1" lang="en-US" sz="2000">
                <a:latin typeface="Arial"/>
                <a:ea typeface="Arial"/>
                <a:cs typeface="Arial"/>
                <a:sym typeface="Arial"/>
              </a:rPr>
              <a:t>Modularization: </a:t>
            </a:r>
            <a:r>
              <a:rPr lang="en-US" sz="2000">
                <a:latin typeface="Arial"/>
                <a:ea typeface="Arial"/>
                <a:cs typeface="Arial"/>
                <a:sym typeface="Arial"/>
              </a:rPr>
              <a:t>Divide the code into smaller, more manageable functions.</a:t>
            </a:r>
            <a:endParaRPr/>
          </a:p>
          <a:p>
            <a:pPr indent="-457200" lvl="0" marL="457200" rtl="0" algn="l">
              <a:lnSpc>
                <a:spcPct val="110000"/>
              </a:lnSpc>
              <a:spcBef>
                <a:spcPts val="1000"/>
              </a:spcBef>
              <a:spcAft>
                <a:spcPts val="0"/>
              </a:spcAft>
              <a:buSzPts val="1840"/>
              <a:buFont typeface="Franklin Gothic"/>
              <a:buAutoNum type="arabicPeriod"/>
            </a:pPr>
            <a:r>
              <a:rPr b="1" lang="en-US" sz="2000">
                <a:latin typeface="Arial"/>
                <a:ea typeface="Arial"/>
                <a:cs typeface="Arial"/>
                <a:sym typeface="Arial"/>
              </a:rPr>
              <a:t>File Writing Optimization</a:t>
            </a:r>
            <a:r>
              <a:rPr lang="en-US" sz="2000">
                <a:latin typeface="Arial"/>
                <a:ea typeface="Arial"/>
                <a:cs typeface="Arial"/>
                <a:sym typeface="Arial"/>
              </a:rPr>
              <a:t>: Keep log files open to improve performance.</a:t>
            </a:r>
            <a:endParaRPr/>
          </a:p>
          <a:p>
            <a:pPr indent="-457200" lvl="0" marL="457200" rtl="0" algn="l">
              <a:lnSpc>
                <a:spcPct val="110000"/>
              </a:lnSpc>
              <a:spcBef>
                <a:spcPts val="1000"/>
              </a:spcBef>
              <a:spcAft>
                <a:spcPts val="0"/>
              </a:spcAft>
              <a:buSzPts val="1840"/>
              <a:buFont typeface="Franklin Gothic"/>
              <a:buAutoNum type="arabicPeriod"/>
            </a:pPr>
            <a:r>
              <a:rPr b="1" lang="en-US" sz="2000">
                <a:latin typeface="Arial"/>
                <a:ea typeface="Arial"/>
                <a:cs typeface="Arial"/>
                <a:sym typeface="Arial"/>
              </a:rPr>
              <a:t>JSON Usage: </a:t>
            </a:r>
            <a:r>
              <a:rPr lang="en-US" sz="2000">
                <a:latin typeface="Arial"/>
                <a:ea typeface="Arial"/>
                <a:cs typeface="Arial"/>
                <a:sym typeface="Arial"/>
              </a:rPr>
              <a:t>Fix syntax error in JSON file generation function.</a:t>
            </a:r>
            <a:endParaRPr/>
          </a:p>
          <a:p>
            <a:pPr indent="-457200" lvl="0" marL="457200" rtl="0" algn="l">
              <a:lnSpc>
                <a:spcPct val="110000"/>
              </a:lnSpc>
              <a:spcBef>
                <a:spcPts val="1000"/>
              </a:spcBef>
              <a:spcAft>
                <a:spcPts val="0"/>
              </a:spcAft>
              <a:buSzPts val="1840"/>
              <a:buFont typeface="Franklin Gothic"/>
              <a:buAutoNum type="arabicPeriod"/>
            </a:pPr>
            <a:r>
              <a:rPr b="1" lang="en-US" sz="2000">
                <a:latin typeface="Arial"/>
                <a:ea typeface="Arial"/>
                <a:cs typeface="Arial"/>
                <a:sym typeface="Arial"/>
              </a:rPr>
              <a:t>User Interface: </a:t>
            </a:r>
            <a:r>
              <a:rPr lang="en-US" sz="2000">
                <a:latin typeface="Arial"/>
                <a:ea typeface="Arial"/>
                <a:cs typeface="Arial"/>
                <a:sym typeface="Arial"/>
              </a:rPr>
              <a:t>Enhance UI with clearer messages and feedback.</a:t>
            </a:r>
            <a:endParaRPr/>
          </a:p>
          <a:p>
            <a:pPr indent="-457200" lvl="0" marL="457200" rtl="0" algn="l">
              <a:lnSpc>
                <a:spcPct val="110000"/>
              </a:lnSpc>
              <a:spcBef>
                <a:spcPts val="1000"/>
              </a:spcBef>
              <a:spcAft>
                <a:spcPts val="0"/>
              </a:spcAft>
              <a:buSzPts val="1840"/>
              <a:buFont typeface="Franklin Gothic"/>
              <a:buAutoNum type="arabicPeriod"/>
            </a:pPr>
            <a:r>
              <a:rPr b="1" lang="en-US" sz="2000">
                <a:latin typeface="Arial"/>
                <a:ea typeface="Arial"/>
                <a:cs typeface="Arial"/>
                <a:sym typeface="Arial"/>
              </a:rPr>
              <a:t>GUI Improvements: </a:t>
            </a:r>
            <a:r>
              <a:rPr lang="en-US" sz="2000">
                <a:latin typeface="Arial"/>
                <a:ea typeface="Arial"/>
                <a:cs typeface="Arial"/>
                <a:sym typeface="Arial"/>
              </a:rPr>
              <a:t>Add features like log file location selection.</a:t>
            </a:r>
            <a:endParaRPr/>
          </a:p>
          <a:p>
            <a:pPr indent="-457200" lvl="0" marL="457200" rtl="0" algn="l">
              <a:lnSpc>
                <a:spcPct val="110000"/>
              </a:lnSpc>
              <a:spcBef>
                <a:spcPts val="1000"/>
              </a:spcBef>
              <a:spcAft>
                <a:spcPts val="0"/>
              </a:spcAft>
              <a:buSzPts val="1840"/>
              <a:buFont typeface="Franklin Gothic"/>
              <a:buAutoNum type="arabicPeriod"/>
            </a:pPr>
            <a:r>
              <a:rPr b="1" lang="en-US" sz="2000">
                <a:latin typeface="Arial"/>
                <a:ea typeface="Arial"/>
                <a:cs typeface="Arial"/>
                <a:sym typeface="Arial"/>
              </a:rPr>
              <a:t>Keylogging Features: </a:t>
            </a:r>
            <a:r>
              <a:rPr lang="en-US" sz="2000">
                <a:latin typeface="Arial"/>
                <a:ea typeface="Arial"/>
                <a:cs typeface="Arial"/>
                <a:sym typeface="Arial"/>
              </a:rPr>
              <a:t>Include options for filtering or customizing logging.</a:t>
            </a:r>
            <a:endParaRPr/>
          </a:p>
          <a:p>
            <a:pPr indent="-457200" lvl="0" marL="457200" rtl="0" algn="l">
              <a:lnSpc>
                <a:spcPct val="110000"/>
              </a:lnSpc>
              <a:spcBef>
                <a:spcPts val="1000"/>
              </a:spcBef>
              <a:spcAft>
                <a:spcPts val="0"/>
              </a:spcAft>
              <a:buSzPts val="1840"/>
              <a:buFont typeface="Franklin Gothic"/>
              <a:buAutoNum type="arabicPeriod"/>
            </a:pPr>
            <a:r>
              <a:rPr b="1" lang="en-US" sz="2000">
                <a:latin typeface="Arial"/>
                <a:ea typeface="Arial"/>
                <a:cs typeface="Arial"/>
                <a:sym typeface="Arial"/>
              </a:rPr>
              <a:t>Security: </a:t>
            </a:r>
            <a:r>
              <a:rPr lang="en-US" sz="2000">
                <a:latin typeface="Arial"/>
                <a:ea typeface="Arial"/>
                <a:cs typeface="Arial"/>
                <a:sym typeface="Arial"/>
              </a:rPr>
              <a:t>Ensure ethical use and include privacy warnings.</a:t>
            </a:r>
            <a:endParaRPr/>
          </a:p>
          <a:p>
            <a:pPr indent="-457200" lvl="0" marL="457200" rtl="0" algn="l">
              <a:lnSpc>
                <a:spcPct val="110000"/>
              </a:lnSpc>
              <a:spcBef>
                <a:spcPts val="1000"/>
              </a:spcBef>
              <a:spcAft>
                <a:spcPts val="0"/>
              </a:spcAft>
              <a:buSzPts val="1840"/>
              <a:buFont typeface="Franklin Gothic"/>
              <a:buAutoNum type="arabicPeriod"/>
            </a:pPr>
            <a:r>
              <a:rPr b="1" lang="en-US" sz="2000">
                <a:latin typeface="Arial"/>
                <a:ea typeface="Arial"/>
                <a:cs typeface="Arial"/>
                <a:sym typeface="Arial"/>
              </a:rPr>
              <a:t>Compatibility Testing: </a:t>
            </a:r>
            <a:r>
              <a:rPr lang="en-US" sz="2000">
                <a:latin typeface="Arial"/>
                <a:ea typeface="Arial"/>
                <a:cs typeface="Arial"/>
                <a:sym typeface="Arial"/>
              </a:rPr>
              <a:t>Test on various operating systems.</a:t>
            </a:r>
            <a:endParaRPr/>
          </a:p>
          <a:p>
            <a:pPr indent="-457200" lvl="0" marL="457200" rtl="0" algn="l">
              <a:lnSpc>
                <a:spcPct val="110000"/>
              </a:lnSpc>
              <a:spcBef>
                <a:spcPts val="1000"/>
              </a:spcBef>
              <a:spcAft>
                <a:spcPts val="0"/>
              </a:spcAft>
              <a:buSzPts val="1840"/>
              <a:buFont typeface="Franklin Gothic"/>
              <a:buAutoNum type="arabicPeriod"/>
            </a:pPr>
            <a:r>
              <a:rPr b="1" lang="en-US" sz="2000">
                <a:latin typeface="Arial"/>
                <a:ea typeface="Arial"/>
                <a:cs typeface="Arial"/>
                <a:sym typeface="Arial"/>
              </a:rPr>
              <a:t>Documentation: </a:t>
            </a:r>
            <a:r>
              <a:rPr lang="en-US" sz="2000">
                <a:latin typeface="Arial"/>
                <a:ea typeface="Arial"/>
                <a:cs typeface="Arial"/>
                <a:sym typeface="Arial"/>
              </a:rPr>
              <a:t>Add comments and documentation for clarity.</a:t>
            </a:r>
            <a:endParaRPr sz="28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627632"/>
            <a:ext cx="11029615" cy="4347718"/>
          </a:xfrm>
          <a:prstGeom prst="rect">
            <a:avLst/>
          </a:prstGeom>
          <a:noFill/>
          <a:ln>
            <a:noFill/>
          </a:ln>
        </p:spPr>
        <p:txBody>
          <a:bodyPr anchorCtr="0" anchor="ctr" bIns="45700" lIns="91425" spcFirstLastPara="1" rIns="91425" wrap="square" tIns="45700">
            <a:noAutofit/>
          </a:bodyPr>
          <a:lstStyle/>
          <a:p>
            <a:pPr indent="-457200" lvl="0" marL="457200" rtl="0" algn="l">
              <a:lnSpc>
                <a:spcPct val="110000"/>
              </a:lnSpc>
              <a:spcBef>
                <a:spcPts val="0"/>
              </a:spcBef>
              <a:spcAft>
                <a:spcPts val="0"/>
              </a:spcAft>
              <a:buSzPts val="1472"/>
              <a:buFont typeface="Franklin Gothic"/>
              <a:buAutoNum type="arabicPeriod"/>
            </a:pPr>
            <a:r>
              <a:rPr b="1" lang="en-US" sz="1600"/>
              <a:t>Analysis</a:t>
            </a:r>
            <a:r>
              <a:rPr lang="en-US" sz="1600"/>
              <a:t>: </a:t>
            </a:r>
            <a:endParaRPr/>
          </a:p>
          <a:p>
            <a:pPr indent="-306000" lvl="1" marL="630000" rtl="0" algn="l">
              <a:spcBef>
                <a:spcPts val="920"/>
              </a:spcBef>
              <a:spcAft>
                <a:spcPts val="0"/>
              </a:spcAft>
              <a:buSzPts val="1472"/>
              <a:buChar char="◼"/>
            </a:pPr>
            <a:r>
              <a:rPr lang="en-US" sz="1600"/>
              <a:t>Understand requirements and review existing code.</a:t>
            </a:r>
            <a:endParaRPr/>
          </a:p>
          <a:p>
            <a:pPr indent="-306000" lvl="1" marL="630000" rtl="0" algn="l">
              <a:spcBef>
                <a:spcPts val="920"/>
              </a:spcBef>
              <a:spcAft>
                <a:spcPts val="0"/>
              </a:spcAft>
              <a:buSzPts val="1472"/>
              <a:buChar char="◼"/>
            </a:pPr>
            <a:r>
              <a:rPr lang="en-US" sz="1600"/>
              <a:t>Identify potential vulnerabilities and areas for improvement</a:t>
            </a:r>
            <a:endParaRPr sz="1600"/>
          </a:p>
          <a:p>
            <a:pPr indent="-457200" lvl="0" marL="457200" rtl="0" algn="l">
              <a:lnSpc>
                <a:spcPct val="110000"/>
              </a:lnSpc>
              <a:spcBef>
                <a:spcPts val="920"/>
              </a:spcBef>
              <a:spcAft>
                <a:spcPts val="0"/>
              </a:spcAft>
              <a:buSzPts val="1472"/>
              <a:buFont typeface="Franklin Gothic"/>
              <a:buAutoNum type="arabicPeriod"/>
            </a:pPr>
            <a:r>
              <a:rPr b="1" lang="en-US" sz="1600"/>
              <a:t>Design</a:t>
            </a:r>
            <a:r>
              <a:rPr lang="en-US" sz="1600"/>
              <a:t>: </a:t>
            </a:r>
            <a:endParaRPr/>
          </a:p>
          <a:p>
            <a:pPr indent="-306000" lvl="1" marL="630000" rtl="0" algn="l">
              <a:spcBef>
                <a:spcPts val="920"/>
              </a:spcBef>
              <a:spcAft>
                <a:spcPts val="0"/>
              </a:spcAft>
              <a:buSzPts val="1472"/>
              <a:buChar char="◼"/>
            </a:pPr>
            <a:r>
              <a:rPr lang="en-US" sz="1600"/>
              <a:t>Define clear objectives for enhancing security and usability.</a:t>
            </a:r>
            <a:endParaRPr/>
          </a:p>
          <a:p>
            <a:pPr indent="-306000" lvl="1" marL="630000" rtl="0" algn="l">
              <a:spcBef>
                <a:spcPts val="920"/>
              </a:spcBef>
              <a:spcAft>
                <a:spcPts val="0"/>
              </a:spcAft>
              <a:buSzPts val="1472"/>
              <a:buChar char="◼"/>
            </a:pPr>
            <a:r>
              <a:rPr lang="en-US" sz="1600"/>
              <a:t>Plan architectural changes to mitigate vulnerabilities</a:t>
            </a:r>
            <a:endParaRPr/>
          </a:p>
          <a:p>
            <a:pPr indent="-457200" lvl="0" marL="457200" rtl="0" algn="l">
              <a:lnSpc>
                <a:spcPct val="110000"/>
              </a:lnSpc>
              <a:spcBef>
                <a:spcPts val="920"/>
              </a:spcBef>
              <a:spcAft>
                <a:spcPts val="0"/>
              </a:spcAft>
              <a:buSzPts val="1472"/>
              <a:buFont typeface="Franklin Gothic"/>
              <a:buAutoNum type="arabicPeriod"/>
            </a:pPr>
            <a:r>
              <a:rPr b="1" lang="en-US" sz="1600"/>
              <a:t>Implementation</a:t>
            </a:r>
            <a:r>
              <a:rPr lang="en-US" sz="1600"/>
              <a:t>: </a:t>
            </a:r>
            <a:endParaRPr/>
          </a:p>
          <a:p>
            <a:pPr indent="-306000" lvl="1" marL="630000" rtl="0" algn="l">
              <a:spcBef>
                <a:spcPts val="920"/>
              </a:spcBef>
              <a:spcAft>
                <a:spcPts val="0"/>
              </a:spcAft>
              <a:buSzPts val="1472"/>
              <a:buChar char="◼"/>
            </a:pPr>
            <a:r>
              <a:rPr lang="en-US" sz="1600"/>
              <a:t>Refactor code, optimize file operations.</a:t>
            </a:r>
            <a:endParaRPr/>
          </a:p>
          <a:p>
            <a:pPr indent="-457200" lvl="0" marL="457200" rtl="0" algn="l">
              <a:lnSpc>
                <a:spcPct val="110000"/>
              </a:lnSpc>
              <a:spcBef>
                <a:spcPts val="920"/>
              </a:spcBef>
              <a:spcAft>
                <a:spcPts val="0"/>
              </a:spcAft>
              <a:buSzPts val="1472"/>
              <a:buFont typeface="Franklin Gothic"/>
              <a:buAutoNum type="arabicPeriod"/>
            </a:pPr>
            <a:r>
              <a:rPr b="1" lang="en-US" sz="1600"/>
              <a:t>Testing</a:t>
            </a:r>
            <a:r>
              <a:rPr lang="en-US" sz="1600"/>
              <a:t>: </a:t>
            </a:r>
            <a:endParaRPr/>
          </a:p>
          <a:p>
            <a:pPr indent="-306000" lvl="1" marL="630000" rtl="0" algn="l">
              <a:spcBef>
                <a:spcPts val="920"/>
              </a:spcBef>
              <a:spcAft>
                <a:spcPts val="0"/>
              </a:spcAft>
              <a:buSzPts val="1472"/>
              <a:buChar char="◼"/>
            </a:pPr>
            <a:r>
              <a:rPr lang="en-US" sz="1600"/>
              <a:t>Perform compatibility and functionality testing.</a:t>
            </a:r>
            <a:endParaRPr/>
          </a:p>
          <a:p>
            <a:pPr indent="-457200" lvl="0" marL="457200" rtl="0" algn="l">
              <a:lnSpc>
                <a:spcPct val="110000"/>
              </a:lnSpc>
              <a:spcBef>
                <a:spcPts val="920"/>
              </a:spcBef>
              <a:spcAft>
                <a:spcPts val="0"/>
              </a:spcAft>
              <a:buSzPts val="1472"/>
              <a:buFont typeface="Franklin Gothic"/>
              <a:buAutoNum type="arabicPeriod"/>
            </a:pPr>
            <a:r>
              <a:rPr b="1" lang="en-US" sz="1600"/>
              <a:t>Deployment</a:t>
            </a:r>
            <a:r>
              <a:rPr lang="en-US" sz="1600"/>
              <a:t>: </a:t>
            </a:r>
            <a:endParaRPr/>
          </a:p>
          <a:p>
            <a:pPr indent="-306000" lvl="1" marL="630000" rtl="0" algn="l">
              <a:spcBef>
                <a:spcPts val="920"/>
              </a:spcBef>
              <a:spcAft>
                <a:spcPts val="0"/>
              </a:spcAft>
              <a:buSzPts val="1472"/>
              <a:buChar char="◼"/>
            </a:pPr>
            <a:r>
              <a:rPr lang="en-US" sz="1600"/>
              <a:t>Package code, provide clear instructions.</a:t>
            </a:r>
            <a:endParaRPr/>
          </a:p>
          <a:p>
            <a:pPr indent="-457200" lvl="0" marL="457200" rtl="0" algn="l">
              <a:lnSpc>
                <a:spcPct val="110000"/>
              </a:lnSpc>
              <a:spcBef>
                <a:spcPts val="920"/>
              </a:spcBef>
              <a:spcAft>
                <a:spcPts val="0"/>
              </a:spcAft>
              <a:buSzPts val="1472"/>
              <a:buFont typeface="Franklin Gothic"/>
              <a:buAutoNum type="arabicPeriod"/>
            </a:pPr>
            <a:r>
              <a:rPr b="1" lang="en-US" sz="1600"/>
              <a:t>Maintenance</a:t>
            </a:r>
            <a:r>
              <a:rPr lang="en-US" sz="1600"/>
              <a:t>: </a:t>
            </a:r>
            <a:endParaRPr/>
          </a:p>
          <a:p>
            <a:pPr indent="-306000" lvl="1" marL="630000" rtl="0" algn="l">
              <a:spcBef>
                <a:spcPts val="920"/>
              </a:spcBef>
              <a:spcAft>
                <a:spcPts val="0"/>
              </a:spcAft>
              <a:buSzPts val="1472"/>
              <a:buChar char="◼"/>
            </a:pPr>
            <a:r>
              <a:rPr lang="en-US" sz="1600"/>
              <a:t>Monitor feedback, address issues, and update code.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28" name="Google Shape;128;p18"/>
          <p:cNvSpPr txBox="1"/>
          <p:nvPr>
            <p:ph idx="1" type="body"/>
          </p:nvPr>
        </p:nvSpPr>
        <p:spPr>
          <a:xfrm>
            <a:off x="581192" y="1302026"/>
            <a:ext cx="11029615" cy="5114014"/>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SzPts val="1104"/>
              <a:buNone/>
            </a:pPr>
            <a:r>
              <a:rPr lang="en-US" sz="1200">
                <a:latin typeface="Arial"/>
                <a:ea typeface="Arial"/>
                <a:cs typeface="Arial"/>
                <a:sym typeface="Arial"/>
              </a:rPr>
              <a:t>	</a:t>
            </a:r>
            <a:r>
              <a:rPr b="1" lang="en-US" sz="2000" u="sng">
                <a:latin typeface="Arial"/>
                <a:ea typeface="Arial"/>
                <a:cs typeface="Arial"/>
                <a:sym typeface="Arial"/>
              </a:rPr>
              <a:t>Algorithm</a:t>
            </a:r>
            <a:r>
              <a:rPr b="1" lang="en-US" sz="1800">
                <a:latin typeface="Arial"/>
                <a:ea typeface="Arial"/>
                <a:cs typeface="Arial"/>
                <a:sym typeface="Arial"/>
              </a:rPr>
              <a:t>:</a:t>
            </a:r>
            <a:endParaRPr/>
          </a:p>
          <a:p>
            <a:pPr indent="-342900" lvl="0" marL="342900" rtl="0" algn="l">
              <a:lnSpc>
                <a:spcPct val="110000"/>
              </a:lnSpc>
              <a:spcBef>
                <a:spcPts val="880"/>
              </a:spcBef>
              <a:spcAft>
                <a:spcPts val="0"/>
              </a:spcAft>
              <a:buSzPts val="1288"/>
              <a:buFont typeface="Franklin Gothic"/>
              <a:buAutoNum type="arabicPeriod"/>
            </a:pPr>
            <a:r>
              <a:rPr b="1" lang="en-US" sz="1400">
                <a:latin typeface="Arial"/>
                <a:ea typeface="Arial"/>
                <a:cs typeface="Arial"/>
                <a:sym typeface="Arial"/>
              </a:rPr>
              <a:t>Initialization</a:t>
            </a:r>
            <a:r>
              <a:rPr lang="en-US" sz="1400">
                <a:latin typeface="Arial"/>
                <a:ea typeface="Arial"/>
                <a:cs typeface="Arial"/>
                <a:sym typeface="Arial"/>
              </a:rPr>
              <a:t>:</a:t>
            </a:r>
            <a:endParaRPr/>
          </a:p>
          <a:p>
            <a:pPr indent="-306000" lvl="1" marL="630000" rtl="0" algn="l">
              <a:spcBef>
                <a:spcPts val="880"/>
              </a:spcBef>
              <a:spcAft>
                <a:spcPts val="0"/>
              </a:spcAft>
              <a:buSzPts val="1288"/>
              <a:buChar char="◼"/>
            </a:pPr>
            <a:r>
              <a:rPr lang="en-US">
                <a:latin typeface="Arial"/>
                <a:ea typeface="Arial"/>
                <a:cs typeface="Arial"/>
                <a:sym typeface="Arial"/>
              </a:rPr>
              <a:t>Initialize variables to store pressed keys, hold status, and key sequence.</a:t>
            </a:r>
            <a:endParaRPr/>
          </a:p>
          <a:p>
            <a:pPr indent="-342900" lvl="0" marL="342900" rtl="0" algn="l">
              <a:lnSpc>
                <a:spcPct val="110000"/>
              </a:lnSpc>
              <a:spcBef>
                <a:spcPts val="880"/>
              </a:spcBef>
              <a:spcAft>
                <a:spcPts val="0"/>
              </a:spcAft>
              <a:buSzPts val="1288"/>
              <a:buFont typeface="Franklin Gothic"/>
              <a:buAutoNum type="arabicPeriod"/>
            </a:pPr>
            <a:r>
              <a:rPr b="1" lang="en-US" sz="1400">
                <a:latin typeface="Arial"/>
                <a:ea typeface="Arial"/>
                <a:cs typeface="Arial"/>
                <a:sym typeface="Arial"/>
              </a:rPr>
              <a:t>Key Press Event</a:t>
            </a:r>
            <a:r>
              <a:rPr lang="en-US" sz="1400">
                <a:latin typeface="Arial"/>
                <a:ea typeface="Arial"/>
                <a:cs typeface="Arial"/>
                <a:sym typeface="Arial"/>
              </a:rPr>
              <a:t>:</a:t>
            </a:r>
            <a:endParaRPr/>
          </a:p>
          <a:p>
            <a:pPr indent="-306000" lvl="1" marL="630000" rtl="0" algn="l">
              <a:spcBef>
                <a:spcPts val="880"/>
              </a:spcBef>
              <a:spcAft>
                <a:spcPts val="0"/>
              </a:spcAft>
              <a:buSzPts val="1288"/>
              <a:buChar char="◼"/>
            </a:pPr>
            <a:r>
              <a:rPr lang="en-US">
                <a:latin typeface="Arial"/>
                <a:ea typeface="Arial"/>
                <a:cs typeface="Arial"/>
                <a:sym typeface="Arial"/>
              </a:rPr>
              <a:t>Record pressed keys with "Pressed" label.</a:t>
            </a:r>
            <a:endParaRPr/>
          </a:p>
          <a:p>
            <a:pPr indent="-306000" lvl="1" marL="630000" rtl="0" algn="l">
              <a:spcBef>
                <a:spcPts val="880"/>
              </a:spcBef>
              <a:spcAft>
                <a:spcPts val="0"/>
              </a:spcAft>
              <a:buSzPts val="1288"/>
              <a:buChar char="◼"/>
            </a:pPr>
            <a:r>
              <a:rPr lang="en-US">
                <a:latin typeface="Arial"/>
                <a:ea typeface="Arial"/>
                <a:cs typeface="Arial"/>
                <a:sym typeface="Arial"/>
              </a:rPr>
              <a:t>If key held, record with "Held" label.</a:t>
            </a:r>
            <a:endParaRPr/>
          </a:p>
          <a:p>
            <a:pPr indent="-342900" lvl="0" marL="342900" rtl="0" algn="l">
              <a:lnSpc>
                <a:spcPct val="110000"/>
              </a:lnSpc>
              <a:spcBef>
                <a:spcPts val="880"/>
              </a:spcBef>
              <a:spcAft>
                <a:spcPts val="0"/>
              </a:spcAft>
              <a:buSzPts val="1288"/>
              <a:buFont typeface="Franklin Gothic"/>
              <a:buAutoNum type="arabicPeriod"/>
            </a:pPr>
            <a:r>
              <a:rPr b="1" lang="en-US" sz="1400">
                <a:latin typeface="Arial"/>
                <a:ea typeface="Arial"/>
                <a:cs typeface="Arial"/>
                <a:sym typeface="Arial"/>
              </a:rPr>
              <a:t>Key Release Event:</a:t>
            </a:r>
            <a:endParaRPr/>
          </a:p>
          <a:p>
            <a:pPr indent="-306000" lvl="1" marL="630000" rtl="0" algn="l">
              <a:spcBef>
                <a:spcPts val="880"/>
              </a:spcBef>
              <a:spcAft>
                <a:spcPts val="0"/>
              </a:spcAft>
              <a:buSzPts val="1288"/>
              <a:buChar char="◼"/>
            </a:pPr>
            <a:r>
              <a:rPr lang="en-US">
                <a:latin typeface="Arial"/>
                <a:ea typeface="Arial"/>
                <a:cs typeface="Arial"/>
                <a:sym typeface="Arial"/>
              </a:rPr>
              <a:t>Record pressed keys with "Pressed" label, if held, record with "Held" label, and generate JSON file..</a:t>
            </a:r>
            <a:endParaRPr/>
          </a:p>
          <a:p>
            <a:pPr indent="-342900" lvl="0" marL="342900" rtl="0" algn="l">
              <a:lnSpc>
                <a:spcPct val="110000"/>
              </a:lnSpc>
              <a:spcBef>
                <a:spcPts val="880"/>
              </a:spcBef>
              <a:spcAft>
                <a:spcPts val="0"/>
              </a:spcAft>
              <a:buSzPts val="1288"/>
              <a:buFont typeface="Franklin Gothic"/>
              <a:buAutoNum type="arabicPeriod"/>
            </a:pPr>
            <a:r>
              <a:rPr b="1" lang="en-US" sz="1400">
                <a:latin typeface="Arial"/>
                <a:ea typeface="Arial"/>
                <a:cs typeface="Arial"/>
                <a:sym typeface="Arial"/>
              </a:rPr>
              <a:t>Start Keylogger Function:</a:t>
            </a:r>
            <a:endParaRPr/>
          </a:p>
          <a:p>
            <a:pPr indent="-306000" lvl="1" marL="630000" rtl="0" algn="l">
              <a:spcBef>
                <a:spcPts val="880"/>
              </a:spcBef>
              <a:spcAft>
                <a:spcPts val="0"/>
              </a:spcAft>
              <a:buSzPts val="1288"/>
              <a:buChar char="◼"/>
            </a:pPr>
            <a:r>
              <a:rPr lang="en-US">
                <a:latin typeface="Arial"/>
                <a:ea typeface="Arial"/>
                <a:cs typeface="Arial"/>
                <a:sym typeface="Arial"/>
              </a:rPr>
              <a:t>Initialize keyboard listener, update UI, and manage button states.</a:t>
            </a:r>
            <a:endParaRPr/>
          </a:p>
          <a:p>
            <a:pPr indent="-342900" lvl="0" marL="342900" rtl="0" algn="l">
              <a:lnSpc>
                <a:spcPct val="110000"/>
              </a:lnSpc>
              <a:spcBef>
                <a:spcPts val="880"/>
              </a:spcBef>
              <a:spcAft>
                <a:spcPts val="0"/>
              </a:spcAft>
              <a:buSzPts val="1288"/>
              <a:buFont typeface="Franklin Gothic"/>
              <a:buAutoNum type="arabicPeriod"/>
            </a:pPr>
            <a:r>
              <a:rPr b="1" lang="en-US" sz="1400">
                <a:latin typeface="Arial"/>
                <a:ea typeface="Arial"/>
                <a:cs typeface="Arial"/>
                <a:sym typeface="Arial"/>
              </a:rPr>
              <a:t>Stop Keylogger Function:</a:t>
            </a:r>
            <a:endParaRPr/>
          </a:p>
          <a:p>
            <a:pPr indent="-306000" lvl="1" marL="630000" rtl="0" algn="l">
              <a:spcBef>
                <a:spcPts val="880"/>
              </a:spcBef>
              <a:spcAft>
                <a:spcPts val="0"/>
              </a:spcAft>
              <a:buSzPts val="1288"/>
              <a:buChar char="◼"/>
            </a:pPr>
            <a:r>
              <a:rPr lang="en-US">
                <a:latin typeface="Arial"/>
                <a:ea typeface="Arial"/>
                <a:cs typeface="Arial"/>
                <a:sym typeface="Arial"/>
              </a:rPr>
              <a:t>Stop keyboard listener, Update UI to indicate status.</a:t>
            </a:r>
            <a:endParaRPr/>
          </a:p>
          <a:p>
            <a:pPr indent="-306000" lvl="1" marL="630000" rtl="0" algn="l">
              <a:spcBef>
                <a:spcPts val="880"/>
              </a:spcBef>
              <a:spcAft>
                <a:spcPts val="0"/>
              </a:spcAft>
              <a:buSzPts val="1288"/>
              <a:buChar char="◼"/>
            </a:pPr>
            <a:r>
              <a:rPr lang="en-US">
                <a:latin typeface="Arial"/>
                <a:ea typeface="Arial"/>
                <a:cs typeface="Arial"/>
                <a:sym typeface="Arial"/>
              </a:rPr>
              <a:t>Manage button states.</a:t>
            </a:r>
            <a:endParaRPr/>
          </a:p>
          <a:p>
            <a:pPr indent="0" lvl="0" marL="0" rtl="0" algn="l">
              <a:lnSpc>
                <a:spcPct val="110000"/>
              </a:lnSpc>
              <a:spcBef>
                <a:spcPts val="1000"/>
              </a:spcBef>
              <a:spcAft>
                <a:spcPts val="0"/>
              </a:spcAft>
              <a:buSzPts val="1840"/>
              <a:buNone/>
            </a:pPr>
            <a:r>
              <a:t/>
            </a:r>
            <a:endParaRPr sz="2000">
              <a:latin typeface="Arial"/>
              <a:ea typeface="Arial"/>
              <a:cs typeface="Arial"/>
              <a:sym typeface="Arial"/>
            </a:endParaRPr>
          </a:p>
          <a:p>
            <a:pPr indent="0" lvl="1" marL="324000" rtl="0" algn="l">
              <a:spcBef>
                <a:spcPts val="960"/>
              </a:spcBef>
              <a:spcAft>
                <a:spcPts val="0"/>
              </a:spcAft>
              <a:buSzPts val="1656"/>
              <a:buNone/>
            </a:pPr>
            <a:r>
              <a:rPr b="1" lang="en-US" sz="1800" u="sng">
                <a:latin typeface="Arial"/>
                <a:ea typeface="Arial"/>
                <a:cs typeface="Arial"/>
                <a:sym typeface="Arial"/>
              </a:rPr>
              <a:t>Deployment:</a:t>
            </a:r>
            <a:endParaRPr/>
          </a:p>
          <a:p>
            <a:pPr indent="-457200" lvl="0" marL="457200" rtl="0" algn="l">
              <a:lnSpc>
                <a:spcPct val="110000"/>
              </a:lnSpc>
              <a:spcBef>
                <a:spcPts val="880"/>
              </a:spcBef>
              <a:spcAft>
                <a:spcPts val="0"/>
              </a:spcAft>
              <a:buSzPts val="1288"/>
              <a:buFont typeface="Franklin Gothic"/>
              <a:buAutoNum type="arabicPeriod"/>
            </a:pPr>
            <a:r>
              <a:rPr b="1" lang="en-US" sz="1400">
                <a:latin typeface="Arial"/>
                <a:ea typeface="Arial"/>
                <a:cs typeface="Arial"/>
                <a:sym typeface="Arial"/>
              </a:rPr>
              <a:t>Packaging:</a:t>
            </a:r>
            <a:endParaRPr/>
          </a:p>
          <a:p>
            <a:pPr indent="-306000" lvl="1" marL="630000" rtl="0" algn="l">
              <a:spcBef>
                <a:spcPts val="880"/>
              </a:spcBef>
              <a:spcAft>
                <a:spcPts val="0"/>
              </a:spcAft>
              <a:buSzPts val="1288"/>
              <a:buChar char="◼"/>
            </a:pPr>
            <a:r>
              <a:rPr lang="en-US">
                <a:latin typeface="Arial"/>
                <a:ea typeface="Arial"/>
                <a:cs typeface="Arial"/>
                <a:sym typeface="Arial"/>
              </a:rPr>
              <a:t>Bundle application and dependencies.</a:t>
            </a:r>
            <a:endParaRPr/>
          </a:p>
          <a:p>
            <a:pPr indent="-306000" lvl="1" marL="630000" rtl="0" algn="l">
              <a:spcBef>
                <a:spcPts val="880"/>
              </a:spcBef>
              <a:spcAft>
                <a:spcPts val="0"/>
              </a:spcAft>
              <a:buSzPts val="1288"/>
              <a:buChar char="◼"/>
            </a:pPr>
            <a:r>
              <a:rPr lang="en-US">
                <a:latin typeface="Arial"/>
                <a:ea typeface="Arial"/>
                <a:cs typeface="Arial"/>
                <a:sym typeface="Arial"/>
              </a:rPr>
              <a:t>Include configuration files and documentation.</a:t>
            </a:r>
            <a:endParaRPr/>
          </a:p>
          <a:p>
            <a:pPr indent="-457200" lvl="0" marL="457200" rtl="0" algn="l">
              <a:lnSpc>
                <a:spcPct val="110000"/>
              </a:lnSpc>
              <a:spcBef>
                <a:spcPts val="880"/>
              </a:spcBef>
              <a:spcAft>
                <a:spcPts val="0"/>
              </a:spcAft>
              <a:buSzPts val="1288"/>
              <a:buFont typeface="Franklin Gothic"/>
              <a:buAutoNum type="arabicPeriod"/>
            </a:pPr>
            <a:r>
              <a:rPr b="1" lang="en-US" sz="1400">
                <a:latin typeface="Arial"/>
                <a:ea typeface="Arial"/>
                <a:cs typeface="Arial"/>
                <a:sym typeface="Arial"/>
              </a:rPr>
              <a:t>Distribution:</a:t>
            </a:r>
            <a:endParaRPr/>
          </a:p>
          <a:p>
            <a:pPr indent="-306000" lvl="1" marL="630000" rtl="0" algn="l">
              <a:spcBef>
                <a:spcPts val="880"/>
              </a:spcBef>
              <a:spcAft>
                <a:spcPts val="0"/>
              </a:spcAft>
              <a:buSzPts val="1288"/>
              <a:buChar char="◼"/>
            </a:pPr>
            <a:r>
              <a:rPr lang="en-US">
                <a:latin typeface="Arial"/>
                <a:ea typeface="Arial"/>
                <a:cs typeface="Arial"/>
                <a:sym typeface="Arial"/>
              </a:rPr>
              <a:t>Distribute via website, repositories, or physical media.</a:t>
            </a:r>
            <a:endParaRPr/>
          </a:p>
          <a:p>
            <a:pPr indent="-457200" lvl="0" marL="457200" rtl="0" algn="l">
              <a:lnSpc>
                <a:spcPct val="110000"/>
              </a:lnSpc>
              <a:spcBef>
                <a:spcPts val="880"/>
              </a:spcBef>
              <a:spcAft>
                <a:spcPts val="0"/>
              </a:spcAft>
              <a:buSzPts val="1288"/>
              <a:buFont typeface="Franklin Gothic"/>
              <a:buAutoNum type="arabicPeriod"/>
            </a:pPr>
            <a:r>
              <a:rPr b="1" lang="en-US" sz="1400">
                <a:latin typeface="Arial"/>
                <a:ea typeface="Arial"/>
                <a:cs typeface="Arial"/>
                <a:sym typeface="Arial"/>
              </a:rPr>
              <a:t>Installation:</a:t>
            </a:r>
            <a:endParaRPr/>
          </a:p>
          <a:p>
            <a:pPr indent="-306000" lvl="1" marL="630000" rtl="0" algn="l">
              <a:spcBef>
                <a:spcPts val="880"/>
              </a:spcBef>
              <a:spcAft>
                <a:spcPts val="0"/>
              </a:spcAft>
              <a:buSzPts val="1288"/>
              <a:buChar char="◼"/>
            </a:pPr>
            <a:r>
              <a:rPr lang="en-US">
                <a:latin typeface="Arial"/>
                <a:ea typeface="Arial"/>
                <a:cs typeface="Arial"/>
                <a:sym typeface="Arial"/>
              </a:rPr>
              <a:t>Provide clear installation instructions.</a:t>
            </a:r>
            <a:endParaRPr/>
          </a:p>
          <a:p>
            <a:pPr indent="-306000" lvl="1" marL="630000" rtl="0" algn="l">
              <a:spcBef>
                <a:spcPts val="880"/>
              </a:spcBef>
              <a:spcAft>
                <a:spcPts val="0"/>
              </a:spcAft>
              <a:buSzPts val="1288"/>
              <a:buChar char="◼"/>
            </a:pPr>
            <a:r>
              <a:rPr lang="en-US">
                <a:latin typeface="Arial"/>
                <a:ea typeface="Arial"/>
                <a:cs typeface="Arial"/>
                <a:sym typeface="Arial"/>
              </a:rPr>
              <a:t>Ensure compatibility across platforms.</a:t>
            </a:r>
            <a:endParaRPr/>
          </a:p>
          <a:p>
            <a:pPr indent="-457200" lvl="0" marL="457200" rtl="0" algn="l">
              <a:lnSpc>
                <a:spcPct val="110000"/>
              </a:lnSpc>
              <a:spcBef>
                <a:spcPts val="880"/>
              </a:spcBef>
              <a:spcAft>
                <a:spcPts val="0"/>
              </a:spcAft>
              <a:buSzPts val="1288"/>
              <a:buFont typeface="Franklin Gothic"/>
              <a:buAutoNum type="arabicPeriod"/>
            </a:pPr>
            <a:r>
              <a:rPr b="1" lang="en-US" sz="1400">
                <a:latin typeface="Arial"/>
                <a:ea typeface="Arial"/>
                <a:cs typeface="Arial"/>
                <a:sym typeface="Arial"/>
              </a:rPr>
              <a:t>Configuration:</a:t>
            </a:r>
            <a:endParaRPr/>
          </a:p>
          <a:p>
            <a:pPr indent="-306000" lvl="1" marL="630000" rtl="0" algn="l">
              <a:spcBef>
                <a:spcPts val="880"/>
              </a:spcBef>
              <a:spcAft>
                <a:spcPts val="0"/>
              </a:spcAft>
              <a:buSzPts val="1288"/>
              <a:buChar char="◼"/>
            </a:pPr>
            <a:r>
              <a:rPr lang="en-US">
                <a:latin typeface="Arial"/>
                <a:ea typeface="Arial"/>
                <a:cs typeface="Arial"/>
                <a:sym typeface="Arial"/>
              </a:rPr>
              <a:t>Allow user customization of settings.</a:t>
            </a:r>
            <a:endParaRPr/>
          </a:p>
          <a:p>
            <a:pPr indent="-457200" lvl="0" marL="457200" rtl="0" algn="l">
              <a:lnSpc>
                <a:spcPct val="110000"/>
              </a:lnSpc>
              <a:spcBef>
                <a:spcPts val="880"/>
              </a:spcBef>
              <a:spcAft>
                <a:spcPts val="0"/>
              </a:spcAft>
              <a:buSzPts val="1288"/>
              <a:buFont typeface="Franklin Gothic"/>
              <a:buAutoNum type="arabicPeriod"/>
            </a:pPr>
            <a:r>
              <a:rPr b="1" lang="en-US" sz="1400">
                <a:latin typeface="Arial"/>
                <a:ea typeface="Arial"/>
                <a:cs typeface="Arial"/>
                <a:sym typeface="Arial"/>
              </a:rPr>
              <a:t>Security Considerations:</a:t>
            </a:r>
            <a:endParaRPr/>
          </a:p>
          <a:p>
            <a:pPr indent="-306000" lvl="1" marL="630000" rtl="0" algn="l">
              <a:spcBef>
                <a:spcPts val="880"/>
              </a:spcBef>
              <a:spcAft>
                <a:spcPts val="0"/>
              </a:spcAft>
              <a:buSzPts val="1288"/>
              <a:buChar char="◼"/>
            </a:pPr>
            <a:r>
              <a:rPr lang="en-US">
                <a:latin typeface="Arial"/>
                <a:ea typeface="Arial"/>
                <a:cs typeface="Arial"/>
                <a:sym typeface="Arial"/>
              </a:rPr>
              <a:t>Implement measures to protect against unauthorized access.</a:t>
            </a:r>
            <a:endParaRPr>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34" name="Google Shape;134;p19"/>
          <p:cNvPicPr preferRelativeResize="0"/>
          <p:nvPr/>
        </p:nvPicPr>
        <p:blipFill rotWithShape="1">
          <a:blip r:embed="rId3">
            <a:alphaModFix/>
          </a:blip>
          <a:srcRect b="0" l="0" r="0" t="0"/>
          <a:stretch/>
        </p:blipFill>
        <p:spPr>
          <a:xfrm>
            <a:off x="1695425" y="1437354"/>
            <a:ext cx="8545118" cy="3191320"/>
          </a:xfrm>
          <a:prstGeom prst="rect">
            <a:avLst/>
          </a:prstGeom>
          <a:noFill/>
          <a:ln>
            <a:noFill/>
          </a:ln>
        </p:spPr>
      </p:pic>
      <p:pic>
        <p:nvPicPr>
          <p:cNvPr id="135" name="Google Shape;135;p19"/>
          <p:cNvPicPr preferRelativeResize="0"/>
          <p:nvPr/>
        </p:nvPicPr>
        <p:blipFill rotWithShape="1">
          <a:blip r:embed="rId4">
            <a:alphaModFix/>
          </a:blip>
          <a:srcRect b="0" l="0" r="0" t="0"/>
          <a:stretch/>
        </p:blipFill>
        <p:spPr>
          <a:xfrm>
            <a:off x="3033285" y="5038478"/>
            <a:ext cx="6125430" cy="714475"/>
          </a:xfrm>
          <a:prstGeom prst="rect">
            <a:avLst/>
          </a:prstGeom>
          <a:noFill/>
          <a:ln>
            <a:noFill/>
          </a:ln>
        </p:spPr>
      </p:pic>
      <p:sp>
        <p:nvSpPr>
          <p:cNvPr id="136" name="Google Shape;136;p19"/>
          <p:cNvSpPr txBox="1"/>
          <p:nvPr/>
        </p:nvSpPr>
        <p:spPr>
          <a:xfrm>
            <a:off x="4532376" y="1075206"/>
            <a:ext cx="15636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Key_log.json</a:t>
            </a:r>
            <a:endParaRPr sz="1800">
              <a:solidFill>
                <a:schemeClr val="dk1"/>
              </a:solidFill>
              <a:latin typeface="Libre Franklin"/>
              <a:ea typeface="Libre Franklin"/>
              <a:cs typeface="Libre Franklin"/>
              <a:sym typeface="Libre Franklin"/>
            </a:endParaRPr>
          </a:p>
        </p:txBody>
      </p:sp>
      <p:sp>
        <p:nvSpPr>
          <p:cNvPr id="137" name="Google Shape;137;p19"/>
          <p:cNvSpPr txBox="1"/>
          <p:nvPr/>
        </p:nvSpPr>
        <p:spPr>
          <a:xfrm>
            <a:off x="5125212" y="4648910"/>
            <a:ext cx="228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Key_log.txt</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43" name="Google Shape;143;p20"/>
          <p:cNvSpPr txBox="1"/>
          <p:nvPr>
            <p:ph idx="1" type="body"/>
          </p:nvPr>
        </p:nvSpPr>
        <p:spPr>
          <a:xfrm>
            <a:off x="581192" y="1302026"/>
            <a:ext cx="11029615" cy="4897606"/>
          </a:xfrm>
          <a:prstGeom prst="rect">
            <a:avLst/>
          </a:prstGeom>
          <a:noFill/>
          <a:ln>
            <a:noFill/>
          </a:ln>
        </p:spPr>
        <p:txBody>
          <a:bodyPr anchorCtr="0" anchor="ctr" bIns="45700" lIns="91425" spcFirstLastPara="1" rIns="91425" wrap="square" tIns="45700">
            <a:normAutofit fontScale="92500" lnSpcReduction="10000"/>
          </a:bodyPr>
          <a:lstStyle/>
          <a:p>
            <a:pPr indent="-306029" lvl="0" marL="306000" rtl="0" algn="l">
              <a:lnSpc>
                <a:spcPct val="110000"/>
              </a:lnSpc>
              <a:spcBef>
                <a:spcPts val="0"/>
              </a:spcBef>
              <a:spcAft>
                <a:spcPts val="0"/>
              </a:spcAft>
              <a:buSzPct val="92000"/>
              <a:buChar char="◼"/>
            </a:pPr>
            <a:r>
              <a:rPr b="1" lang="en-US">
                <a:latin typeface="Arial"/>
                <a:ea typeface="Arial"/>
                <a:cs typeface="Arial"/>
                <a:sym typeface="Arial"/>
              </a:rPr>
              <a:t>Double-edged Sword:</a:t>
            </a:r>
            <a:r>
              <a:rPr lang="en-US">
                <a:latin typeface="Arial"/>
                <a:ea typeface="Arial"/>
                <a:cs typeface="Arial"/>
                <a:sym typeface="Arial"/>
              </a:rPr>
              <a:t> Keyloggers offer potential benefits in cybersecurity (detecting suspicious activity) and parental control (monitoring online safety). However, their ability to capture sensitive information raises ethical concerns.</a:t>
            </a:r>
            <a:endParaRPr/>
          </a:p>
          <a:p>
            <a:pPr indent="-306029" lvl="0" marL="306000" rtl="0" algn="l">
              <a:lnSpc>
                <a:spcPct val="110000"/>
              </a:lnSpc>
              <a:spcBef>
                <a:spcPts val="914"/>
              </a:spcBef>
              <a:spcAft>
                <a:spcPts val="0"/>
              </a:spcAft>
              <a:buSzPct val="92000"/>
              <a:buChar char="◼"/>
            </a:pPr>
            <a:r>
              <a:rPr b="1" lang="en-US">
                <a:latin typeface="Arial"/>
                <a:ea typeface="Arial"/>
                <a:cs typeface="Arial"/>
                <a:sym typeface="Arial"/>
              </a:rPr>
              <a:t>Evolving Landscape:</a:t>
            </a:r>
            <a:r>
              <a:rPr lang="en-US">
                <a:latin typeface="Arial"/>
                <a:ea typeface="Arial"/>
                <a:cs typeface="Arial"/>
                <a:sym typeface="Arial"/>
              </a:rPr>
              <a:t> The future of keyloggers is complex. Advancements in:  </a:t>
            </a:r>
            <a:endParaRPr/>
          </a:p>
          <a:p>
            <a:pPr indent="-306000" lvl="1" marL="630000" rtl="0" algn="l">
              <a:spcBef>
                <a:spcPts val="896"/>
              </a:spcBef>
              <a:spcAft>
                <a:spcPts val="0"/>
              </a:spcAft>
              <a:buSzPct val="92000"/>
              <a:buChar char="◼"/>
            </a:pPr>
            <a:r>
              <a:rPr b="1" lang="en-US" sz="1600">
                <a:latin typeface="Arial"/>
                <a:ea typeface="Arial"/>
                <a:cs typeface="Arial"/>
                <a:sym typeface="Arial"/>
              </a:rPr>
              <a:t>Malware:</a:t>
            </a:r>
            <a:r>
              <a:rPr lang="en-US" sz="1600">
                <a:latin typeface="Arial"/>
                <a:ea typeface="Arial"/>
                <a:cs typeface="Arial"/>
                <a:sym typeface="Arial"/>
              </a:rPr>
              <a:t> Sophisticated malware could bypass traditional detection, making keyloggers harder to remove.  </a:t>
            </a:r>
            <a:endParaRPr/>
          </a:p>
          <a:p>
            <a:pPr indent="-306000" lvl="1" marL="630000" rtl="0" algn="l">
              <a:spcBef>
                <a:spcPts val="896"/>
              </a:spcBef>
              <a:spcAft>
                <a:spcPts val="0"/>
              </a:spcAft>
              <a:buSzPct val="92000"/>
              <a:buChar char="◼"/>
            </a:pPr>
            <a:r>
              <a:rPr b="1" lang="en-US" sz="1600">
                <a:latin typeface="Arial"/>
                <a:ea typeface="Arial"/>
                <a:cs typeface="Arial"/>
                <a:sym typeface="Arial"/>
              </a:rPr>
              <a:t>Hardware:</a:t>
            </a:r>
            <a:r>
              <a:rPr lang="en-US" sz="1600">
                <a:latin typeface="Arial"/>
                <a:ea typeface="Arial"/>
                <a:cs typeface="Arial"/>
                <a:sym typeface="Arial"/>
              </a:rPr>
              <a:t> Integration into hardware like keyboards could make them virtually undetectable. </a:t>
            </a:r>
            <a:endParaRPr/>
          </a:p>
          <a:p>
            <a:pPr indent="-306000" lvl="1" marL="630000" rtl="0" algn="l">
              <a:spcBef>
                <a:spcPts val="896"/>
              </a:spcBef>
              <a:spcAft>
                <a:spcPts val="0"/>
              </a:spcAft>
              <a:buSzPct val="92000"/>
              <a:buChar char="◼"/>
            </a:pPr>
            <a:r>
              <a:rPr b="1" lang="en-US" sz="1600">
                <a:latin typeface="Arial"/>
                <a:ea typeface="Arial"/>
                <a:cs typeface="Arial"/>
                <a:sym typeface="Arial"/>
              </a:rPr>
              <a:t>Cloud Storage:</a:t>
            </a:r>
            <a:r>
              <a:rPr lang="en-US" sz="1600">
                <a:latin typeface="Arial"/>
                <a:ea typeface="Arial"/>
                <a:cs typeface="Arial"/>
                <a:sym typeface="Arial"/>
              </a:rPr>
              <a:t> Cloud-based storage of keystrokes might create new privacy vulnerabilities.</a:t>
            </a:r>
            <a:endParaRPr/>
          </a:p>
          <a:p>
            <a:pPr indent="-306029" lvl="0" marL="306000" rtl="0" algn="l">
              <a:lnSpc>
                <a:spcPct val="110000"/>
              </a:lnSpc>
              <a:spcBef>
                <a:spcPts val="914"/>
              </a:spcBef>
              <a:spcAft>
                <a:spcPts val="0"/>
              </a:spcAft>
              <a:buSzPct val="92000"/>
              <a:buChar char="◼"/>
            </a:pPr>
            <a:r>
              <a:rPr b="1" lang="en-US">
                <a:latin typeface="Arial"/>
                <a:ea typeface="Arial"/>
                <a:cs typeface="Arial"/>
                <a:sym typeface="Arial"/>
              </a:rPr>
              <a:t>Legal and Ethical Hurdles:</a:t>
            </a:r>
            <a:r>
              <a:rPr lang="en-US">
                <a:latin typeface="Arial"/>
                <a:ea typeface="Arial"/>
                <a:cs typeface="Arial"/>
                <a:sym typeface="Arial"/>
              </a:rPr>
              <a:t> Stricter privacy regulations and growing emphasis on user consent could significantly limit the use of keyloggers, especially in workplaces.</a:t>
            </a:r>
            <a:endParaRPr/>
          </a:p>
          <a:p>
            <a:pPr indent="-306029" lvl="0" marL="306000" rtl="0" algn="l">
              <a:lnSpc>
                <a:spcPct val="110000"/>
              </a:lnSpc>
              <a:spcBef>
                <a:spcPts val="914"/>
              </a:spcBef>
              <a:spcAft>
                <a:spcPts val="0"/>
              </a:spcAft>
              <a:buSzPct val="92000"/>
              <a:buChar char="◼"/>
            </a:pPr>
            <a:r>
              <a:rPr b="1" lang="en-US">
                <a:latin typeface="Arial"/>
                <a:ea typeface="Arial"/>
                <a:cs typeface="Arial"/>
                <a:sym typeface="Arial"/>
              </a:rPr>
              <a:t>Future Focus:</a:t>
            </a:r>
            <a:r>
              <a:rPr lang="en-US">
                <a:latin typeface="Arial"/>
                <a:ea typeface="Arial"/>
                <a:cs typeface="Arial"/>
                <a:sym typeface="Arial"/>
              </a:rPr>
              <a:t> Striking a balance is crucial:  </a:t>
            </a:r>
            <a:endParaRPr/>
          </a:p>
          <a:p>
            <a:pPr indent="-306000" lvl="1" marL="630000" rtl="0" algn="l">
              <a:spcBef>
                <a:spcPts val="896"/>
              </a:spcBef>
              <a:spcAft>
                <a:spcPts val="0"/>
              </a:spcAft>
              <a:buSzPct val="92000"/>
              <a:buChar char="◼"/>
            </a:pPr>
            <a:r>
              <a:rPr b="1" lang="en-US" sz="1600">
                <a:latin typeface="Arial"/>
                <a:ea typeface="Arial"/>
                <a:cs typeface="Arial"/>
                <a:sym typeface="Arial"/>
              </a:rPr>
              <a:t>Ethical Use:</a:t>
            </a:r>
            <a:r>
              <a:rPr lang="en-US" sz="1600">
                <a:latin typeface="Arial"/>
                <a:ea typeface="Arial"/>
                <a:cs typeface="Arial"/>
                <a:sym typeface="Arial"/>
              </a:rPr>
              <a:t> Utilize keyloggers for legitimate purposes with clear user consent.  </a:t>
            </a:r>
            <a:endParaRPr/>
          </a:p>
          <a:p>
            <a:pPr indent="-306000" lvl="1" marL="630000" rtl="0" algn="l">
              <a:spcBef>
                <a:spcPts val="896"/>
              </a:spcBef>
              <a:spcAft>
                <a:spcPts val="0"/>
              </a:spcAft>
              <a:buSzPct val="92000"/>
              <a:buChar char="◼"/>
            </a:pPr>
            <a:r>
              <a:rPr b="1" lang="en-US" sz="1600">
                <a:latin typeface="Arial"/>
                <a:ea typeface="Arial"/>
                <a:cs typeface="Arial"/>
                <a:sym typeface="Arial"/>
              </a:rPr>
              <a:t>Robust Security:</a:t>
            </a:r>
            <a:r>
              <a:rPr lang="en-US" sz="1600">
                <a:latin typeface="Arial"/>
                <a:ea typeface="Arial"/>
                <a:cs typeface="Arial"/>
                <a:sym typeface="Arial"/>
              </a:rPr>
              <a:t> Implement strong security measures to protect captured data.  </a:t>
            </a:r>
            <a:endParaRPr/>
          </a:p>
          <a:p>
            <a:pPr indent="-306000" lvl="1" marL="630000" rtl="0" algn="l">
              <a:spcBef>
                <a:spcPts val="896"/>
              </a:spcBef>
              <a:spcAft>
                <a:spcPts val="0"/>
              </a:spcAft>
              <a:buSzPct val="92000"/>
              <a:buChar char="◼"/>
            </a:pPr>
            <a:r>
              <a:rPr b="1" lang="en-US" sz="1600">
                <a:latin typeface="Arial"/>
                <a:ea typeface="Arial"/>
                <a:cs typeface="Arial"/>
                <a:sym typeface="Arial"/>
              </a:rPr>
              <a:t>User Transparency:</a:t>
            </a:r>
            <a:r>
              <a:rPr lang="en-US" sz="1600">
                <a:latin typeface="Arial"/>
                <a:ea typeface="Arial"/>
                <a:cs typeface="Arial"/>
                <a:sym typeface="Arial"/>
              </a:rPr>
              <a:t> Be transparent about any monitoring practices involving keyloggers.</a:t>
            </a:r>
            <a:endParaRPr/>
          </a:p>
          <a:p>
            <a:pPr indent="-306029" lvl="0" marL="306000" rtl="0" algn="l">
              <a:lnSpc>
                <a:spcPct val="110000"/>
              </a:lnSpc>
              <a:spcBef>
                <a:spcPts val="914"/>
              </a:spcBef>
              <a:spcAft>
                <a:spcPts val="0"/>
              </a:spcAft>
              <a:buSzPct val="92000"/>
              <a:buChar char="◼"/>
            </a:pPr>
            <a:r>
              <a:rPr b="1" lang="en-US">
                <a:latin typeface="Arial"/>
                <a:ea typeface="Arial"/>
                <a:cs typeface="Arial"/>
                <a:sym typeface="Arial"/>
              </a:rPr>
              <a:t>Public Awareness:</a:t>
            </a:r>
            <a:r>
              <a:rPr lang="en-US">
                <a:latin typeface="Arial"/>
                <a:ea typeface="Arial"/>
                <a:cs typeface="Arial"/>
                <a:sym typeface="Arial"/>
              </a:rPr>
              <a:t> As public awareness about keyloggers increases, ethical considerations and potential misuse will likely come under greater scrutiny. Regulations around keylogger use may also become more stringent.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idx="1" type="body"/>
          </p:nvPr>
        </p:nvSpPr>
        <p:spPr>
          <a:xfrm>
            <a:off x="581192" y="1393466"/>
            <a:ext cx="11029615" cy="4673324"/>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656"/>
              <a:buChar char="◼"/>
            </a:pPr>
            <a:r>
              <a:rPr b="1" lang="en-US" sz="1800">
                <a:latin typeface="Arial"/>
                <a:ea typeface="Arial"/>
                <a:cs typeface="Arial"/>
                <a:sym typeface="Arial"/>
              </a:rPr>
              <a:t>Increased Demand:</a:t>
            </a:r>
            <a:endParaRPr sz="1800">
              <a:latin typeface="Arial"/>
              <a:ea typeface="Arial"/>
              <a:cs typeface="Arial"/>
              <a:sym typeface="Arial"/>
            </a:endParaRPr>
          </a:p>
          <a:p>
            <a:pPr indent="-306000" lvl="1" marL="630000" rtl="0" algn="l">
              <a:spcBef>
                <a:spcPts val="920"/>
              </a:spcBef>
              <a:spcAft>
                <a:spcPts val="0"/>
              </a:spcAft>
              <a:buSzPts val="1472"/>
              <a:buChar char="◼"/>
            </a:pPr>
            <a:r>
              <a:rPr lang="en-US" sz="1600">
                <a:latin typeface="Arial"/>
                <a:ea typeface="Arial"/>
                <a:cs typeface="Arial"/>
                <a:sym typeface="Arial"/>
              </a:rPr>
              <a:t>Potential for growth in cybersecurity and parental control.</a:t>
            </a:r>
            <a:endParaRPr/>
          </a:p>
          <a:p>
            <a:pPr indent="-306000" lvl="0" marL="306000" rtl="0" algn="l">
              <a:lnSpc>
                <a:spcPct val="110000"/>
              </a:lnSpc>
              <a:spcBef>
                <a:spcPts val="960"/>
              </a:spcBef>
              <a:spcAft>
                <a:spcPts val="0"/>
              </a:spcAft>
              <a:buSzPts val="1656"/>
              <a:buChar char="◼"/>
            </a:pPr>
            <a:r>
              <a:rPr b="1" lang="en-US" sz="1800">
                <a:latin typeface="Arial"/>
                <a:ea typeface="Arial"/>
                <a:cs typeface="Arial"/>
                <a:sym typeface="Arial"/>
              </a:rPr>
              <a:t>Technological Advancements:</a:t>
            </a:r>
            <a:endParaRPr sz="1800">
              <a:latin typeface="Arial"/>
              <a:ea typeface="Arial"/>
              <a:cs typeface="Arial"/>
              <a:sym typeface="Arial"/>
            </a:endParaRPr>
          </a:p>
          <a:p>
            <a:pPr indent="-306000" lvl="1" marL="630000" rtl="0" algn="l">
              <a:spcBef>
                <a:spcPts val="920"/>
              </a:spcBef>
              <a:spcAft>
                <a:spcPts val="0"/>
              </a:spcAft>
              <a:buSzPts val="1472"/>
              <a:buChar char="◼"/>
            </a:pPr>
            <a:r>
              <a:rPr lang="en-US" sz="1600">
                <a:latin typeface="Arial"/>
                <a:ea typeface="Arial"/>
                <a:cs typeface="Arial"/>
                <a:sym typeface="Arial"/>
              </a:rPr>
              <a:t>Malware developers may create more sophisticated keyloggers.</a:t>
            </a:r>
            <a:endParaRPr/>
          </a:p>
          <a:p>
            <a:pPr indent="-306000" lvl="1" marL="630000" rtl="0" algn="l">
              <a:spcBef>
                <a:spcPts val="920"/>
              </a:spcBef>
              <a:spcAft>
                <a:spcPts val="0"/>
              </a:spcAft>
              <a:buSzPts val="1472"/>
              <a:buChar char="◼"/>
            </a:pPr>
            <a:r>
              <a:rPr lang="en-US" sz="1600">
                <a:latin typeface="Arial"/>
                <a:ea typeface="Arial"/>
                <a:cs typeface="Arial"/>
                <a:sym typeface="Arial"/>
              </a:rPr>
              <a:t>Keyloggers might be integrated into hardware for stealth.</a:t>
            </a:r>
            <a:endParaRPr/>
          </a:p>
          <a:p>
            <a:pPr indent="-306000" lvl="1" marL="630000" rtl="0" algn="l">
              <a:spcBef>
                <a:spcPts val="920"/>
              </a:spcBef>
              <a:spcAft>
                <a:spcPts val="0"/>
              </a:spcAft>
              <a:buSzPts val="1472"/>
              <a:buChar char="◼"/>
            </a:pPr>
            <a:r>
              <a:rPr lang="en-US" sz="1600">
                <a:latin typeface="Arial"/>
                <a:ea typeface="Arial"/>
                <a:cs typeface="Arial"/>
                <a:sym typeface="Arial"/>
              </a:rPr>
              <a:t>Cloud-based logging could pose new privacy challenges.</a:t>
            </a:r>
            <a:endParaRPr/>
          </a:p>
          <a:p>
            <a:pPr indent="-306000" lvl="0" marL="306000" rtl="0" algn="l">
              <a:lnSpc>
                <a:spcPct val="110000"/>
              </a:lnSpc>
              <a:spcBef>
                <a:spcPts val="960"/>
              </a:spcBef>
              <a:spcAft>
                <a:spcPts val="0"/>
              </a:spcAft>
              <a:buSzPts val="1656"/>
              <a:buChar char="◼"/>
            </a:pPr>
            <a:r>
              <a:rPr b="1" lang="en-US" sz="1800">
                <a:latin typeface="Arial"/>
                <a:ea typeface="Arial"/>
                <a:cs typeface="Arial"/>
                <a:sym typeface="Arial"/>
              </a:rPr>
              <a:t>Legal and Ethical Concerns:</a:t>
            </a:r>
            <a:endParaRPr sz="1800">
              <a:latin typeface="Arial"/>
              <a:ea typeface="Arial"/>
              <a:cs typeface="Arial"/>
              <a:sym typeface="Arial"/>
            </a:endParaRPr>
          </a:p>
          <a:p>
            <a:pPr indent="-306000" lvl="1" marL="630000" rtl="0" algn="l">
              <a:spcBef>
                <a:spcPts val="920"/>
              </a:spcBef>
              <a:spcAft>
                <a:spcPts val="0"/>
              </a:spcAft>
              <a:buSzPts val="1472"/>
              <a:buChar char="◼"/>
            </a:pPr>
            <a:r>
              <a:rPr lang="en-US" sz="1600">
                <a:latin typeface="Arial"/>
                <a:ea typeface="Arial"/>
                <a:cs typeface="Arial"/>
                <a:sym typeface="Arial"/>
              </a:rPr>
              <a:t>Stricter privacy regulations may limit keylogger use.</a:t>
            </a:r>
            <a:endParaRPr/>
          </a:p>
          <a:p>
            <a:pPr indent="-306000" lvl="1" marL="630000" rtl="0" algn="l">
              <a:spcBef>
                <a:spcPts val="920"/>
              </a:spcBef>
              <a:spcAft>
                <a:spcPts val="0"/>
              </a:spcAft>
              <a:buSzPts val="1472"/>
              <a:buChar char="◼"/>
            </a:pPr>
            <a:r>
              <a:rPr lang="en-US" sz="1600">
                <a:latin typeface="Arial"/>
                <a:ea typeface="Arial"/>
                <a:cs typeface="Arial"/>
                <a:sym typeface="Arial"/>
              </a:rPr>
              <a:t>Emphasis on transparency and user consent will rise.</a:t>
            </a:r>
            <a:endParaRPr/>
          </a:p>
          <a:p>
            <a:pPr indent="-306000" lvl="0" marL="306000" rtl="0" algn="l">
              <a:lnSpc>
                <a:spcPct val="110000"/>
              </a:lnSpc>
              <a:spcBef>
                <a:spcPts val="960"/>
              </a:spcBef>
              <a:spcAft>
                <a:spcPts val="0"/>
              </a:spcAft>
              <a:buSzPts val="1656"/>
              <a:buChar char="◼"/>
            </a:pPr>
            <a:r>
              <a:rPr b="1" lang="en-US" sz="1800">
                <a:latin typeface="Arial"/>
                <a:ea typeface="Arial"/>
                <a:cs typeface="Arial"/>
                <a:sym typeface="Arial"/>
              </a:rPr>
              <a:t>Future Outlook:</a:t>
            </a:r>
            <a:endParaRPr sz="1800">
              <a:latin typeface="Arial"/>
              <a:ea typeface="Arial"/>
              <a:cs typeface="Arial"/>
              <a:sym typeface="Arial"/>
            </a:endParaRPr>
          </a:p>
          <a:p>
            <a:pPr indent="-306000" lvl="1" marL="630000" rtl="0" algn="l">
              <a:spcBef>
                <a:spcPts val="920"/>
              </a:spcBef>
              <a:spcAft>
                <a:spcPts val="0"/>
              </a:spcAft>
              <a:buSzPts val="1472"/>
              <a:buChar char="◼"/>
            </a:pPr>
            <a:r>
              <a:rPr lang="en-US" sz="1600">
                <a:latin typeface="Arial"/>
                <a:ea typeface="Arial"/>
                <a:cs typeface="Arial"/>
                <a:sym typeface="Arial"/>
              </a:rPr>
              <a:t>Balance needed between utility and ethical user protection.</a:t>
            </a:r>
            <a:endParaRPr/>
          </a:p>
          <a:p>
            <a:pPr indent="-306000" lvl="1" marL="630000" rtl="0" algn="l">
              <a:spcBef>
                <a:spcPts val="920"/>
              </a:spcBef>
              <a:spcAft>
                <a:spcPts val="0"/>
              </a:spcAft>
              <a:buSzPts val="1472"/>
              <a:buChar char="◼"/>
            </a:pPr>
            <a:r>
              <a:rPr lang="en-US" sz="1600">
                <a:latin typeface="Arial"/>
                <a:ea typeface="Arial"/>
                <a:cs typeface="Arial"/>
                <a:sym typeface="Arial"/>
              </a:rPr>
              <a:t>Public awareness about keyloggers is likely to increase.</a:t>
            </a:r>
            <a:endParaRPr/>
          </a:p>
          <a:p>
            <a:pPr indent="-306000" lvl="1" marL="630000" rtl="0" algn="l">
              <a:spcBef>
                <a:spcPts val="920"/>
              </a:spcBef>
              <a:spcAft>
                <a:spcPts val="0"/>
              </a:spcAft>
              <a:buSzPts val="1472"/>
              <a:buChar char="◼"/>
            </a:pPr>
            <a:r>
              <a:rPr lang="en-US" sz="1600">
                <a:latin typeface="Arial"/>
                <a:ea typeface="Arial"/>
                <a:cs typeface="Arial"/>
                <a:sym typeface="Arial"/>
              </a:rPr>
              <a:t>Regulations around keylogger use may become stricter.</a:t>
            </a:r>
            <a:endParaRPr/>
          </a:p>
        </p:txBody>
      </p:sp>
      <p:sp>
        <p:nvSpPr>
          <p:cNvPr id="149" name="Google Shape;149;p21"/>
          <p:cNvSpPr txBox="1"/>
          <p:nvPr/>
        </p:nvSpPr>
        <p:spPr>
          <a:xfrm>
            <a:off x="581192" y="643491"/>
            <a:ext cx="10938374" cy="530296"/>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4000"/>
              <a:buFont typeface="Arial"/>
              <a:buNone/>
            </a:pPr>
            <a:r>
              <a:rPr b="1" lang="en-US" sz="4000" cap="none">
                <a:solidFill>
                  <a:schemeClr val="accent1"/>
                </a:solidFill>
                <a:latin typeface="Arial"/>
                <a:ea typeface="Arial"/>
                <a:cs typeface="Arial"/>
                <a:sym typeface="Arial"/>
              </a:rPr>
              <a:t>FUTURE SCOPE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