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 – The Beginning of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689683" cy="3530600"/>
          </a:xfrm>
        </p:spPr>
        <p:txBody>
          <a:bodyPr/>
          <a:lstStyle/>
          <a:p>
            <a:pPr marL="0" indent="0" algn="l">
              <a:buNone/>
              <a:defRPr sz="2400">
                <a:latin typeface="Calibri"/>
              </a:defRPr>
            </a:pPr>
            <a:r>
              <a:rPr dirty="0"/>
              <a:t>Theme: How Computers Learned to Imagine</a:t>
            </a:r>
          </a:p>
          <a:p>
            <a:pPr algn="l">
              <a:defRPr sz="2400">
                <a:latin typeface="Calibri"/>
              </a:defRPr>
            </a:pPr>
            <a:endParaRPr dirty="0"/>
          </a:p>
          <a:p>
            <a:pPr marL="0" indent="0" algn="l">
              <a:buNone/>
              <a:defRPr sz="2400">
                <a:latin typeface="Calibri"/>
              </a:defRPr>
            </a:pPr>
            <a:r>
              <a:rPr sz="3600" dirty="0"/>
              <a:t>Welcome to the start of our AI journey!</a:t>
            </a:r>
          </a:p>
          <a:p>
            <a:pPr marL="0" indent="0" algn="l">
              <a:buNone/>
              <a:defRPr sz="2400">
                <a:latin typeface="Calibri"/>
              </a:defRPr>
            </a:pPr>
            <a:r>
              <a:rPr sz="1600" dirty="0"/>
              <a:t>We’ll explore how machines went from calculators to creators — from predicting numbers to writing stories and making art.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Prompt vs User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defRPr sz="2400">
                <a:latin typeface="Calibri"/>
              </a:defRPr>
            </a:pPr>
            <a:r>
              <a:t>- **System Prompt:** Defines who the AI is.</a:t>
            </a:r>
          </a:p>
          <a:p>
            <a:pPr algn="l">
              <a:defRPr sz="2400">
                <a:latin typeface="Calibri"/>
              </a:defRPr>
            </a:pPr>
            <a:r>
              <a:t>  Example: 'You are a friendly teacher explaining AI.'</a:t>
            </a:r>
          </a:p>
          <a:p>
            <a:pPr algn="l">
              <a:defRPr sz="2400">
                <a:latin typeface="Calibri"/>
              </a:defRPr>
            </a:pPr>
            <a:endParaRPr/>
          </a:p>
          <a:p>
            <a:pPr algn="l">
              <a:defRPr sz="2400">
                <a:latin typeface="Calibri"/>
              </a:defRPr>
            </a:pPr>
            <a:r>
              <a:t>- **User Prompt:** Tells the AI what to do.</a:t>
            </a:r>
          </a:p>
          <a:p>
            <a:pPr algn="l">
              <a:defRPr sz="2400">
                <a:latin typeface="Calibri"/>
              </a:defRPr>
            </a:pPr>
            <a:r>
              <a:t>  Example: 'Explain deep learning in simple words.'</a:t>
            </a:r>
          </a:p>
          <a:p>
            <a:pPr algn="l">
              <a:defRPr sz="2400">
                <a:latin typeface="Calibri"/>
              </a:defRPr>
            </a:pPr>
            <a:endParaRPr/>
          </a:p>
          <a:p>
            <a:pPr algn="l">
              <a:defRPr sz="2400">
                <a:latin typeface="Calibri"/>
              </a:defRPr>
            </a:pPr>
            <a:r>
              <a:t>Together, they shape the AI’s behavior.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Project: Creative Text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defRPr sz="2400">
                <a:latin typeface="Calibri"/>
              </a:defRPr>
            </a:pPr>
            <a:r>
              <a:rPr dirty="0"/>
              <a:t>Let’s build our first AI app using Gemini API + </a:t>
            </a:r>
            <a:r>
              <a:rPr dirty="0" err="1"/>
              <a:t>Streamlit</a:t>
            </a:r>
            <a:r>
              <a:rPr dirty="0"/>
              <a:t>!</a:t>
            </a:r>
          </a:p>
          <a:p>
            <a:pPr algn="l">
              <a:defRPr sz="2400">
                <a:latin typeface="Calibri"/>
              </a:defRPr>
            </a:pP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1️⃣ Type your idea into the box.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2️⃣ Choose how creative the AI should be.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3️⃣ Click 'Generate' and see what it creates.</a:t>
            </a:r>
          </a:p>
          <a:p>
            <a:pPr algn="l">
              <a:defRPr sz="2400">
                <a:latin typeface="Calibri"/>
              </a:defRPr>
            </a:pP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Each </a:t>
            </a:r>
            <a:r>
              <a:rPr lang="en-IN" dirty="0"/>
              <a:t>of you</a:t>
            </a:r>
            <a:r>
              <a:rPr dirty="0"/>
              <a:t> can customize the System Prompt to change the AI’s personality.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&amp; 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latin typeface="Calibri"/>
              </a:defRPr>
            </a:pPr>
            <a:r>
              <a:t>✅ AI learns from data.</a:t>
            </a:r>
          </a:p>
          <a:p>
            <a:pPr algn="l">
              <a:defRPr sz="2400">
                <a:latin typeface="Calibri"/>
              </a:defRPr>
            </a:pPr>
            <a:r>
              <a:t>✅ Generative AI creates new things.</a:t>
            </a:r>
          </a:p>
          <a:p>
            <a:pPr algn="l">
              <a:defRPr sz="2400">
                <a:latin typeface="Calibri"/>
              </a:defRPr>
            </a:pPr>
            <a:r>
              <a:t>✅ Prompts control how AI behaves.</a:t>
            </a:r>
          </a:p>
          <a:p>
            <a:pPr algn="l">
              <a:defRPr sz="2400">
                <a:latin typeface="Calibri"/>
              </a:defRPr>
            </a:pPr>
            <a:endParaRPr/>
          </a:p>
          <a:p>
            <a:pPr algn="l">
              <a:defRPr sz="2400">
                <a:latin typeface="Calibri"/>
              </a:defRPr>
            </a:pPr>
            <a:r>
              <a:t>Tomorrow → AI that can SEE 👁️ (multimodal image understanding).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Magic Moment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latin typeface="Calibri"/>
              </a:defRPr>
            </a:pPr>
            <a:r>
              <a:rPr dirty="0"/>
              <a:t>In 2012, Google engineers left a neural network running overnight.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It watched thousands of YouTube videos and learned to recognize... CATS! 🐱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No one told it what a cat was — it learned by itself.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That was the birth of modern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 (AI)?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latin typeface="Calibri"/>
              </a:defRPr>
            </a:pPr>
            <a:r>
              <a:rPr dirty="0"/>
              <a:t>AI is when we teach computers to think, learn, and make decisions like humans.</a:t>
            </a:r>
            <a:br>
              <a:rPr lang="en-IN" dirty="0"/>
            </a:b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- Learns from data 🧠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- Finds patterns 🔍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- Makes predictions 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(ML) &amp; Deep Learning (DL)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2400">
                <a:latin typeface="Calibri"/>
              </a:defRPr>
            </a:pPr>
            <a:r>
              <a:rPr dirty="0"/>
              <a:t>Machine Learning: Learns from examples and predicts results.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Deep Learning: Uses many layers like a human brain to understand better.</a:t>
            </a:r>
            <a:br>
              <a:rPr lang="en-IN" dirty="0"/>
            </a:b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Example: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Input → House size, location, price history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Output → Predicted house price 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Generative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defRPr sz="2400">
                <a:latin typeface="Calibri"/>
              </a:defRPr>
            </a:pPr>
            <a:r>
              <a:rPr dirty="0"/>
              <a:t>Generative AI doesn’t just analyze — it CREATES new things!</a:t>
            </a:r>
            <a:br>
              <a:rPr lang="en-IN" dirty="0"/>
            </a:br>
            <a:endParaRPr dirty="0"/>
          </a:p>
          <a:p>
            <a:pPr lvl="1">
              <a:defRPr sz="2400">
                <a:latin typeface="Calibri"/>
              </a:defRPr>
            </a:pPr>
            <a:r>
              <a:rPr dirty="0"/>
              <a:t>📝 Text</a:t>
            </a:r>
          </a:p>
          <a:p>
            <a:pPr lvl="1">
              <a:defRPr sz="2400">
                <a:latin typeface="Calibri"/>
              </a:defRPr>
            </a:pPr>
            <a:r>
              <a:rPr dirty="0"/>
              <a:t>🎨 Images</a:t>
            </a:r>
          </a:p>
          <a:p>
            <a:pPr lvl="1">
              <a:defRPr sz="2400">
                <a:latin typeface="Calibri"/>
              </a:defRPr>
            </a:pPr>
            <a:r>
              <a:rPr dirty="0"/>
              <a:t>🎵 Music</a:t>
            </a:r>
          </a:p>
          <a:p>
            <a:pPr lvl="1">
              <a:defRPr sz="2400">
                <a:latin typeface="Calibri"/>
              </a:defRPr>
            </a:pPr>
            <a:r>
              <a:rPr dirty="0"/>
              <a:t>💻 Code</a:t>
            </a:r>
          </a:p>
          <a:p>
            <a:pPr lvl="1">
              <a:defRPr sz="2400">
                <a:latin typeface="Calibri"/>
              </a:defRPr>
            </a:pPr>
            <a:r>
              <a:rPr dirty="0"/>
              <a:t>🎥 Videos</a:t>
            </a:r>
            <a:br>
              <a:rPr lang="en-IN" dirty="0"/>
            </a:b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It’s like giving imagination to a machine.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defRPr sz="2400">
                <a:latin typeface="Calibri"/>
              </a:defRPr>
            </a:pPr>
            <a:r>
              <a:t>Input → 'Write a poem about exams'</a:t>
            </a:r>
          </a:p>
          <a:p>
            <a:pPr algn="l">
              <a:defRPr sz="2400">
                <a:latin typeface="Calibri"/>
              </a:defRPr>
            </a:pPr>
            <a:r>
              <a:t>Output → Original poem ✍️</a:t>
            </a:r>
          </a:p>
          <a:p>
            <a:pPr algn="l">
              <a:defRPr sz="2400">
                <a:latin typeface="Calibri"/>
              </a:defRPr>
            </a:pPr>
            <a:endParaRPr/>
          </a:p>
          <a:p>
            <a:pPr algn="l">
              <a:defRPr sz="2400">
                <a:latin typeface="Calibri"/>
              </a:defRPr>
            </a:pPr>
            <a:r>
              <a:t>Input → 'Draw a house on Mars'</a:t>
            </a:r>
          </a:p>
          <a:p>
            <a:pPr algn="l">
              <a:defRPr sz="2400">
                <a:latin typeface="Calibri"/>
              </a:defRPr>
            </a:pPr>
            <a:r>
              <a:t>Output → AI-generated image 🪐</a:t>
            </a:r>
          </a:p>
          <a:p>
            <a:pPr algn="l">
              <a:defRPr sz="2400">
                <a:latin typeface="Calibri"/>
              </a:defRPr>
            </a:pPr>
            <a:endParaRPr/>
          </a:p>
          <a:p>
            <a:pPr algn="l">
              <a:defRPr sz="2400">
                <a:latin typeface="Calibri"/>
              </a:defRPr>
            </a:pPr>
            <a:r>
              <a:t>Input → 'Explain photosynthesis simply'</a:t>
            </a:r>
          </a:p>
          <a:p>
            <a:pPr algn="l">
              <a:defRPr sz="2400">
                <a:latin typeface="Calibri"/>
              </a:defRPr>
            </a:pPr>
            <a:r>
              <a:t>Output → Short, clear explanation 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Large Language Models (LLMs)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defRPr sz="2400">
                <a:latin typeface="Calibri"/>
              </a:defRPr>
            </a:pPr>
            <a:r>
              <a:rPr dirty="0"/>
              <a:t>LLMs like Gemini or ChatGPT predict the next word, one by one.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They build sentences using probabilities.</a:t>
            </a:r>
          </a:p>
          <a:p>
            <a:pPr algn="l">
              <a:defRPr sz="2400">
                <a:latin typeface="Calibri"/>
              </a:defRPr>
            </a:pP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Example:</a:t>
            </a:r>
          </a:p>
          <a:p>
            <a:pPr algn="l">
              <a:defRPr sz="2400">
                <a:latin typeface="Calibri"/>
              </a:defRPr>
            </a:pPr>
            <a:r>
              <a:rPr dirty="0"/>
              <a:t>I like eating ___ → </a:t>
            </a:r>
            <a:br>
              <a:rPr lang="en-IN" dirty="0"/>
            </a:br>
            <a:r>
              <a:rPr dirty="0"/>
              <a:t>pizza (0.6), rice (0.3), books (0.1)</a:t>
            </a:r>
          </a:p>
          <a:p>
            <a:pPr algn="l">
              <a:defRPr sz="2400">
                <a:latin typeface="Calibri"/>
              </a:defRPr>
            </a:pP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So the model picks pizza — and keeps going! 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vs Human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 sz="2400">
                <a:latin typeface="Calibri"/>
              </a:defRPr>
            </a:pPr>
            <a:r>
              <a:rPr lang="en-IN" dirty="0"/>
              <a:t>| 🧍‍♀️ </a:t>
            </a:r>
            <a:r>
              <a:rPr lang="en-IN" b="1" dirty="0"/>
              <a:t>Humans</a:t>
            </a:r>
            <a:r>
              <a:rPr lang="en-IN" dirty="0"/>
              <a:t>                     | 🤖 </a:t>
            </a:r>
            <a:r>
              <a:rPr lang="en-IN" b="1" dirty="0"/>
              <a:t>AI</a:t>
            </a:r>
            <a:r>
              <a:rPr lang="en-IN" dirty="0"/>
              <a:t>                           |</a:t>
            </a:r>
          </a:p>
          <a:p>
            <a:pPr marL="0" indent="0">
              <a:buNone/>
              <a:defRPr sz="2400">
                <a:latin typeface="Calibri"/>
              </a:defRPr>
            </a:pPr>
            <a:r>
              <a:rPr lang="en-IN" dirty="0"/>
              <a:t>|---------------------------------|-----------------------------|</a:t>
            </a:r>
          </a:p>
          <a:p>
            <a:pPr marL="0" indent="0">
              <a:buNone/>
              <a:defRPr sz="2400">
                <a:latin typeface="Calibri"/>
              </a:defRPr>
            </a:pPr>
            <a:r>
              <a:rPr lang="en-IN" dirty="0"/>
              <a:t>| ❤️ Have emotion           | 📊 Use data                |</a:t>
            </a:r>
          </a:p>
          <a:p>
            <a:pPr marL="0" indent="0">
              <a:buNone/>
              <a:defRPr sz="2400">
                <a:latin typeface="Calibri"/>
              </a:defRPr>
            </a:pPr>
            <a:r>
              <a:rPr lang="en-IN" dirty="0"/>
              <a:t>| 🧠 Understand context | 🎲 Predict patterns  |</a:t>
            </a:r>
          </a:p>
          <a:p>
            <a:pPr marL="0" indent="0">
              <a:buNone/>
              <a:defRPr sz="2400">
                <a:latin typeface="Calibri"/>
              </a:defRPr>
            </a:pPr>
            <a:r>
              <a:rPr lang="en-IN" dirty="0"/>
              <a:t>| 🌈 Create meaning         | ⚡ Generate text     |</a:t>
            </a:r>
          </a:p>
          <a:p>
            <a:pPr marL="0" indent="0" algn="l">
              <a:buNone/>
              <a:defRPr sz="2400">
                <a:latin typeface="Calibri"/>
              </a:defRPr>
            </a:pPr>
            <a:endParaRPr dirty="0"/>
          </a:p>
          <a:p>
            <a:pPr algn="l">
              <a:defRPr sz="2400">
                <a:latin typeface="Calibri"/>
              </a:defRPr>
            </a:pPr>
            <a:r>
              <a:rPr dirty="0"/>
              <a:t>AI helps us — but it doesn’t feel like we 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Prompt?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latin typeface="Calibri"/>
              </a:defRPr>
            </a:pPr>
            <a:r>
              <a:t>A prompt is how you talk to an AI.</a:t>
            </a:r>
          </a:p>
          <a:p>
            <a:pPr algn="l">
              <a:defRPr sz="2400">
                <a:latin typeface="Calibri"/>
              </a:defRPr>
            </a:pPr>
            <a:r>
              <a:t>The better the question, the better the answer.</a:t>
            </a:r>
          </a:p>
          <a:p>
            <a:pPr algn="l">
              <a:defRPr sz="2400">
                <a:latin typeface="Calibri"/>
              </a:defRPr>
            </a:pPr>
            <a:endParaRPr/>
          </a:p>
          <a:p>
            <a:pPr algn="l">
              <a:defRPr sz="2400">
                <a:latin typeface="Calibri"/>
              </a:defRPr>
            </a:pPr>
            <a:r>
              <a:t>Example: 'Write a poem about exams.'</a:t>
            </a:r>
          </a:p>
          <a:p>
            <a:pPr algn="l">
              <a:defRPr sz="2400">
                <a:latin typeface="Calibri"/>
              </a:defRPr>
            </a:pPr>
            <a:r>
              <a:t>You can tweak your prompt until the AI understands you perfectly.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575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Day 1 – The Beginning of Generative AI</vt:lpstr>
      <vt:lpstr>The Magic Moment (2012)</vt:lpstr>
      <vt:lpstr>What is Artificial Intelligence (AI)?</vt:lpstr>
      <vt:lpstr>Machine Learning (ML) &amp; Deep Learning (DL)</vt:lpstr>
      <vt:lpstr>What is Generative AI?</vt:lpstr>
      <vt:lpstr>Examples of Generative AI</vt:lpstr>
      <vt:lpstr>How Large Language Models (LLMs) Work</vt:lpstr>
      <vt:lpstr>AI vs Human Creativity</vt:lpstr>
      <vt:lpstr>What is a Prompt?</vt:lpstr>
      <vt:lpstr>System Prompt vs User Prompt</vt:lpstr>
      <vt:lpstr>Mini Project: Creative Text Generator</vt:lpstr>
      <vt:lpstr>Wrap-Up &amp; What’s 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Richard Abishai</cp:lastModifiedBy>
  <cp:revision>2</cp:revision>
  <dcterms:created xsi:type="dcterms:W3CDTF">2013-01-27T09:14:16Z</dcterms:created>
  <dcterms:modified xsi:type="dcterms:W3CDTF">2025-10-27T06:21:39Z</dcterms:modified>
  <cp:category/>
</cp:coreProperties>
</file>