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8" r:id="rId2"/>
    <p:sldId id="276" r:id="rId3"/>
    <p:sldId id="277" r:id="rId4"/>
    <p:sldId id="289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3" r:id="rId85"/>
    <p:sldId id="384" r:id="rId86"/>
    <p:sldId id="391" r:id="rId87"/>
    <p:sldId id="387" r:id="rId88"/>
    <p:sldId id="386" r:id="rId89"/>
    <p:sldId id="388" r:id="rId90"/>
    <p:sldId id="389" r:id="rId91"/>
    <p:sldId id="390" r:id="rId9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2696" y="-1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2859368"/>
        <c:axId val="2123625560"/>
      </c:barChart>
      <c:catAx>
        <c:axId val="2062859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123625560"/>
        <c:crosses val="autoZero"/>
        <c:auto val="1"/>
        <c:lblAlgn val="ctr"/>
        <c:lblOffset val="100"/>
        <c:noMultiLvlLbl val="0"/>
      </c:catAx>
      <c:valAx>
        <c:axId val="212362556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062859368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95856600"/>
        <c:axId val="-2029066280"/>
      </c:lineChart>
      <c:catAx>
        <c:axId val="-1995856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029066280"/>
        <c:crosses val="autoZero"/>
        <c:auto val="1"/>
        <c:lblAlgn val="ctr"/>
        <c:lblOffset val="100"/>
        <c:noMultiLvlLbl val="0"/>
      </c:catAx>
      <c:valAx>
        <c:axId val="-20290662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1995856600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907DF-EA85-114E-AC63-B3A6E37C44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DE1942-7E9A-FC49-A25D-24C314B829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5CF247-39A1-AC4E-BD95-F33D781FF8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24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B8A754-087A-CF42-A5E4-639B2DAD49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BA5A7-F68C-CC4C-A577-48CA884DD1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EDA493-7442-684A-A95F-D4CDB39DE8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E7480-9FF0-FF47-B618-B2B3660BAD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1B9A95-BA2E-CF47-B625-66CFD6C2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CB43C-DA9B-6742-B98C-9231E715DE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36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2D7AA-C896-D644-9F3D-DC99C37619E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D9881-533A-CC48-84DF-266A9E3360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D0403-6564-6240-B386-7F845E341C6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7B41A-5E29-AD44-AD28-1D37BC1F76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51598B-ACFF-3041-9BE4-F82C26688B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61E93-67BE-DC4D-8BEF-DAA9CB6BF79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EFB3F2-E42A-8946-A0F8-CD35570CCC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17ACB-F487-064A-BE76-9513E6E3861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251010-F3D5-5740-829B-73AF8D6146B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E81F9F-1D63-C443-8CB0-9F248EFA52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C907AF-1EBB-C946-A46E-FBCB8C3DEC8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58AA2-DB07-9542-9853-E6EAC316459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6F315-9779-A347-9CDA-1B3DF073FD1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D206E-BC6A-1847-9271-EC328D21262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D6AEF-62C7-7D40-A601-F747956CED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9384B-1168-E643-8691-E68A525FD3B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7A574-8C99-9546-8838-DCB12D4451D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5827F-60BA-0B42-B0F8-4B2206475A8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130DA2-3DD4-2748-99BE-9C9DB86A4AA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B5E3E-D52B-934F-B173-E35D841B593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182AE8-24C3-234A-BCF6-8B65F5B6B70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44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7460C-D6CD-9549-A42A-AA7E9EF6069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80483-4F58-C840-8693-B4B0B902F70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A93C12-6A93-BB47-924A-FF7B849F6E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05CAEC-C985-0D48-B09D-C9368FF2ABD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15E4F-EC71-0B4F-BA53-B1AE95C6D8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A0504-DB28-FF45-BC59-FA5A70E2EED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C987A8-F41B-9E43-93A5-230BD5066E2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58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ED52C-58E3-AC49-8AA8-620D5BB5239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1FF3743F-41B8-3644-A9C3-0E418AD15F21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2F9E3-F193-7E4B-9EFC-C9BE1B08032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640E6-8DB9-684F-91AF-E4AE9A7988B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When the application is intended to be ran in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3675D9-060E-484F-89ED-2D06C8E0609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9E985F-97D0-4A4E-9095-5B9F5D55C5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E8943-6AD2-634B-9BC7-E8CC6428D0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97E024-029D-8746-B721-C8DB385824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F747A3-8469-114B-8F75-2D985911654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0ECE8-264F-414E-AB9D-5D7CC8010B6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67FD17-71B1-614D-B66E-57F308E1C43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2147BE-005F-0848-99A6-9643FCB4BA6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7574FC-9AD9-A547-91F7-C86AADFFF1F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3A54A-BB54-4E4C-A068-2A93DAD13BB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61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144DC-1D47-F64F-8A26-41AC96EA2AA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404655-BB8B-0644-88C5-1F3BA6084F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CABD84-0573-0048-BE51-BCC4F78E61A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983384-7A18-434D-A5F7-CB96A63AE2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107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D0851A-33D6-074C-A028-74C86793D53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DB54D217-D039-7840-801E-3C3BBD095588}" type="slidenum">
              <a:rPr lang="en-US" sz="1200">
                <a:solidFill>
                  <a:schemeClr val="tx1"/>
                </a:solidFill>
              </a:rPr>
              <a:pPr/>
              <a:t>64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112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3C66E-AB49-B345-B7F4-2ACF38F7DDF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8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8D9B-11AA-094D-A2F6-05108CDE90E1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1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574DF9-B245-0F4F-AF43-078C903E05C1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3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376278-121F-2E40-8F51-3EDAB223AFD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9C94D-E839-BD41-AC09-30882A0555F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73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92FBAE-1D77-F744-805C-209F48F8984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93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1011CF-5AC1-B549-8DBB-E72FAB69689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1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FF885-7BCA-8B43-8D56-4ACBD14EF19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FA4605-A458-E045-BE70-745BFDEA2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3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EE90E3-D0E5-0E45-B320-35DD6976683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B2A02F-60B1-894A-A707-BCB73FDB2D3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7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D113E5-3C83-3A49-9A40-384E1D486C1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9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2739D0-A981-4443-8FA3-88055048BB50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1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2CEDF-DC40-614C-A377-B18EC035C373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3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18D44-B78F-1348-AC3D-E0F73A5EBFDE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F627F-41F5-9744-8E46-8B09070121F1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7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CE795-5BEC-7A40-8A7D-86953F9278B5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9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62BC1-0C30-DD46-B788-1E88D28B61D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1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8209DD-2A70-C547-8DB0-B2C7D1949729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DF6DEB-3609-4046-949B-4F5FC602A3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3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294010-CF8F-6F48-AA4E-350A8788D715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Already have authentication, how it works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907DF-EA85-114E-AC63-B3A6E37C44D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DB54D217-D039-7840-801E-3C3BBD095588}" type="slidenum">
              <a:rPr lang="en-US" sz="1200">
                <a:solidFill>
                  <a:schemeClr val="tx1"/>
                </a:solidFill>
              </a:rPr>
              <a:pPr/>
              <a:t>85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Keep Alive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907DF-EA85-114E-AC63-B3A6E37C44DD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80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132 min</a:t>
            </a:r>
          </a:p>
        </p:txBody>
      </p:sp>
      <p:sp>
        <p:nvSpPr>
          <p:cNvPr id="258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45A8A909-8EB6-B146-9C7E-D5E41372BDF4}" type="slidenum">
              <a:rPr lang="en-US" sz="1200">
                <a:solidFill>
                  <a:schemeClr val="tx1"/>
                </a:solidFill>
              </a:rPr>
              <a:pPr/>
              <a:t>91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5BCE2-D032-1642-8C15-431816FB3A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5244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40000"/>
              </a:spcAft>
              <a:defRPr/>
            </a:pPr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4" y="306390"/>
            <a:ext cx="8537575" cy="27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4" y="800101"/>
            <a:ext cx="8537575" cy="366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171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5"/>
            <a:ext cx="8540750" cy="931069"/>
          </a:xfrm>
        </p:spPr>
        <p:txBody>
          <a:bodyPr anchor="b"/>
          <a:lstStyle>
            <a:lvl1pPr algn="ctr">
              <a:defRPr sz="28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7" y="2614612"/>
            <a:ext cx="8540749" cy="471488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9284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-9525" y="0"/>
            <a:ext cx="9220200" cy="5143500"/>
            <a:chOff x="-9525" y="0"/>
            <a:chExt cx="9220200" cy="6858000"/>
          </a:xfrm>
        </p:grpSpPr>
        <p:sp>
          <p:nvSpPr>
            <p:cNvPr id="5" name="Rectangle 20"/>
            <p:cNvSpPr>
              <a:spLocks/>
            </p:cNvSpPr>
            <p:nvPr userDrawn="1"/>
          </p:nvSpPr>
          <p:spPr bwMode="auto">
            <a:xfrm>
              <a:off x="-4330" y="2665"/>
              <a:ext cx="8205015" cy="3958663"/>
            </a:xfrm>
            <a:custGeom>
              <a:avLst/>
              <a:gdLst>
                <a:gd name="T0" fmla="*/ 4329 w 8205015"/>
                <a:gd name="T1" fmla="*/ 0 h 2968997"/>
                <a:gd name="T2" fmla="*/ 8205015 w 8205015"/>
                <a:gd name="T3" fmla="*/ 0 h 2968997"/>
                <a:gd name="T4" fmla="*/ 4704115 w 8205015"/>
                <a:gd name="T5" fmla="*/ 12814688 h 2968997"/>
                <a:gd name="T6" fmla="*/ 4566804 w 8205015"/>
                <a:gd name="T7" fmla="*/ 12782201 h 2968997"/>
                <a:gd name="T8" fmla="*/ 0 w 8205015"/>
                <a:gd name="T9" fmla="*/ 29656508 h 2968997"/>
                <a:gd name="T10" fmla="*/ 4329 w 8205015"/>
                <a:gd name="T11" fmla="*/ 0 h 29689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05015" h="2968997">
                  <a:moveTo>
                    <a:pt x="4329" y="0"/>
                  </a:moveTo>
                  <a:lnTo>
                    <a:pt x="8205015" y="0"/>
                  </a:lnTo>
                  <a:cubicBezTo>
                    <a:pt x="7508973" y="745881"/>
                    <a:pt x="6206767" y="1255418"/>
                    <a:pt x="4704115" y="1282915"/>
                  </a:cubicBezTo>
                  <a:lnTo>
                    <a:pt x="4566804" y="1279663"/>
                  </a:lnTo>
                  <a:cubicBezTo>
                    <a:pt x="1583005" y="1130576"/>
                    <a:pt x="975761" y="1642298"/>
                    <a:pt x="0" y="2968997"/>
                  </a:cubicBezTo>
                  <a:lnTo>
                    <a:pt x="432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4999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6" name="Group 11"/>
            <p:cNvGrpSpPr>
              <a:grpSpLocks/>
            </p:cNvGrpSpPr>
            <p:nvPr userDrawn="1"/>
          </p:nvGrpSpPr>
          <p:grpSpPr bwMode="auto">
            <a:xfrm>
              <a:off x="414134" y="1104"/>
              <a:ext cx="8454883" cy="4373212"/>
              <a:chOff x="414134" y="828"/>
              <a:chExt cx="8454883" cy="3279909"/>
            </a:xfrm>
          </p:grpSpPr>
          <p:sp>
            <p:nvSpPr>
              <p:cNvPr id="23" name="Oval 26"/>
              <p:cNvSpPr>
                <a:spLocks noChangeArrowheads="1"/>
              </p:cNvSpPr>
              <p:nvPr userDrawn="1"/>
            </p:nvSpPr>
            <p:spPr bwMode="auto">
              <a:xfrm>
                <a:off x="7010400" y="971550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7"/>
              <p:cNvSpPr>
                <a:spLocks noChangeArrowheads="1"/>
              </p:cNvSpPr>
              <p:nvPr userDrawn="1"/>
            </p:nvSpPr>
            <p:spPr bwMode="auto">
              <a:xfrm>
                <a:off x="5085522" y="375202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8"/>
              <p:cNvSpPr>
                <a:spLocks noChangeArrowheads="1"/>
              </p:cNvSpPr>
              <p:nvPr userDrawn="1"/>
            </p:nvSpPr>
            <p:spPr bwMode="auto">
              <a:xfrm>
                <a:off x="5251177" y="1345923"/>
                <a:ext cx="443948" cy="443948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29"/>
              <p:cNvSpPr>
                <a:spLocks noChangeArrowheads="1"/>
              </p:cNvSpPr>
              <p:nvPr userDrawn="1"/>
            </p:nvSpPr>
            <p:spPr bwMode="auto">
              <a:xfrm>
                <a:off x="5847527" y="77026"/>
                <a:ext cx="894523" cy="894523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Oval 30"/>
              <p:cNvSpPr>
                <a:spLocks noChangeArrowheads="1"/>
              </p:cNvSpPr>
              <p:nvPr userDrawn="1"/>
            </p:nvSpPr>
            <p:spPr bwMode="auto">
              <a:xfrm>
                <a:off x="8203095" y="828"/>
                <a:ext cx="665922" cy="665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Oval 31"/>
              <p:cNvSpPr>
                <a:spLocks noChangeArrowheads="1"/>
              </p:cNvSpPr>
              <p:nvPr userDrawn="1"/>
            </p:nvSpPr>
            <p:spPr bwMode="auto">
              <a:xfrm>
                <a:off x="4691272" y="697395"/>
                <a:ext cx="301484" cy="30148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32"/>
              <p:cNvSpPr>
                <a:spLocks noChangeArrowheads="1"/>
              </p:cNvSpPr>
              <p:nvPr userDrawn="1"/>
            </p:nvSpPr>
            <p:spPr bwMode="auto">
              <a:xfrm>
                <a:off x="2690195" y="2999132"/>
                <a:ext cx="281605" cy="28160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33"/>
              <p:cNvSpPr>
                <a:spLocks noChangeArrowheads="1"/>
              </p:cNvSpPr>
              <p:nvPr userDrawn="1"/>
            </p:nvSpPr>
            <p:spPr bwMode="auto">
              <a:xfrm>
                <a:off x="2246247" y="2349776"/>
                <a:ext cx="602974" cy="6029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34"/>
              <p:cNvSpPr>
                <a:spLocks noChangeArrowheads="1"/>
              </p:cNvSpPr>
              <p:nvPr userDrawn="1"/>
            </p:nvSpPr>
            <p:spPr bwMode="auto">
              <a:xfrm>
                <a:off x="2325760" y="749576"/>
                <a:ext cx="1060174" cy="10601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35"/>
              <p:cNvSpPr>
                <a:spLocks noChangeArrowheads="1"/>
              </p:cNvSpPr>
              <p:nvPr userDrawn="1"/>
            </p:nvSpPr>
            <p:spPr bwMode="auto">
              <a:xfrm>
                <a:off x="1881812" y="585576"/>
                <a:ext cx="690774" cy="6907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36"/>
              <p:cNvSpPr>
                <a:spLocks noChangeArrowheads="1"/>
              </p:cNvSpPr>
              <p:nvPr userDrawn="1"/>
            </p:nvSpPr>
            <p:spPr bwMode="auto">
              <a:xfrm>
                <a:off x="414134" y="153228"/>
                <a:ext cx="1046922" cy="1046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-9525" y="0"/>
              <a:ext cx="9220200" cy="6858000"/>
            </a:xfrm>
            <a:prstGeom prst="rect">
              <a:avLst/>
            </a:prstGeom>
            <a:solidFill>
              <a:srgbClr val="34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>
                <a:spcAft>
                  <a:spcPct val="4000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>
              <a:spLocks/>
            </p:cNvSpPr>
            <p:nvPr userDrawn="1"/>
          </p:nvSpPr>
          <p:spPr bwMode="auto">
            <a:xfrm>
              <a:off x="-4330" y="1999"/>
              <a:ext cx="8205015" cy="2968997"/>
            </a:xfrm>
            <a:custGeom>
              <a:avLst/>
              <a:gdLst>
                <a:gd name="T0" fmla="*/ 4329 w 8205015"/>
                <a:gd name="T1" fmla="*/ 0 h 2968997"/>
                <a:gd name="T2" fmla="*/ 8205015 w 8205015"/>
                <a:gd name="T3" fmla="*/ 0 h 2968997"/>
                <a:gd name="T4" fmla="*/ 4704115 w 8205015"/>
                <a:gd name="T5" fmla="*/ 1282915 h 2968997"/>
                <a:gd name="T6" fmla="*/ 4566804 w 8205015"/>
                <a:gd name="T7" fmla="*/ 1279663 h 2968997"/>
                <a:gd name="T8" fmla="*/ 0 w 8205015"/>
                <a:gd name="T9" fmla="*/ 2968997 h 2968997"/>
                <a:gd name="T10" fmla="*/ 4329 w 8205015"/>
                <a:gd name="T11" fmla="*/ 0 h 29689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05015" h="2968997">
                  <a:moveTo>
                    <a:pt x="4329" y="0"/>
                  </a:moveTo>
                  <a:lnTo>
                    <a:pt x="8205015" y="0"/>
                  </a:lnTo>
                  <a:cubicBezTo>
                    <a:pt x="7508973" y="745881"/>
                    <a:pt x="6206767" y="1255418"/>
                    <a:pt x="4704115" y="1282915"/>
                  </a:cubicBezTo>
                  <a:lnTo>
                    <a:pt x="4566804" y="1279663"/>
                  </a:lnTo>
                  <a:cubicBezTo>
                    <a:pt x="1583005" y="1130576"/>
                    <a:pt x="975761" y="1642298"/>
                    <a:pt x="0" y="2968997"/>
                  </a:cubicBezTo>
                  <a:lnTo>
                    <a:pt x="432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4999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9" name="Group 14"/>
            <p:cNvGrpSpPr>
              <a:grpSpLocks/>
            </p:cNvGrpSpPr>
            <p:nvPr userDrawn="1"/>
          </p:nvGrpSpPr>
          <p:grpSpPr bwMode="auto">
            <a:xfrm>
              <a:off x="414134" y="828"/>
              <a:ext cx="8454883" cy="3279909"/>
              <a:chOff x="414134" y="828"/>
              <a:chExt cx="8454883" cy="3279909"/>
            </a:xfrm>
          </p:grpSpPr>
          <p:sp>
            <p:nvSpPr>
              <p:cNvPr id="10" name="Oval 15"/>
              <p:cNvSpPr>
                <a:spLocks noChangeArrowheads="1"/>
              </p:cNvSpPr>
              <p:nvPr userDrawn="1"/>
            </p:nvSpPr>
            <p:spPr bwMode="auto">
              <a:xfrm>
                <a:off x="7010400" y="971550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Oval 16"/>
              <p:cNvSpPr>
                <a:spLocks noChangeArrowheads="1"/>
              </p:cNvSpPr>
              <p:nvPr userDrawn="1"/>
            </p:nvSpPr>
            <p:spPr bwMode="auto">
              <a:xfrm>
                <a:off x="5085522" y="375202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Oval 17"/>
              <p:cNvSpPr>
                <a:spLocks noChangeArrowheads="1"/>
              </p:cNvSpPr>
              <p:nvPr userDrawn="1"/>
            </p:nvSpPr>
            <p:spPr bwMode="auto">
              <a:xfrm>
                <a:off x="5251177" y="1345923"/>
                <a:ext cx="443948" cy="443948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Oval 18"/>
              <p:cNvSpPr>
                <a:spLocks noChangeArrowheads="1"/>
              </p:cNvSpPr>
              <p:nvPr userDrawn="1"/>
            </p:nvSpPr>
            <p:spPr bwMode="auto">
              <a:xfrm>
                <a:off x="5847527" y="77026"/>
                <a:ext cx="894523" cy="894523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 userDrawn="1"/>
            </p:nvSpPr>
            <p:spPr bwMode="auto">
              <a:xfrm>
                <a:off x="8203095" y="828"/>
                <a:ext cx="665922" cy="665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 userDrawn="1"/>
            </p:nvSpPr>
            <p:spPr bwMode="auto">
              <a:xfrm>
                <a:off x="4691272" y="697395"/>
                <a:ext cx="301484" cy="30148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21"/>
              <p:cNvSpPr>
                <a:spLocks noChangeArrowheads="1"/>
              </p:cNvSpPr>
              <p:nvPr userDrawn="1"/>
            </p:nvSpPr>
            <p:spPr bwMode="auto">
              <a:xfrm>
                <a:off x="2690195" y="2999132"/>
                <a:ext cx="281605" cy="28160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Oval 22"/>
              <p:cNvSpPr>
                <a:spLocks noChangeArrowheads="1"/>
              </p:cNvSpPr>
              <p:nvPr userDrawn="1"/>
            </p:nvSpPr>
            <p:spPr bwMode="auto">
              <a:xfrm>
                <a:off x="2246247" y="2349776"/>
                <a:ext cx="602974" cy="6029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23"/>
              <p:cNvSpPr>
                <a:spLocks noChangeArrowheads="1"/>
              </p:cNvSpPr>
              <p:nvPr userDrawn="1"/>
            </p:nvSpPr>
            <p:spPr bwMode="auto">
              <a:xfrm>
                <a:off x="2325760" y="749576"/>
                <a:ext cx="1060174" cy="10601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Oval 24"/>
              <p:cNvSpPr>
                <a:spLocks noChangeArrowheads="1"/>
              </p:cNvSpPr>
              <p:nvPr userDrawn="1"/>
            </p:nvSpPr>
            <p:spPr bwMode="auto">
              <a:xfrm>
                <a:off x="1881812" y="585576"/>
                <a:ext cx="690774" cy="6907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25"/>
              <p:cNvSpPr>
                <a:spLocks noChangeArrowheads="1"/>
              </p:cNvSpPr>
              <p:nvPr userDrawn="1"/>
            </p:nvSpPr>
            <p:spPr bwMode="auto">
              <a:xfrm>
                <a:off x="414134" y="153228"/>
                <a:ext cx="1046922" cy="1046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9" y="0"/>
            <a:ext cx="8656637" cy="516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Shape 1"/>
          <p:cNvSpPr txBox="1">
            <a:spLocks noChangeArrowheads="1"/>
          </p:cNvSpPr>
          <p:nvPr userDrawn="1"/>
        </p:nvSpPr>
        <p:spPr bwMode="auto">
          <a:xfrm>
            <a:off x="344489" y="1685925"/>
            <a:ext cx="84534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43000" indent="-22860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600200" indent="-22860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57400" indent="-22860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000" smtClean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6" name="TextBox 35"/>
          <p:cNvSpPr txBox="1"/>
          <p:nvPr userDrawn="1"/>
        </p:nvSpPr>
        <p:spPr bwMode="gray">
          <a:xfrm>
            <a:off x="323850" y="4717257"/>
            <a:ext cx="3227388" cy="478631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>
              <a:spcAft>
                <a:spcPts val="0"/>
              </a:spcAft>
              <a:defRPr/>
            </a:pP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Unless otherwise indicated, these slides are</a:t>
            </a:r>
            <a:b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</a:b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© 2013-2014 Pivotal Software, Inc. and licensed under a</a:t>
            </a:r>
            <a:b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</a:b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Creative Commons Attribution-</a:t>
            </a:r>
            <a:r>
              <a:rPr lang="en-US" sz="700" kern="0" spc="60" dirty="0" err="1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NonCommercial</a:t>
            </a: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 license:</a:t>
            </a:r>
          </a:p>
          <a:p>
            <a:pPr>
              <a:spcAft>
                <a:spcPts val="0"/>
              </a:spcAft>
              <a:defRPr/>
            </a:pP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http://creativecommons.org/licenses/by-nc/3.0/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04804" y="2609850"/>
            <a:ext cx="2105025" cy="1929342"/>
          </a:xfrm>
        </p:spPr>
        <p:txBody>
          <a:bodyPr anchor="t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04804" y="1228725"/>
            <a:ext cx="8537575" cy="45720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14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32" y="306389"/>
            <a:ext cx="8539165" cy="299787"/>
          </a:xfrm>
        </p:spPr>
        <p:txBody>
          <a:bodyPr anchor="t"/>
          <a:lstStyle>
            <a:lvl1pPr algn="l">
              <a:defRPr sz="22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4" y="800101"/>
            <a:ext cx="8537575" cy="366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8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5" r:id="rId12"/>
    <p:sldLayoutId id="2147483666" r:id="rId13"/>
    <p:sldLayoutId id="2147483667" r:id="rId14"/>
    <p:sldLayoutId id="2147483668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winch/spring-0-to-4.0" TargetMode="External"/><Relationship Id="rId4" Type="http://schemas.openxmlformats.org/officeDocument/2006/relationships/hyperlink" Target="http://spring.io/spring-security" TargetMode="Externa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0 to Spring Security 4.0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Rob Winch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rob_winch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1116013"/>
            <a:ext cx="2946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11250"/>
            <a:ext cx="62992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234113" y="1022350"/>
            <a:ext cx="2843212" cy="102235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785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596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Hello 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  <p:sp>
        <p:nvSpPr>
          <p:cNvPr id="48131" name="Rectangle 1"/>
          <p:cNvSpPr>
            <a:spLocks noChangeArrowheads="1"/>
          </p:cNvSpPr>
          <p:nvPr/>
        </p:nvSpPr>
        <p:spPr bwMode="auto">
          <a:xfrm>
            <a:off x="758825" y="1244203"/>
            <a:ext cx="4452938" cy="26074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650660"/>
            <a:ext cx="7966722" cy="2140290"/>
          </a:xfrm>
          <a:prstGeom prst="wedgeEllipseCallout">
            <a:avLst>
              <a:gd name="adj1" fmla="val -18763"/>
              <a:gd name="adj2" fmla="val -55997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HttpServletRequest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Principal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getUserPrincipal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3545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Hello 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  <p:sp>
        <p:nvSpPr>
          <p:cNvPr id="50179" name="Rectangle 1"/>
          <p:cNvSpPr>
            <a:spLocks noChangeArrowheads="1"/>
          </p:cNvSpPr>
          <p:nvPr/>
        </p:nvSpPr>
        <p:spPr bwMode="auto">
          <a:xfrm>
            <a:off x="3332163" y="1244203"/>
            <a:ext cx="2671762" cy="26074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7268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Principal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String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6611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Hello 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 &lt;/div&gt;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705101" y="1581150"/>
            <a:ext cx="2671763" cy="26074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133726" y="2800350"/>
            <a:ext cx="1781175" cy="26193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409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Custom Log in Form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148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Java Configuration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5632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646464"/>
                </a:solidFill>
                <a:latin typeface="Monaco" charset="0"/>
              </a:rPr>
              <a:t>@Override</a:t>
            </a:r>
            <a:br>
              <a:rPr lang="en-US">
                <a:solidFill>
                  <a:srgbClr val="646464"/>
                </a:solidFill>
                <a:latin typeface="Monaco" charset="0"/>
              </a:rPr>
            </a:br>
            <a:r>
              <a:rPr lang="en-US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configure(HttpSecurity http) 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http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.authorizeRequests()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 .anyRequest().authenticated()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 .and()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.formLogin().and()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.httpBasic();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44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775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http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authorizeRequests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anyRequest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().authenticated()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.and()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formLogin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().and()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httpBasic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http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use-expressions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"true"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dirty="0" err="1" smtClean="0">
                <a:solidFill>
                  <a:srgbClr val="3F7F7F"/>
                </a:solidFill>
                <a:latin typeface="Monaco"/>
              </a:rPr>
              <a:t>url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"/**"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"authenticated"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is-I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is-IS" dirty="0" smtClean="0">
                <a:solidFill>
                  <a:srgbClr val="3F7F7F"/>
                </a:solidFill>
                <a:latin typeface="Monaco"/>
              </a:rPr>
              <a:t>form-login </a:t>
            </a:r>
            <a:r>
              <a:rPr lang="is-IS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http-basic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http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 smtClean="0">
              <a:latin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6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330200" y="2164556"/>
            <a:ext cx="4832350" cy="11763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041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http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.authorizeRequests()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.anyRequest().authenticated()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.and()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.formLogin()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	.loginPage(</a:t>
            </a:r>
            <a:r>
              <a:rPr lang="en-US">
                <a:solidFill>
                  <a:srgbClr val="2A00FF"/>
                </a:solidFill>
                <a:latin typeface="Monaco" charset="0"/>
              </a:rPr>
              <a:t>"/login”</a:t>
            </a:r>
            <a:r>
              <a:rPr lang="en-US" altLang="ja-JP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	.permitAll()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	.and()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.logout()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     .permitAll();</a:t>
            </a:r>
            <a:endParaRPr lang="en-US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777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247650" y="1657350"/>
            <a:ext cx="8510588" cy="24645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24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http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authorizeRequests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antMatchers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"/resources/**</a:t>
            </a:r>
            <a:r>
              <a:rPr lang="en-US" dirty="0" smtClean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dirty="0" smtClean="0">
                <a:solidFill>
                  <a:srgbClr val="000000"/>
                </a:solidFill>
                <a:latin typeface="Monaco" charset="0"/>
              </a:rPr>
              <a:t>)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anyRequest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().authenticated()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.and()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formLogin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loginPage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dirty="0">
                <a:solidFill>
                  <a:srgbClr val="2A00FF"/>
                </a:solidFill>
                <a:latin typeface="Monaco" charset="0"/>
              </a:rPr>
              <a:t>"/login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.and()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.logout()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 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043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4074319" cy="3638550"/>
          </a:xfrm>
        </p:spPr>
        <p:txBody>
          <a:bodyPr/>
          <a:lstStyle/>
          <a:p>
            <a:r>
              <a:rPr lang="en-US" dirty="0" smtClean="0"/>
              <a:t>Open Source fanatic</a:t>
            </a:r>
          </a:p>
          <a:p>
            <a:r>
              <a:rPr lang="en-US" dirty="0" smtClean="0"/>
              <a:t>Spring Security &amp; Spring Project Lead</a:t>
            </a:r>
          </a:p>
          <a:p>
            <a:r>
              <a:rPr lang="en-US" dirty="0" smtClean="0"/>
              <a:t>Committer on Spring Framework</a:t>
            </a:r>
          </a:p>
          <a:p>
            <a:r>
              <a:rPr lang="en-US" dirty="0" smtClean="0"/>
              <a:t>Co-author of Spring Security 3.1 book</a:t>
            </a:r>
          </a:p>
          <a:p>
            <a:r>
              <a:rPr lang="en-US" dirty="0" smtClean="0"/>
              <a:t>Twitter @</a:t>
            </a:r>
            <a:r>
              <a:rPr lang="en-US" dirty="0" err="1" smtClean="0"/>
              <a:t>rob_winch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90550"/>
            <a:ext cx="31750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98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th:action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"@{/login}"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"post"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Username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"text"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"username"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        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Password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    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button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"submit"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Log in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>
                <a:solidFill>
                  <a:srgbClr val="3F7F7F"/>
                </a:solidFill>
                <a:latin typeface="Monaco" charset="0"/>
              </a:rPr>
              <a:t>button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&gt;</a:t>
            </a:r>
            <a:endParaRPr lang="en-US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920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ChangeArrowheads="1"/>
          </p:cNvSpPr>
          <p:nvPr/>
        </p:nvSpPr>
        <p:spPr bwMode="auto">
          <a:xfrm>
            <a:off x="6865938" y="2202657"/>
            <a:ext cx="1331912" cy="21669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6316664" y="1571626"/>
            <a:ext cx="1385887" cy="20240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 flipV="1">
            <a:off x="6399212" y="940594"/>
            <a:ext cx="839788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4" name="Rectangle 1"/>
          <p:cNvSpPr>
            <a:spLocks noChangeArrowheads="1"/>
          </p:cNvSpPr>
          <p:nvPr/>
        </p:nvSpPr>
        <p:spPr bwMode="auto">
          <a:xfrm>
            <a:off x="3395662" y="939403"/>
            <a:ext cx="1633538" cy="2131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665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74295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form </a:t>
            </a:r>
            <a:r>
              <a:rPr lang="en-US" dirty="0" err="1">
                <a:solidFill>
                  <a:srgbClr val="7F007F"/>
                </a:solidFill>
                <a:latin typeface="Monaco" charset="0"/>
              </a:rPr>
              <a:t>th:action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"@{/login}"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"post"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Username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"text"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       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Password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   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button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"submit"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Log in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button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form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&gt;</a:t>
            </a:r>
            <a:endParaRPr lang="en-US" dirty="0"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13138" y="1360885"/>
            <a:ext cx="5162550" cy="1905000"/>
            <a:chOff x="3430804" y="1765017"/>
            <a:chExt cx="5162700" cy="2540306"/>
          </a:xfrm>
        </p:grpSpPr>
        <p:sp>
          <p:nvSpPr>
            <p:cNvPr id="3" name="Oval Callout 2"/>
            <p:cNvSpPr/>
            <p:nvPr/>
          </p:nvSpPr>
          <p:spPr bwMode="auto">
            <a:xfrm>
              <a:off x="3430804" y="1765017"/>
              <a:ext cx="5162700" cy="2540306"/>
            </a:xfrm>
            <a:prstGeom prst="wedgeEllipseCallout">
              <a:avLst>
                <a:gd name="adj1" fmla="val -36526"/>
                <a:gd name="adj2" fmla="val -59578"/>
              </a:avLst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http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  ….</a:t>
              </a:r>
              <a:br>
                <a:rPr lang="en-US" sz="1800" dirty="0">
                  <a:solidFill>
                    <a:srgbClr val="000000"/>
                  </a:solidFill>
                  <a:latin typeface="Monaco"/>
                </a:rPr>
              </a:b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  .</a:t>
              </a:r>
              <a:r>
                <a:rPr lang="en-US" sz="1800" dirty="0" err="1">
                  <a:solidFill>
                    <a:srgbClr val="000000"/>
                  </a:solidFill>
                  <a:latin typeface="Monaco"/>
                </a:rPr>
                <a:t>formLogin</a:t>
              </a: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()</a:t>
              </a:r>
              <a:br>
                <a:rPr lang="en-US" sz="1800" dirty="0">
                  <a:solidFill>
                    <a:srgbClr val="000000"/>
                  </a:solidFill>
                  <a:latin typeface="Monaco"/>
                </a:rPr>
              </a:b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  	.</a:t>
              </a:r>
              <a:r>
                <a:rPr lang="en-US" sz="1800" dirty="0" err="1">
                  <a:solidFill>
                    <a:srgbClr val="000000"/>
                  </a:solidFill>
                  <a:latin typeface="Monaco"/>
                </a:rPr>
                <a:t>loginPage</a:t>
              </a: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(</a:t>
              </a:r>
              <a:r>
                <a:rPr lang="en-US" sz="1800" dirty="0">
                  <a:solidFill>
                    <a:srgbClr val="2A00FF"/>
                  </a:solidFill>
                  <a:latin typeface="Monaco"/>
                </a:rPr>
                <a:t>"/login”</a:t>
              </a: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)</a:t>
              </a:r>
              <a:br>
                <a:rPr lang="en-US" sz="1800" dirty="0">
                  <a:solidFill>
                    <a:srgbClr val="000000"/>
                  </a:solidFill>
                  <a:latin typeface="Monaco"/>
                </a:rPr>
              </a:b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6569" name="Rectangle 3"/>
            <p:cNvSpPr>
              <a:spLocks noChangeArrowheads="1"/>
            </p:cNvSpPr>
            <p:nvPr/>
          </p:nvSpPr>
          <p:spPr bwMode="auto">
            <a:xfrm>
              <a:off x="6581206" y="3268629"/>
              <a:ext cx="1171092" cy="280423"/>
            </a:xfrm>
            <a:prstGeom prst="rect">
              <a:avLst/>
            </a:prstGeom>
            <a:solidFill>
              <a:srgbClr val="FFFF00">
                <a:alpha val="3294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714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Custom Authentication</a:t>
            </a:r>
            <a:endParaRPr lang="en-US" dirty="0"/>
          </a:p>
        </p:txBody>
      </p:sp>
      <p:sp>
        <p:nvSpPr>
          <p:cNvPr id="8294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30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{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loadUserByUsername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(String username) </a:t>
            </a:r>
            <a:b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r>
              <a:rPr lang="en-US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throws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UsernameNotFoundException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Custom Authentication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3230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850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7F0055"/>
                </a:solidFill>
                <a:latin typeface="Monaco" charset="0"/>
              </a:rPr>
              <a:t>public interface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UserDetails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Serializable {</a:t>
            </a:r>
            <a:endParaRPr lang="en-US"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Collection&lt;?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GrantedAuthority&gt; getAuthorities();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String getPassword();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String getUsername();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isAccountNonExpired();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isAccountNonLocked();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isCredentialsNonExpired();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isEnabled();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967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850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@Entity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User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Monaco"/>
              </a:rPr>
              <a:t>@Id</a:t>
            </a:r>
            <a:br>
              <a:rPr lang="en-US" dirty="0" smtClean="0">
                <a:solidFill>
                  <a:srgbClr val="646464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GeneratedValue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(strategy =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GenerationType.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AUTO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Long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password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4294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pubic 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User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(User u)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super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(user);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Collection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getAuthorities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AuthorityUtils.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createAuthorityList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"ROLE_USER"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getUsername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is-IS" sz="18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onaco" charset="0"/>
              </a:rPr>
              <a:t> getEmail();</a:t>
            </a:r>
            <a:br>
              <a:rPr lang="is-IS" sz="1800" dirty="0">
                <a:solidFill>
                  <a:srgbClr val="000000"/>
                </a:solidFill>
                <a:latin typeface="Monaco" charset="0"/>
              </a:rPr>
            </a:br>
            <a:r>
              <a:rPr lang="is-IS" sz="1800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8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isEnabled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{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...</a:t>
            </a:r>
            <a:endParaRPr lang="en-US" sz="18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7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loadUserByUsername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(String username)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UsernameNotFoundException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User user = </a:t>
            </a:r>
            <a:r>
              <a:rPr lang="en-US" sz="2000" dirty="0" err="1">
                <a:solidFill>
                  <a:srgbClr val="0000C0"/>
                </a:solidFill>
                <a:latin typeface="Monaco" charset="0"/>
              </a:rPr>
              <a:t>userRepository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.findByEmail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(username);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hu-HU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hu-HU" sz="2000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hu-HU" sz="2000" dirty="0">
                <a:solidFill>
                  <a:srgbClr val="000000"/>
                </a:solidFill>
                <a:latin typeface="Monaco" charset="0"/>
              </a:rPr>
              <a:t>(user == </a:t>
            </a:r>
            <a:r>
              <a:rPr lang="hu-HU" sz="2000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hu-HU" sz="2000" dirty="0">
                <a:solidFill>
                  <a:srgbClr val="000000"/>
                </a:solidFill>
                <a:latin typeface="Monaco" charset="0"/>
              </a:rPr>
              <a:t>) {</a:t>
            </a:r>
            <a:br>
              <a:rPr lang="hu-HU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UsernameNotFoundException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…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(user);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8617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/>
          <p:cNvSpPr>
            <a:spLocks noChangeArrowheads="1"/>
          </p:cNvSpPr>
          <p:nvPr/>
        </p:nvSpPr>
        <p:spPr bwMode="auto">
          <a:xfrm>
            <a:off x="914400" y="3012281"/>
            <a:ext cx="7619999" cy="321469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5234" name="Rectangle 1"/>
          <p:cNvSpPr>
            <a:spLocks noChangeArrowheads="1"/>
          </p:cNvSpPr>
          <p:nvPr/>
        </p:nvSpPr>
        <p:spPr bwMode="auto">
          <a:xfrm>
            <a:off x="914400" y="1488281"/>
            <a:ext cx="7543800" cy="321469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523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81000" y="584597"/>
            <a:ext cx="8537575" cy="366355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Autowired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configureGlobal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AuthenticationManagerBuilder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8102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01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Security?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8417719" cy="3638550"/>
          </a:xfrm>
        </p:spPr>
        <p:txBody>
          <a:bodyPr/>
          <a:lstStyle/>
          <a:p>
            <a:r>
              <a:rPr lang="en-US" dirty="0" smtClean="0"/>
              <a:t>Comprehensive support for Authentication And Authorization</a:t>
            </a:r>
          </a:p>
          <a:p>
            <a:r>
              <a:rPr lang="en-US" dirty="0" smtClean="0"/>
              <a:t>Protection against common attacks</a:t>
            </a:r>
          </a:p>
          <a:p>
            <a:r>
              <a:rPr lang="en-US" dirty="0" smtClean="0"/>
              <a:t>Servlet API Integration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Support</a:t>
            </a:r>
            <a:endParaRPr lang="en-US" dirty="0" smtClean="0"/>
          </a:p>
          <a:p>
            <a:r>
              <a:rPr lang="en-US" dirty="0" smtClean="0"/>
              <a:t>Optional integration with Spring MVC</a:t>
            </a:r>
          </a:p>
          <a:p>
            <a:r>
              <a:rPr lang="en-US" dirty="0" smtClean="0"/>
              <a:t>Portability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99331" name="Rectangle 1"/>
          <p:cNvSpPr>
            <a:spLocks noChangeArrowheads="1"/>
          </p:cNvSpPr>
          <p:nvPr/>
        </p:nvSpPr>
        <p:spPr bwMode="auto">
          <a:xfrm>
            <a:off x="838200" y="1276350"/>
            <a:ext cx="5333999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726860"/>
            <a:ext cx="7966722" cy="2140290"/>
          </a:xfrm>
          <a:prstGeom prst="wedgeEllipseCallout">
            <a:avLst>
              <a:gd name="adj1" fmla="val -18763"/>
              <a:gd name="adj2" fmla="val -55997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HttpServletRequest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Principal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getUserPrincipal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8449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726860"/>
            <a:ext cx="7966722" cy="2140290"/>
          </a:xfrm>
          <a:prstGeom prst="wedgeEllipseCallout">
            <a:avLst>
              <a:gd name="adj1" fmla="val -18763"/>
              <a:gd name="adj2" fmla="val -55997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HttpServletRequest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(Authentication) Principal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getUserPrincipal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276350"/>
            <a:ext cx="5333999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3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103427" name="Rectangle 1"/>
          <p:cNvSpPr>
            <a:spLocks noChangeArrowheads="1"/>
          </p:cNvSpPr>
          <p:nvPr/>
        </p:nvSpPr>
        <p:spPr bwMode="auto">
          <a:xfrm>
            <a:off x="4038600" y="1200150"/>
            <a:ext cx="400685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8030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Authentication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Object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8864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8030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Authentication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Object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38600" y="1200150"/>
            <a:ext cx="400685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51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8030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Authentication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CustomUserDetails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Object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107525" name="Rectangle 3"/>
          <p:cNvSpPr>
            <a:spLocks noChangeArrowheads="1"/>
          </p:cNvSpPr>
          <p:nvPr/>
        </p:nvSpPr>
        <p:spPr bwMode="auto">
          <a:xfrm>
            <a:off x="1946275" y="2449117"/>
            <a:ext cx="808038" cy="21074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38600" y="1200150"/>
            <a:ext cx="400685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694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currentUser.firstName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583485" y="590550"/>
            <a:ext cx="7966722" cy="1582020"/>
          </a:xfrm>
          <a:prstGeom prst="wedgeEllipseCallout">
            <a:avLst>
              <a:gd name="adj1" fmla="val 17912"/>
              <a:gd name="adj2" fmla="val 97038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CustomUserDetails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String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getFirstName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2018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 fontScale="850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RequestMapping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(method=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RequestMethod.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GET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i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ModelAndView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list() {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SecurityContext</a:t>
            </a: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ctx</a:t>
            </a: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=</a:t>
            </a:r>
            <a:b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Authentication authentication =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ctx</a:t>
            </a:r>
            <a:r>
              <a:rPr lang="en-US" i="1" dirty="0" err="1" smtClean="0">
                <a:solidFill>
                  <a:srgbClr val="000000"/>
                </a:solidFill>
                <a:latin typeface="Monaco"/>
              </a:rPr>
              <a:t>.getAuthentication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User custom = authentication ==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?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authentication.getPrincipal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3F7F5F"/>
                </a:solidFill>
                <a:latin typeface="Monaco"/>
              </a:rPr>
              <a:t>  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537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1136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646464"/>
                </a:solidFill>
                <a:latin typeface="Monaco" charset="0"/>
              </a:rPr>
              <a:t>@RequestMapping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(method=RequestMethod.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GET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ModelAndView list(Authentication authentication) {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User custom = authentication ==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? 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: (User) authentication.getPrincipal();</a:t>
            </a:r>
          </a:p>
          <a:p>
            <a:pPr marL="0" indent="0">
              <a:buFont typeface="Wingdings" charset="0"/>
              <a:buNone/>
            </a:pPr>
            <a:endParaRPr lang="en-US"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...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00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ounded Rectangle 1"/>
          <p:cNvSpPr>
            <a:spLocks noChangeArrowheads="1"/>
          </p:cNvSpPr>
          <p:nvPr/>
        </p:nvSpPr>
        <p:spPr bwMode="auto">
          <a:xfrm>
            <a:off x="906462" y="1657350"/>
            <a:ext cx="5722937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11571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74295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RequestMapping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(method=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RequestMethod.</a:t>
            </a:r>
            <a:r>
              <a:rPr lang="en-US" i="1" dirty="0" err="1">
                <a:solidFill>
                  <a:srgbClr val="0000C0"/>
                </a:solidFill>
                <a:latin typeface="Monaco" charset="0"/>
              </a:rPr>
              <a:t>GET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ModelAndView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list(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AuthenticationPrincipal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User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currentUser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208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11776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646464"/>
                </a:solidFill>
                <a:latin typeface="Monaco" charset="0"/>
              </a:rPr>
              <a:t>@Target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(ElementType.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PARAMETER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646464"/>
                </a:solidFill>
                <a:latin typeface="Monaco" charset="0"/>
              </a:rPr>
              <a:t>@Retention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(RetentionPolicy.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RUNTIME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646464"/>
                </a:solidFill>
                <a:latin typeface="Monaco" charset="0"/>
              </a:rPr>
              <a:t>@Documented</a:t>
            </a:r>
            <a:br>
              <a:rPr lang="en-US">
                <a:solidFill>
                  <a:srgbClr val="646464"/>
                </a:solidFill>
                <a:latin typeface="Monaco" charset="0"/>
              </a:rPr>
            </a:br>
            <a:r>
              <a:rPr lang="en-US">
                <a:solidFill>
                  <a:srgbClr val="646464"/>
                </a:solidFill>
                <a:latin typeface="Monaco" charset="0"/>
              </a:rPr>
              <a:t>@AuthenticationPrincipal</a:t>
            </a:r>
            <a:br>
              <a:rPr lang="en-US">
                <a:solidFill>
                  <a:srgbClr val="646464"/>
                </a:solidFill>
                <a:latin typeface="Monaco" charset="0"/>
              </a:rPr>
            </a:br>
            <a:r>
              <a:rPr lang="en-US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@interface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646464"/>
                </a:solidFill>
                <a:latin typeface="Monaco" charset="0"/>
              </a:rPr>
              <a:t>CurrentUser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{ 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29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528638"/>
            <a:ext cx="5715000" cy="4086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96" y="2647950"/>
            <a:ext cx="5460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Lucida Calligraphy"/>
                <a:cs typeface="Lucida Calligraphy"/>
              </a:rPr>
              <a:t>Spring Security</a:t>
            </a:r>
            <a:endParaRPr lang="en-US" sz="4800" dirty="0">
              <a:latin typeface="Lucida Calligraphy"/>
              <a:cs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3421895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ChangeArrowheads="1"/>
          </p:cNvSpPr>
          <p:nvPr/>
        </p:nvSpPr>
        <p:spPr bwMode="auto">
          <a:xfrm>
            <a:off x="1143000" y="1581150"/>
            <a:ext cx="28956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RequestMapping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(method=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RequestMethod.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GET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i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ModelAndView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list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CurrentUser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currentUser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Iterable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&lt;Message&gt; messages = </a:t>
            </a:r>
            <a:b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messageRepository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.findByToId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currentUser.getId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7320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Spring Security / Spring Data</a:t>
            </a:r>
            <a:endParaRPr lang="en-US" dirty="0"/>
          </a:p>
        </p:txBody>
      </p:sp>
      <p:sp>
        <p:nvSpPr>
          <p:cNvPr id="12185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err="1">
                <a:latin typeface="Arial" charset="0"/>
              </a:rPr>
              <a:t>SpEL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Support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006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@Bean</a:t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SecurityEvaluationContextExtension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securityEvaluationContextExtension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SecurityEvaluationContextExtension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Spring Security / Spring Data</a:t>
            </a:r>
          </a:p>
        </p:txBody>
      </p:sp>
    </p:spTree>
    <p:extLst>
      <p:ext uri="{BB962C8B-B14F-4D97-AF65-F5344CB8AC3E}">
        <p14:creationId xmlns:p14="http://schemas.microsoft.com/office/powerpoint/2010/main" val="14330734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MessageRepository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CrudRepository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&lt;Message, Long&gt;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@Query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"select m from Message m where </a:t>
            </a:r>
            <a:r>
              <a:rPr lang="en-US" sz="2000" dirty="0" err="1">
                <a:solidFill>
                  <a:srgbClr val="2A00FF"/>
                </a:solidFill>
                <a:latin typeface="Monaco" charset="0"/>
              </a:rPr>
              <a:t>m.to.id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 = "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+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sz="2000" dirty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"?#{</a:t>
            </a:r>
            <a:r>
              <a:rPr lang="pl-PL" sz="2000" dirty="0" err="1">
                <a:solidFill>
                  <a:srgbClr val="2A00FF"/>
                </a:solidFill>
                <a:latin typeface="Monaco" charset="0"/>
              </a:rPr>
              <a:t>principal.id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}”</a:t>
            </a: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pl-PL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&lt;Message&gt; </a:t>
            </a:r>
            <a:r>
              <a:rPr lang="en-US" altLang="ja-JP" sz="2000" dirty="0" err="1" smtClean="0">
                <a:solidFill>
                  <a:srgbClr val="000000"/>
                </a:solidFill>
                <a:latin typeface="Monaco" charset="0"/>
              </a:rPr>
              <a:t>findAllToCurrentUser</a:t>
            </a:r>
            <a:r>
              <a:rPr lang="en-US" altLang="ja-JP" sz="2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Spring Security / Spring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90719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MessageRepository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CrudRepository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&lt;Message, Long&gt;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@Query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"select m from Message m where </a:t>
            </a:r>
            <a:r>
              <a:rPr lang="en-US" sz="2000" dirty="0" err="1">
                <a:solidFill>
                  <a:srgbClr val="2A00FF"/>
                </a:solidFill>
                <a:latin typeface="Monaco" charset="0"/>
              </a:rPr>
              <a:t>m.to.id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 = "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+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sz="2000" dirty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"?#{</a:t>
            </a:r>
            <a:r>
              <a:rPr lang="pl-PL" sz="2000" dirty="0" err="1">
                <a:solidFill>
                  <a:srgbClr val="2A00FF"/>
                </a:solidFill>
                <a:latin typeface="Monaco" charset="0"/>
              </a:rPr>
              <a:t>hasRole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('ROLE_ADMIN') ? '%' : </a:t>
            </a:r>
            <a:r>
              <a:rPr lang="pl-PL" sz="2000" dirty="0" err="1">
                <a:solidFill>
                  <a:srgbClr val="2A00FF"/>
                </a:solidFill>
                <a:latin typeface="Monaco" charset="0"/>
              </a:rPr>
              <a:t>principal.id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}”</a:t>
            </a: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pl-PL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&lt;Message&gt; 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findAll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Spring Security / Spring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066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Spring Security / Spring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1346200"/>
            <a:ext cx="331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5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EnableAclSecurity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SecuredMessageRepository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MessageRepository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 the year 2000….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168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CSRF Protection</a:t>
            </a:r>
            <a:endParaRPr lang="en-US" dirty="0"/>
          </a:p>
        </p:txBody>
      </p:sp>
      <p:sp>
        <p:nvSpPr>
          <p:cNvPr id="14848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89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CSRF Protection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053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50531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1830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152579" name="Rectangle 1"/>
          <p:cNvSpPr>
            <a:spLocks noChangeArrowheads="1"/>
          </p:cNvSpPr>
          <p:nvPr/>
        </p:nvSpPr>
        <p:spPr bwMode="auto">
          <a:xfrm>
            <a:off x="2408238" y="2239567"/>
            <a:ext cx="6481762" cy="2595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071563"/>
            <a:ext cx="8588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582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w</a:t>
            </a:r>
            <a:r>
              <a:rPr lang="en-US" dirty="0" err="1" smtClean="0"/>
              <a:t>eb.xml</a:t>
            </a:r>
            <a:endParaRPr lang="en-US" dirty="0" smtClean="0"/>
          </a:p>
        </p:txBody>
      </p:sp>
      <p:sp>
        <p:nvSpPr>
          <p:cNvPr id="3379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springSecurityFilterChain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filter-class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br>
              <a:rPr lang="en-US" sz="1800" dirty="0">
                <a:solidFill>
                  <a:srgbClr val="008080"/>
                </a:solidFill>
                <a:latin typeface="Monaco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org.springframework.web.filter.DelegatingFilterProxy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filter-class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filter-mapping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springSecurityFilterChain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Monaco" charset="0"/>
              </a:rPr>
              <a:t>url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-pattern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/*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Monaco" charset="0"/>
              </a:rPr>
              <a:t>url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-pattern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filter-mapping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921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071563"/>
            <a:ext cx="8588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408238" y="2854325"/>
            <a:ext cx="6499225" cy="676275"/>
          </a:xfrm>
          <a:prstGeom prst="rect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8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66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56675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56676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56677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When do I use CSRF protection?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73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58723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58724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58725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... but my application uses JSON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2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 </a:t>
            </a:r>
            <a:r>
              <a:rPr lang="en-US" i="1" dirty="0" err="1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enctype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"text/plain"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'hidden'</a:t>
            </a:r>
            <a:endParaRPr lang="en-US" dirty="0" smtClean="0">
              <a:solidFill>
                <a:srgbClr val="3F7F7F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’{"summary":"Hi", … 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ignore_me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":"'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'test"}'     </a:t>
            </a:r>
            <a:br>
              <a:rPr lang="en-US" i="1" dirty="0" smtClean="0">
                <a:solidFill>
                  <a:srgbClr val="2A00FF"/>
                </a:solidFill>
                <a:latin typeface="Monaco"/>
              </a:rPr>
            </a:br>
            <a:r>
              <a:rPr lang="en-US" i="1" dirty="0" smtClean="0">
                <a:solidFill>
                  <a:srgbClr val="2A00FF"/>
                </a:solidFill>
                <a:latin typeface="Monaco"/>
              </a:rPr>
              <a:t> 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fi-FI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fi-FI" dirty="0" err="1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fi-FI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657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16281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{</a:t>
            </a:r>
            <a:br>
              <a:rPr lang="sv-SE">
                <a:solidFill>
                  <a:srgbClr val="000000"/>
                </a:solidFill>
                <a:latin typeface="Monaco" charset="0"/>
              </a:rPr>
            </a:b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"summary"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"Hi"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"message"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"New Message"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"to"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"luke@example.com"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"ignore_me"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"=test"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675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64867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64868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64869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… but my application is stateless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91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996950"/>
            <a:ext cx="7505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049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68963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68964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68965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…and I use a custom header for authentication and ignore cookies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69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17101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/>
          <a:lstStyle/>
          <a:p>
            <a:r>
              <a:rPr lang="en-US" sz="2800">
                <a:latin typeface="Arial" charset="0"/>
              </a:rPr>
              <a:t>Use proper HTTP Verbs</a:t>
            </a:r>
            <a:br>
              <a:rPr lang="en-US" sz="2800">
                <a:latin typeface="Arial" charset="0"/>
              </a:rPr>
            </a:br>
            <a:endParaRPr lang="en-US" sz="28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Configure CSRF Protection</a:t>
            </a:r>
            <a:br>
              <a:rPr lang="en-US" sz="2800">
                <a:latin typeface="Arial" charset="0"/>
              </a:rPr>
            </a:br>
            <a:endParaRPr lang="en-US" sz="28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Include the CSRF Token</a:t>
            </a:r>
          </a:p>
        </p:txBody>
      </p:sp>
    </p:spTree>
    <p:extLst>
      <p:ext uri="{BB962C8B-B14F-4D97-AF65-F5344CB8AC3E}">
        <p14:creationId xmlns:p14="http://schemas.microsoft.com/office/powerpoint/2010/main" val="1934162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 – Providing the Token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"hidden"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latin typeface="Monaco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"${_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csrf.parameterName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}"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latin typeface="Monaco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"${_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csrf.token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50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 – Replaces </a:t>
            </a:r>
            <a:r>
              <a:rPr lang="en-US" dirty="0" err="1" smtClean="0"/>
              <a:t>web.xml</a:t>
            </a: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SecurityWebInitializer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AbstractSecurityWebApplicationInitializer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18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// optionally override methods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130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CSRF Protection – Providing the Token</a:t>
            </a: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highlight>
                  <a:srgbClr val="E8F2FE"/>
                </a:highlight>
                <a:latin typeface="Monaco"/>
              </a:rPr>
              <a:t>sec:csrfInput</a:t>
            </a:r>
            <a:r>
              <a:rPr lang="en-US" dirty="0" smtClean="0">
                <a:solidFill>
                  <a:srgbClr val="3F7F7F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E8F2FE"/>
                </a:highlight>
                <a:latin typeface="Monaco"/>
              </a:rPr>
              <a:t>/&gt;</a:t>
            </a:r>
            <a:endParaRPr lang="en-US" i="1" dirty="0" smtClean="0">
              <a:solidFill>
                <a:srgbClr val="00808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183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CSRF Protection – Providing the Token</a:t>
            </a:r>
            <a:endParaRPr lang="en-US" dirty="0" smtClean="0"/>
          </a:p>
        </p:txBody>
      </p:sp>
      <p:sp>
        <p:nvSpPr>
          <p:cNvPr id="17715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form:form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…</a:t>
            </a:r>
            <a:r>
              <a:rPr lang="en-US">
                <a:latin typeface="Monaco" charset="0"/>
              </a:rPr>
              <a:t>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"post”</a:t>
            </a:r>
            <a:r>
              <a:rPr lang="en-US" altLang="ja-JP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... 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form:form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&gt;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1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CSRF Protection – Providing the Token</a:t>
            </a: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i="1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...</a:t>
            </a:r>
            <a:endParaRPr lang="en-US" i="1" dirty="0" smtClean="0">
              <a:solidFill>
                <a:srgbClr val="00808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"hidden"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"_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csrf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"f81d4fae-…"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59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Security HTTP Response Headers</a:t>
            </a:r>
            <a:endParaRPr lang="en-US" dirty="0">
              <a:latin typeface="Arial" charset="0"/>
            </a:endParaRPr>
          </a:p>
        </p:txBody>
      </p:sp>
      <p:sp>
        <p:nvSpPr>
          <p:cNvPr id="18125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312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Click Jacking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32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83299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6749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Security HTTP Response Headers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808038"/>
            <a:ext cx="8569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63525" y="2936875"/>
            <a:ext cx="3200400" cy="328613"/>
          </a:xfrm>
          <a:prstGeom prst="rect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8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69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Security HTTP Response Headers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808038"/>
            <a:ext cx="8569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9323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Support</a:t>
            </a:r>
            <a:endParaRPr lang="en-US" dirty="0"/>
          </a:p>
        </p:txBody>
      </p:sp>
      <p:sp>
        <p:nvSpPr>
          <p:cNvPr id="22016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651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2221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@Before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setup()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Authentication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=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TestingAuthenticationToken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user"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”pass"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"ROLE_USER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ctx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=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SecurityContextHolder.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getContext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ctx.setAuthentication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SecurityContextHolder.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setContext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ctx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@After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cleanup()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SecurityContextHolder.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clearContext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461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UserDetails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user = </a:t>
            </a:r>
            <a:r>
              <a:rPr lang="en-US" sz="1800" dirty="0" smtClean="0">
                <a:solidFill>
                  <a:srgbClr val="7F0055"/>
                </a:solidFill>
                <a:highlight>
                  <a:srgbClr val="00FF00"/>
                </a:highlight>
                <a:latin typeface="Monaco"/>
              </a:rPr>
              <a:t>...</a:t>
            </a:r>
            <a:endParaRPr lang="en-US" sz="1800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List&lt;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GrantedAuthority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&gt; roles =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AuthorityUtils.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createAuthorityList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"ROLE_USER"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Authentication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UsernamePasswordAuthenticationToken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800" dirty="0" err="1" smtClean="0">
                <a:solidFill>
                  <a:srgbClr val="2A00FF"/>
                </a:solidFill>
                <a:latin typeface="Monaco"/>
              </a:rPr>
              <a:t>”pass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roles)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ctx.setAuthentication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033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 –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WebSecurityConfig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3789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@Configuration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EnableWebMvcSecurity</a:t>
            </a:r>
            <a:endParaRPr lang="en-US" sz="1800" dirty="0">
              <a:solidFill>
                <a:srgbClr val="646464"/>
              </a:solidFill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WebSecurityConfig</a:t>
            </a:r>
            <a:endParaRPr lang="en-US" sz="18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WebSecurityConfigurerAdapter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204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1"/>
          <p:cNvSpPr>
            <a:spLocks noChangeArrowheads="1"/>
          </p:cNvSpPr>
          <p:nvPr/>
        </p:nvSpPr>
        <p:spPr bwMode="auto">
          <a:xfrm>
            <a:off x="412751" y="865585"/>
            <a:ext cx="676275" cy="3095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User user = </a:t>
            </a:r>
            <a:r>
              <a:rPr lang="en-US" sz="1800" dirty="0" smtClean="0">
                <a:solidFill>
                  <a:srgbClr val="7F0055"/>
                </a:solidFill>
                <a:highlight>
                  <a:srgbClr val="00FF00"/>
                </a:highlight>
                <a:latin typeface="Monaco"/>
              </a:rPr>
              <a:t>...</a:t>
            </a:r>
            <a:endParaRPr lang="en-US" sz="1800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List&lt;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GrantedAuthority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&gt; roles =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AuthorityUtils.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createAuthorityList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"ROLE_USER"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Authentication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UsernamePasswordAuthenticationToken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800" dirty="0" err="1" smtClean="0">
                <a:solidFill>
                  <a:srgbClr val="2A00FF"/>
                </a:solidFill>
                <a:latin typeface="Monaco"/>
              </a:rPr>
              <a:t>”pass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roles)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ctx.setAuthentication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982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highlight>
                  <a:srgbClr val="00FF00"/>
                </a:highlight>
                <a:latin typeface="Monaco"/>
              </a:rPr>
              <a:t>WithMockUser</a:t>
            </a:r>
            <a:r>
              <a:rPr lang="en-US" dirty="0">
                <a:solidFill>
                  <a:srgbClr val="646464"/>
                </a:solidFill>
                <a:highlight>
                  <a:srgbClr val="00FF00"/>
                </a:highlight>
                <a:latin typeface="Monaco"/>
              </a:rPr>
              <a:t/>
            </a:r>
            <a:br>
              <a:rPr lang="en-US" dirty="0">
                <a:solidFill>
                  <a:srgbClr val="646464"/>
                </a:solidFill>
                <a:highlight>
                  <a:srgbClr val="00FF00"/>
                </a:highlight>
                <a:latin typeface="Monaco"/>
              </a:rPr>
            </a:b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278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040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WithMockUser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...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567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24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WithMockUser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(username=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 charset="0"/>
              </a:rPr>
              <a:t>admin"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,roles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"ADMIN”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078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449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i="1" dirty="0" err="1">
                <a:solidFill>
                  <a:srgbClr val="2A00FF"/>
                </a:solidFill>
                <a:latin typeface="Monaco" charset="0"/>
              </a:rPr>
              <a:t>rob@example.com</a:t>
            </a:r>
            <a:r>
              <a:rPr lang="en-US" altLang="ja-JP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588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1"/>
          <p:cNvSpPr>
            <a:spLocks noChangeArrowheads="1"/>
          </p:cNvSpPr>
          <p:nvPr/>
        </p:nvSpPr>
        <p:spPr bwMode="auto">
          <a:xfrm>
            <a:off x="363538" y="2038350"/>
            <a:ext cx="626745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654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@Target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({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ElementType.</a:t>
            </a:r>
            <a:r>
              <a:rPr lang="en-US" sz="1800" i="1" dirty="0" err="1">
                <a:solidFill>
                  <a:srgbClr val="0000C0"/>
                </a:solidFill>
                <a:latin typeface="Monaco" charset="0"/>
              </a:rPr>
              <a:t>METHOD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ElementType.</a:t>
            </a:r>
            <a:r>
              <a:rPr lang="en-US" sz="1800" i="1" dirty="0" err="1">
                <a:solidFill>
                  <a:srgbClr val="0000C0"/>
                </a:solidFill>
                <a:latin typeface="Monaco" charset="0"/>
              </a:rPr>
              <a:t>TYPE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 })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@Retention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RetentionPolicy.</a:t>
            </a:r>
            <a:r>
              <a:rPr lang="en-US" sz="1800" i="1" dirty="0" err="1">
                <a:solidFill>
                  <a:srgbClr val="0000C0"/>
                </a:solidFill>
                <a:latin typeface="Monaco" charset="0"/>
              </a:rPr>
              <a:t>RUNTIME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@Inherited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@Documented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(factory =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WithCustomUserSecurityContextFactory.</a:t>
            </a:r>
            <a:r>
              <a:rPr lang="en-US" sz="1800" dirty="0" err="1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@interface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String email()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rob@example.com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"Rob"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"Winch"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id()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0L;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47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859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WithCustomUserSecurityContextFactory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WithSecurityContextFactory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createSecurityContext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User principal =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User();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principal.setEmail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customUser.email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...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ctx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577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4064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480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 fontScale="925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  @Test</a:t>
            </a:r>
            <a:br>
              <a:rPr lang="en-US" dirty="0" smtClean="0">
                <a:solidFill>
                  <a:srgbClr val="646464"/>
                </a:solidFill>
                <a:latin typeface="Monaco"/>
              </a:rPr>
            </a:br>
            <a:r>
              <a:rPr lang="en-US" dirty="0" smtClean="0">
                <a:solidFill>
                  <a:srgbClr val="646464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WithCustomUser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(id=1,email=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luke@example.com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findAllMessages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latin typeface="Monaco"/>
              </a:rPr>
              <a:t>repository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.findAll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}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20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244739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244740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244741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…what about Spring MVC Test?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69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 –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WebSecurityConfig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800" dirty="0" err="1" smtClean="0">
                <a:solidFill>
                  <a:srgbClr val="646464"/>
                </a:solidFill>
                <a:latin typeface="Monaco"/>
              </a:rPr>
              <a:t>Autowired</a:t>
            </a:r>
            <a:r>
              <a:rPr lang="en-US" sz="1800" dirty="0" smtClean="0">
                <a:solidFill>
                  <a:srgbClr val="646464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646464"/>
                </a:solidFill>
                <a:latin typeface="Monaco"/>
              </a:rPr>
            </a:b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 void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configureGlobal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AuthenticationManagerBuilder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8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throws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Exception {</a:t>
            </a:r>
            <a:endParaRPr lang="en-US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inMemoryAuthentication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withUser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"admin”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.password(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"password”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.roles(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"ADMIN"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.and()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withUser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.password(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"password"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.roles(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220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"/>
          <p:cNvSpPr>
            <a:spLocks noChangeArrowheads="1"/>
          </p:cNvSpPr>
          <p:nvPr/>
        </p:nvSpPr>
        <p:spPr bwMode="auto">
          <a:xfrm>
            <a:off x="1219200" y="2964656"/>
            <a:ext cx="7307262" cy="44529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4678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SecurityMockMvcTests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Before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setup() {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mvc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MockMvcBuilders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webAppContextSetup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Monaco" charset="0"/>
              </a:rPr>
              <a:t>context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.apply(</a:t>
            </a:r>
            <a:r>
              <a:rPr lang="en-US" dirty="0" err="1" smtClean="0">
                <a:solidFill>
                  <a:srgbClr val="000000"/>
                </a:solidFill>
                <a:latin typeface="Monaco" charset="0"/>
              </a:rPr>
              <a:t>springSecurity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())</a:t>
            </a:r>
            <a:br>
              <a:rPr lang="en-US" dirty="0" smtClean="0">
                <a:solidFill>
                  <a:srgbClr val="000000"/>
                </a:solidFill>
                <a:latin typeface="Monaco" charset="0"/>
              </a:rPr>
            </a:b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.build();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</p:spTree>
    <p:extLst>
      <p:ext uri="{BB962C8B-B14F-4D97-AF65-F5344CB8AC3E}">
        <p14:creationId xmlns:p14="http://schemas.microsoft.com/office/powerpoint/2010/main" val="3342287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4883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@Test</a:t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inboxShowsOnlyTo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...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02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 smtClean="0">
                <a:solidFill>
                  <a:srgbClr val="646464"/>
                </a:solidFill>
                <a:latin typeface="Monaco"/>
              </a:rPr>
              <a:t>@Test</a:t>
            </a:r>
            <a:br>
              <a:rPr lang="en-US" sz="2000" dirty="0" smtClean="0">
                <a:solidFill>
                  <a:srgbClr val="646464"/>
                </a:solidFill>
                <a:latin typeface="Monaco"/>
              </a:rPr>
            </a:br>
            <a:r>
              <a:rPr lang="en-US" sz="2000" dirty="0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</a:t>
            </a:r>
            <a:r>
              <a:rPr lang="en-US" sz="2000" dirty="0" err="1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WithCustomUser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(id=1,email=</a:t>
            </a:r>
            <a:r>
              <a:rPr lang="en-US" sz="2000" i="1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en-US" sz="2000" i="1" dirty="0" err="1" smtClean="0">
                <a:solidFill>
                  <a:srgbClr val="2A00FF"/>
                </a:solidFill>
                <a:latin typeface="Monaco"/>
              </a:rPr>
              <a:t>luke@example.com</a:t>
            </a:r>
            <a:r>
              <a:rPr lang="en-US" sz="20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20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inboxShowsOnlyTo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Exception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318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1"/>
          <p:cNvSpPr>
            <a:spLocks noChangeArrowheads="1"/>
          </p:cNvSpPr>
          <p:nvPr/>
        </p:nvSpPr>
        <p:spPr bwMode="auto">
          <a:xfrm>
            <a:off x="2368550" y="2876550"/>
            <a:ext cx="90805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52931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@Test</a:t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compose()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MockHttpServletRequestBuilder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compose = </a:t>
            </a:r>
            <a:r>
              <a:rPr lang="en-US" sz="2000" i="1" dirty="0">
                <a:solidFill>
                  <a:srgbClr val="000000"/>
                </a:solidFill>
                <a:latin typeface="Monaco" charset="0"/>
              </a:rPr>
              <a:t>post(</a:t>
            </a:r>
            <a:r>
              <a:rPr lang="en-US" sz="2000" i="1" dirty="0">
                <a:solidFill>
                  <a:srgbClr val="2A00FF"/>
                </a:solidFill>
                <a:latin typeface="Monaco" charset="0"/>
              </a:rPr>
              <a:t>"/”</a:t>
            </a:r>
            <a:r>
              <a:rPr lang="en-US" altLang="ja-JP" sz="2000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sz="2000" i="1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      .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param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"summary"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"Hello Luke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      .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param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"message"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"This is my message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      .with(</a:t>
            </a:r>
            <a:r>
              <a:rPr lang="en-US" altLang="ja-JP" sz="2000" i="1" dirty="0" err="1">
                <a:solidFill>
                  <a:srgbClr val="000000"/>
                </a:solidFill>
                <a:latin typeface="Monaco" charset="0"/>
              </a:rPr>
              <a:t>csrf</a:t>
            </a:r>
            <a:r>
              <a:rPr lang="en-US" altLang="ja-JP" sz="2000" i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Font typeface="Wingdings" charset="0"/>
              <a:buNone/>
            </a:pP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k-SK" sz="2000" dirty="0">
                <a:solidFill>
                  <a:srgbClr val="0000C0"/>
                </a:solidFill>
                <a:latin typeface="Monaco" charset="0"/>
              </a:rPr>
              <a:t>mvc</a:t>
            </a:r>
            <a:br>
              <a:rPr lang="sk-SK" sz="2000" dirty="0">
                <a:solidFill>
                  <a:srgbClr val="0000C0"/>
                </a:solidFill>
                <a:latin typeface="Monaco" charset="0"/>
              </a:rPr>
            </a:b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    .perform(compose)</a:t>
            </a:r>
            <a:br>
              <a:rPr lang="sk-SK" sz="2000" dirty="0">
                <a:solidFill>
                  <a:srgbClr val="000000"/>
                </a:solidFill>
                <a:latin typeface="Monaco" charset="0"/>
              </a:rPr>
            </a:b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    .andExpect(</a:t>
            </a:r>
            <a:r>
              <a:rPr lang="sk-SK" sz="2000" i="1" dirty="0">
                <a:solidFill>
                  <a:srgbClr val="000000"/>
                </a:solidFill>
                <a:latin typeface="Monaco" charset="0"/>
              </a:rPr>
              <a:t>status().is2xxSuccessful());</a:t>
            </a:r>
          </a:p>
          <a:p>
            <a:pPr marL="0" indent="0">
              <a:buFont typeface="Wingdings" charset="0"/>
              <a:buNone/>
            </a:pP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</p:spTree>
    <p:extLst>
      <p:ext uri="{BB962C8B-B14F-4D97-AF65-F5344CB8AC3E}">
        <p14:creationId xmlns:p14="http://schemas.microsoft.com/office/powerpoint/2010/main" val="36557875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174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99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Web Socket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Authorization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32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83299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9444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114800" y="1200150"/>
            <a:ext cx="4191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/>
              <a:t>@</a:t>
            </a:r>
            <a:r>
              <a:rPr lang="en-US" sz="2400" dirty="0" err="1"/>
              <a:t>MessageMapping</a:t>
            </a:r>
            <a:r>
              <a:rPr lang="en-US" sz="2400" dirty="0"/>
              <a:t>("/</a:t>
            </a:r>
            <a:r>
              <a:rPr lang="en-US" sz="2400" dirty="0" err="1"/>
              <a:t>im</a:t>
            </a:r>
            <a:r>
              <a:rPr lang="en-US" sz="2400" dirty="0"/>
              <a:t>")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0" y="1200150"/>
            <a:ext cx="1447800" cy="406400"/>
            <a:chOff x="1676400" y="1200150"/>
            <a:chExt cx="1447800" cy="406400"/>
          </a:xfrm>
        </p:grpSpPr>
        <p:sp>
          <p:nvSpPr>
            <p:cNvPr id="8" name="TextBox 7"/>
            <p:cNvSpPr txBox="1"/>
            <p:nvPr/>
          </p:nvSpPr>
          <p:spPr>
            <a:xfrm>
              <a:off x="1676400" y="1200150"/>
              <a:ext cx="1082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/app/</a:t>
              </a:r>
              <a:r>
                <a:rPr lang="en-US" sz="2000" b="1" dirty="0" err="1" smtClean="0"/>
                <a:t>im</a:t>
              </a:r>
              <a:endParaRPr lang="en-US" sz="20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76400" y="1606550"/>
              <a:ext cx="1447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>
            <a:off x="6197600" y="21145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4649" y="2400240"/>
            <a:ext cx="3526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/queue/messages-user</a:t>
            </a:r>
            <a:r>
              <a:rPr lang="en-US" sz="2000" b="1" i="1" dirty="0" smtClean="0"/>
              <a:t>&lt;id&gt;</a:t>
            </a:r>
            <a:endParaRPr lang="en-US" sz="2000" b="1" i="1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114800" y="2876550"/>
            <a:ext cx="4191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/>
              <a:t>Client (Web Browser)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85800" y="1200150"/>
            <a:ext cx="1905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/>
              <a:t>Browser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941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46464"/>
                </a:solidFill>
                <a:latin typeface="Monaco"/>
              </a:rPr>
              <a:t>@Configuration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WebSocketSecurityConfig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AbstractSecurityWebSocketMessageBrokerConfigurer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{</a:t>
            </a:r>
            <a:endParaRPr lang="en-US" sz="20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9394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configure(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MessageSecurityMetadataSourceRegistry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Monaco"/>
              </a:rPr>
              <a:t>messages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1800" dirty="0" err="1" smtClean="0">
                <a:solidFill>
                  <a:srgbClr val="6A3E3E"/>
                </a:solidFill>
                <a:latin typeface="Monaco"/>
              </a:rPr>
              <a:t>messages</a:t>
            </a:r>
            <a:endParaRPr lang="fi-FI" sz="1800" dirty="0">
              <a:solidFill>
                <a:srgbClr val="6A3E3E"/>
              </a:solidFill>
              <a:latin typeface="Monaco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i-FI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.matchers(</a:t>
            </a:r>
            <a:r>
              <a:rPr lang="en-US" sz="18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message(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"/topic/**"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"/queue/**"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)).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denyAll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</a:t>
            </a:r>
            <a:endParaRPr lang="fi-FI" sz="1800" b="1" i="1" dirty="0" smtClean="0">
              <a:solidFill>
                <a:srgbClr val="000000"/>
              </a:solidFill>
              <a:highlight>
                <a:srgbClr val="D4D4D4"/>
              </a:highlight>
              <a:latin typeface="Monaco"/>
            </a:endParaRP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fi-FI" sz="1800" dirty="0" err="1">
                <a:solidFill>
                  <a:srgbClr val="000000"/>
                </a:solidFill>
                <a:latin typeface="Monaco"/>
              </a:rPr>
              <a:t>anyMessage().hasRole(</a:t>
            </a:r>
            <a:r>
              <a:rPr lang="fi-FI" sz="1800" dirty="0" err="1">
                <a:solidFill>
                  <a:srgbClr val="2A00FF"/>
                </a:solidFill>
                <a:latin typeface="Monaco"/>
              </a:rPr>
              <a:t>"USER</a:t>
            </a:r>
            <a:r>
              <a:rPr lang="fi-FI" sz="18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0188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F7F5F"/>
                </a:solidFill>
                <a:latin typeface="Monaco"/>
              </a:rPr>
              <a:t>// avoid processing </a:t>
            </a:r>
            <a:r>
              <a:rPr lang="en-US" sz="1800" u="sng" dirty="0">
                <a:solidFill>
                  <a:srgbClr val="3F7F5F"/>
                </a:solidFill>
                <a:latin typeface="Monaco"/>
              </a:rPr>
              <a:t>outbound channel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Monaco"/>
              </a:rPr>
              <a:t>configureClientOutboundChannel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ChannelRegistration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Monaco"/>
              </a:rPr>
              <a:t>registration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 {}</a:t>
            </a:r>
            <a:endParaRPr lang="en-US" sz="18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169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947738"/>
            <a:ext cx="7416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8165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174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latin typeface="Arial" charset="0"/>
              </a:rPr>
              <a:t>Spring Session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35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" y="305991"/>
            <a:ext cx="8539163" cy="3000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Learn More.  Stay Connected.</a:t>
            </a:r>
          </a:p>
        </p:txBody>
      </p:sp>
      <p:sp>
        <p:nvSpPr>
          <p:cNvPr id="257027" name="Content Placeholder 3"/>
          <p:cNvSpPr>
            <a:spLocks noGrp="1"/>
          </p:cNvSpPr>
          <p:nvPr>
            <p:ph sz="quarter" idx="10"/>
          </p:nvPr>
        </p:nvSpPr>
        <p:spPr>
          <a:xfrm>
            <a:off x="304801" y="2100263"/>
            <a:ext cx="8537575" cy="2363391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Source </a:t>
            </a:r>
            <a:r>
              <a:rPr lang="en-US" dirty="0">
                <a:latin typeface="Arial" charset="0"/>
                <a:hlinkClick r:id="rId3"/>
              </a:rPr>
              <a:t>http://github.com/rwinch/spring</a:t>
            </a:r>
            <a:r>
              <a:rPr lang="en-US" dirty="0" smtClean="0">
                <a:latin typeface="Arial" charset="0"/>
                <a:hlinkClick r:id="rId3"/>
              </a:rPr>
              <a:t>-0-to-4.0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hlinkClick r:id="rId4"/>
              </a:rPr>
              <a:t>http://spring.io/spring-security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Twitter: @</a:t>
            </a:r>
            <a:r>
              <a:rPr lang="en-US" dirty="0" err="1">
                <a:latin typeface="Arial" charset="0"/>
              </a:rPr>
              <a:t>SpringSecurity</a:t>
            </a:r>
            <a:r>
              <a:rPr lang="en-US" dirty="0">
                <a:latin typeface="Arial" charset="0"/>
              </a:rPr>
              <a:t> @</a:t>
            </a:r>
            <a:r>
              <a:rPr lang="en-US" dirty="0" err="1">
                <a:latin typeface="Arial" charset="0"/>
              </a:rPr>
              <a:t>SpringCentral</a:t>
            </a:r>
            <a:r>
              <a:rPr lang="en-US" dirty="0">
                <a:latin typeface="Arial" charset="0"/>
              </a:rPr>
              <a:t> @</a:t>
            </a:r>
            <a:r>
              <a:rPr lang="en-US" dirty="0" err="1">
                <a:latin typeface="Arial" charset="0"/>
              </a:rPr>
              <a:t>rob_winch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 descr="C:\Users\sdunn\Documents\Pivotal Open Source\Spring\presentation\assets\Logo_SpringByPivotal_Stacked_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841375"/>
            <a:ext cx="32131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60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6864</TotalTime>
  <Words>1898</Words>
  <Application>Microsoft Macintosh PowerPoint</Application>
  <PresentationFormat>On-screen Show (16:9)</PresentationFormat>
  <Paragraphs>520</Paragraphs>
  <Slides>91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From 0 to Spring Security 4.0</vt:lpstr>
      <vt:lpstr>About Me</vt:lpstr>
      <vt:lpstr>What is Spring Security?</vt:lpstr>
      <vt:lpstr>PowerPoint Presentation</vt:lpstr>
      <vt:lpstr>web.xml</vt:lpstr>
      <vt:lpstr>Hello Java Configuration – Replaces web.xml</vt:lpstr>
      <vt:lpstr>Hello Java Configuration – WebSecurityConfig </vt:lpstr>
      <vt:lpstr>Hello Java Configuration – WebSecurityConfig </vt:lpstr>
      <vt:lpstr>Hello Java Configuration</vt:lpstr>
      <vt:lpstr>Hello Java Configuration</vt:lpstr>
      <vt:lpstr>Hello Java Configuration </vt:lpstr>
      <vt:lpstr>Hello Java Configuration </vt:lpstr>
      <vt:lpstr>Hello Java Configuration </vt:lpstr>
      <vt:lpstr>Hello Java Configuration </vt:lpstr>
      <vt:lpstr>Custom Log in Form</vt:lpstr>
      <vt:lpstr>Java Configuration </vt:lpstr>
      <vt:lpstr>Java Configuration </vt:lpstr>
      <vt:lpstr>Java Configuration </vt:lpstr>
      <vt:lpstr>Java Configuration </vt:lpstr>
      <vt:lpstr>Java Configuration </vt:lpstr>
      <vt:lpstr>Java Configuration </vt:lpstr>
      <vt:lpstr>Custom Authentication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Spring Security / Spring Data</vt:lpstr>
      <vt:lpstr>Spring Security / Spring Data</vt:lpstr>
      <vt:lpstr>Spring Security / Spring Data</vt:lpstr>
      <vt:lpstr>Spring Security / Spring Data</vt:lpstr>
      <vt:lpstr>Spring Security / Spring Data</vt:lpstr>
      <vt:lpstr>In the year 2000….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 – Providing the Token</vt:lpstr>
      <vt:lpstr>CSRF Protection – Providing the Token</vt:lpstr>
      <vt:lpstr>CSRF Protection – Providing the Token</vt:lpstr>
      <vt:lpstr>CSRF Protection – Providing the Token</vt:lpstr>
      <vt:lpstr>Security HTTP Response Headers</vt:lpstr>
      <vt:lpstr>Click Jacking</vt:lpstr>
      <vt:lpstr>Security HTTP Response Headers</vt:lpstr>
      <vt:lpstr>Security HTTP Response Headers</vt:lpstr>
      <vt:lpstr>Test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WebSocket Security</vt:lpstr>
      <vt:lpstr>Web Socket Authorization</vt:lpstr>
      <vt:lpstr>WebSocket Authorization</vt:lpstr>
      <vt:lpstr>WebSocket Authorization</vt:lpstr>
      <vt:lpstr>WebSocket Authorization</vt:lpstr>
      <vt:lpstr>WebSocket Authorization</vt:lpstr>
      <vt:lpstr>WebSocket Security</vt:lpstr>
      <vt:lpstr>Learn More.  Stay Connected.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Rob Winch</cp:lastModifiedBy>
  <cp:revision>117</cp:revision>
  <dcterms:created xsi:type="dcterms:W3CDTF">2013-07-31T23:25:28Z</dcterms:created>
  <dcterms:modified xsi:type="dcterms:W3CDTF">2014-09-07T21:43:51Z</dcterms:modified>
</cp:coreProperties>
</file>