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 SemiBold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NunitoSemiBold-italic.fntdata"/><Relationship Id="rId27" Type="http://schemas.openxmlformats.org/officeDocument/2006/relationships/font" Target="fonts/Nunito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c98e2e8900_0_1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c98e2e8900_0_1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c98e2e8900_0_1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c98e2e8900_0_1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c98e2e8900_0_1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c98e2e8900_0_1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cb710e684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cb710e684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cb710e68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cb710e68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cb710e684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cb710e684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d236e5927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d236e5927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d236e5927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d236e5927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cb710e684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cb710e684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d236e5927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d236e5927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98e2e8900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98e2e8900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d236e5927d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d236e5927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c98e2e8900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c98e2e8900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c98e2e8900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c98e2e8900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d93ce41e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d93ce41e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c98e2e8900_0_1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c98e2e8900_0_1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c98e2e8900_0_1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c98e2e8900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98e2e8900_0_1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c98e2e8900_0_1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cb710e6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cb710e6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2000" y="1363675"/>
            <a:ext cx="6315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500">
                <a:latin typeface="Nunito SemiBold"/>
                <a:ea typeface="Nunito SemiBold"/>
                <a:cs typeface="Nunito SemiBold"/>
                <a:sym typeface="Nunito SemiBold"/>
              </a:rPr>
              <a:t>Members vs Casuals</a:t>
            </a:r>
            <a:endParaRPr b="0" sz="45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382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by: Dinesh Venkat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Updated: December 15th,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Ride duration on weekly basis</a:t>
            </a:r>
            <a:endParaRPr b="0" sz="30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33" name="Google Shape;333;p22" title="Average ride duration of different users per day of a week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850" y="1526900"/>
            <a:ext cx="4949749" cy="305560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 txBox="1"/>
          <p:nvPr/>
        </p:nvSpPr>
        <p:spPr>
          <a:xfrm>
            <a:off x="6563375" y="2521850"/>
            <a:ext cx="21987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Casual users use bike for longer duration irrespective of day of a week.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Membership users frequency on weekly basis </a:t>
            </a:r>
            <a:endParaRPr b="0" sz="26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40" name="Google Shape;340;p23" title="No. of Membership users per day of a wee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600" y="1670600"/>
            <a:ext cx="5030925" cy="311078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3"/>
          <p:cNvSpPr txBox="1"/>
          <p:nvPr/>
        </p:nvSpPr>
        <p:spPr>
          <a:xfrm>
            <a:off x="6498475" y="2774500"/>
            <a:ext cx="23688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Membership users use bikes lowest on Sundays and next lowest is Saturdays.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Casual</a:t>
            </a:r>
            <a:r>
              <a:rPr b="0" lang="en-GB" sz="30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users frequency on weekly basis</a:t>
            </a:r>
            <a:endParaRPr b="0" sz="30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47" name="Google Shape;347;p24" title="Casual users per day of a wee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426" y="1702225"/>
            <a:ext cx="4566774" cy="282377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4"/>
          <p:cNvSpPr txBox="1"/>
          <p:nvPr/>
        </p:nvSpPr>
        <p:spPr>
          <a:xfrm>
            <a:off x="6019825" y="2911250"/>
            <a:ext cx="2693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Casual users use the bikes highest on Saturdays and Sundays are the next.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1303800" y="598575"/>
            <a:ext cx="7742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Membership</a:t>
            </a:r>
            <a:r>
              <a:rPr b="0" lang="en-GB" sz="30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users per hour on weekdays</a:t>
            </a:r>
            <a:endParaRPr b="0" sz="30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54" name="Google Shape;354;p25"/>
          <p:cNvSpPr txBox="1"/>
          <p:nvPr/>
        </p:nvSpPr>
        <p:spPr>
          <a:xfrm>
            <a:off x="6701300" y="2315550"/>
            <a:ext cx="210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Nunito SemiBold"/>
                <a:ea typeface="Nunito SemiBold"/>
                <a:cs typeface="Nunito SemiBold"/>
                <a:sym typeface="Nunito SemiBold"/>
              </a:rPr>
              <a:t>We can clearly see that on weekdays, </a:t>
            </a:r>
            <a:r>
              <a:rPr lang="en-GB" sz="1250">
                <a:latin typeface="Nunito SemiBold"/>
                <a:ea typeface="Nunito SemiBold"/>
                <a:cs typeface="Nunito SemiBold"/>
                <a:sym typeface="Nunito SemiBold"/>
              </a:rPr>
              <a:t>Members</a:t>
            </a:r>
            <a:r>
              <a:rPr lang="en-GB" sz="1250">
                <a:latin typeface="Nunito SemiBold"/>
                <a:ea typeface="Nunito SemiBold"/>
                <a:cs typeface="Nunito SemiBold"/>
                <a:sym typeface="Nunito SemiBold"/>
              </a:rPr>
              <a:t> use bikes more frequently between 8am - 9am and 5pm - 6pm (highest peak).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55" name="Google Shape;355;p25" title="No. of membership users per hour of a day on weekday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369275"/>
            <a:ext cx="5241225" cy="324082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5"/>
          <p:cNvSpPr txBox="1"/>
          <p:nvPr/>
        </p:nvSpPr>
        <p:spPr>
          <a:xfrm>
            <a:off x="1452325" y="4510725"/>
            <a:ext cx="534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highlight>
                  <a:srgbClr val="FFFFFF"/>
                </a:highlight>
              </a:rPr>
              <a:t>Assumption:</a:t>
            </a:r>
            <a:r>
              <a:rPr lang="en-GB" sz="900">
                <a:highlight>
                  <a:srgbClr val="FFFFFF"/>
                </a:highlight>
              </a:rPr>
              <a:t> To compare the frequency of membership users on weekdays and weekends, we divide the frequency of membership users on weekdays by 5 and on weekends by 2.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1303800" y="598575"/>
            <a:ext cx="7840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75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Casual users per hour of a day on weekdays</a:t>
            </a:r>
            <a:endParaRPr b="0" sz="275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62" name="Google Shape;362;p26" title="No. of casual users per hour of a day on weekday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150" y="1411275"/>
            <a:ext cx="5241225" cy="324082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6"/>
          <p:cNvSpPr txBox="1"/>
          <p:nvPr/>
        </p:nvSpPr>
        <p:spPr>
          <a:xfrm>
            <a:off x="6603950" y="2484175"/>
            <a:ext cx="2387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We can see that on weekdays, casual users use bikes most on 5 pm - 6 pm and there is a very small spike at 8am - 9am.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type="title"/>
          </p:nvPr>
        </p:nvSpPr>
        <p:spPr>
          <a:xfrm>
            <a:off x="1151400" y="598575"/>
            <a:ext cx="7296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222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Frequency of users per hour of a weekend comparison</a:t>
            </a:r>
            <a:endParaRPr b="0" sz="222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69" name="Google Shape;369;p27" title="No. of Membership users per hour of a weeken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400" y="1365613"/>
            <a:ext cx="3901251" cy="24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7" title="N0. of casual users per hour on a day of weekend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108" y="1365625"/>
            <a:ext cx="3901242" cy="24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7"/>
          <p:cNvSpPr txBox="1"/>
          <p:nvPr/>
        </p:nvSpPr>
        <p:spPr>
          <a:xfrm>
            <a:off x="1637175" y="3928850"/>
            <a:ext cx="64335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 SemiBold"/>
              <a:buChar char="●"/>
            </a:pPr>
            <a:r>
              <a:rPr lang="en-GB" sz="1250">
                <a:latin typeface="Nunito SemiBold"/>
                <a:ea typeface="Nunito SemiBold"/>
                <a:cs typeface="Nunito SemiBold"/>
                <a:sym typeface="Nunito SemiBold"/>
              </a:rPr>
              <a:t>We can see that Members and casual users follow a similar trend in frequency of bikes </a:t>
            </a:r>
            <a:r>
              <a:rPr lang="en-GB" sz="1250">
                <a:latin typeface="Nunito SemiBold"/>
                <a:ea typeface="Nunito SemiBold"/>
                <a:cs typeface="Nunito SemiBold"/>
                <a:sym typeface="Nunito SemiBold"/>
              </a:rPr>
              <a:t>usage</a:t>
            </a:r>
            <a:r>
              <a:rPr lang="en-GB" sz="1250">
                <a:latin typeface="Nunito SemiBold"/>
                <a:ea typeface="Nunito SemiBold"/>
                <a:cs typeface="Nunito SemiBold"/>
                <a:sym typeface="Nunito SemiBold"/>
              </a:rPr>
              <a:t> on weekends.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 SemiBold"/>
              <a:buChar char="●"/>
            </a:pPr>
            <a:r>
              <a:rPr lang="en-GB" sz="1250">
                <a:latin typeface="Nunito SemiBold"/>
                <a:ea typeface="Nunito SemiBold"/>
                <a:cs typeface="Nunito SemiBold"/>
                <a:sym typeface="Nunito SemiBold"/>
              </a:rPr>
              <a:t>There isn’t any spike in bike usage by either of the users at 8am - 9am.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 SemiBold"/>
              <a:buChar char="●"/>
            </a:pPr>
            <a:r>
              <a:rPr lang="en-GB" sz="1250">
                <a:latin typeface="Nunito SemiBold"/>
                <a:ea typeface="Nunito SemiBold"/>
                <a:cs typeface="Nunito SemiBold"/>
                <a:sym typeface="Nunito SemiBold"/>
              </a:rPr>
              <a:t>Both users use bike predominantly between 11 am - 6 pm on weekends.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>
            <p:ph type="title"/>
          </p:nvPr>
        </p:nvSpPr>
        <p:spPr>
          <a:xfrm>
            <a:off x="1388625" y="1534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>
                <a:latin typeface="Nunito"/>
                <a:ea typeface="Nunito"/>
                <a:cs typeface="Nunito"/>
                <a:sym typeface="Nunito"/>
              </a:rPr>
              <a:t>Conclusions</a:t>
            </a:r>
            <a:endParaRPr sz="7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Conclusions:</a:t>
            </a:r>
            <a:endParaRPr b="0" sz="30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82" name="Google Shape;382;p29"/>
          <p:cNvSpPr txBox="1"/>
          <p:nvPr>
            <p:ph idx="1" type="body"/>
          </p:nvPr>
        </p:nvSpPr>
        <p:spPr>
          <a:xfrm>
            <a:off x="1303800" y="1380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AutoNum type="arabicPeriod"/>
            </a:pPr>
            <a:r>
              <a:rPr lang="en-GB" sz="1800">
                <a:solidFill>
                  <a:srgbClr val="616161"/>
                </a:solidFill>
              </a:rPr>
              <a:t>Casual users are longer durational riders who use bikes more frequently on weekends and 5-6pm of weekdays.</a:t>
            </a:r>
            <a:endParaRPr sz="1800"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AutoNum type="arabicPeriod"/>
            </a:pPr>
            <a:r>
              <a:rPr lang="en-GB" sz="1800">
                <a:solidFill>
                  <a:srgbClr val="616161"/>
                </a:solidFill>
              </a:rPr>
              <a:t>Membership users are short durational bike users who use bikes frequently during 8-9am and 5-6 pm on weekdays and similarly to the causal users on weekends. </a:t>
            </a:r>
            <a:endParaRPr sz="1800"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AutoNum type="arabicPeriod"/>
            </a:pPr>
            <a:r>
              <a:rPr lang="en-GB" sz="1800">
                <a:solidFill>
                  <a:srgbClr val="616161"/>
                </a:solidFill>
              </a:rPr>
              <a:t>Majority of the membership users are employees who go to office and come back using bikes.</a:t>
            </a:r>
            <a:endParaRPr sz="1800">
              <a:solidFill>
                <a:srgbClr val="61616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AutoNum type="arabicPeriod"/>
            </a:pPr>
            <a:r>
              <a:rPr lang="en-GB" sz="1800">
                <a:solidFill>
                  <a:srgbClr val="616161"/>
                </a:solidFill>
              </a:rPr>
              <a:t>In the period Dec 21 - Nov 22 , Membership users aren’t interested in using Docked bikes at all whereas Casual users used them rarely.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/>
          <p:nvPr>
            <p:ph type="title"/>
          </p:nvPr>
        </p:nvSpPr>
        <p:spPr>
          <a:xfrm>
            <a:off x="1388625" y="1534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>
                <a:latin typeface="Nunito"/>
                <a:ea typeface="Nunito"/>
                <a:cs typeface="Nunito"/>
                <a:sym typeface="Nunito"/>
              </a:rPr>
              <a:t>Appendix</a:t>
            </a:r>
            <a:endParaRPr sz="7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Types of bikes used by different users</a:t>
            </a:r>
            <a:endParaRPr b="0" sz="30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93" name="Google Shape;393;p31" title="Types of bikes used by membership use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50" y="1442000"/>
            <a:ext cx="4399551" cy="272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1" title="Types of bikes used by casual user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100" y="1470271"/>
            <a:ext cx="4353825" cy="269210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1"/>
          <p:cNvSpPr txBox="1"/>
          <p:nvPr/>
        </p:nvSpPr>
        <p:spPr>
          <a:xfrm>
            <a:off x="697825" y="3995500"/>
            <a:ext cx="81372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In the year Dec 21 to Nov 22, </a:t>
            </a:r>
            <a:endParaRPr sz="1250">
              <a:highlight>
                <a:srgbClr val="FFFFFF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 SemiBold"/>
              <a:buChar char="●"/>
            </a:pPr>
            <a:r>
              <a:rPr lang="en-GB" sz="125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docked bikes are not used by membership users and also electric bikes and classic bikes are used almost equally.</a:t>
            </a:r>
            <a:endParaRPr sz="1250">
              <a:highlight>
                <a:srgbClr val="FFFFFF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 SemiBold"/>
              <a:buChar char="●"/>
            </a:pPr>
            <a:r>
              <a:rPr lang="en-GB" sz="125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docked bikes are only used 7.6 % and electric bikes are the most commonly used bikes by casual users.</a:t>
            </a:r>
            <a:endParaRPr sz="1250">
              <a:highlight>
                <a:srgbClr val="FFFFFF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890875"/>
            <a:ext cx="70305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Objective</a:t>
            </a:r>
            <a:endParaRPr sz="2100"/>
          </a:p>
          <a:p>
            <a:pPr indent="-35194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Data used for analysis</a:t>
            </a:r>
            <a:endParaRPr sz="2100"/>
          </a:p>
          <a:p>
            <a:pPr indent="-35194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Data insights</a:t>
            </a:r>
            <a:endParaRPr sz="2100"/>
          </a:p>
          <a:p>
            <a:pPr indent="-35194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Conclusions</a:t>
            </a:r>
            <a:endParaRPr sz="2100"/>
          </a:p>
          <a:p>
            <a:pPr indent="-35194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Appendix</a:t>
            </a:r>
            <a:endParaRPr sz="2100"/>
          </a:p>
          <a:p>
            <a:pPr indent="-35194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Recommendations</a:t>
            </a:r>
            <a:endParaRPr sz="2100"/>
          </a:p>
        </p:txBody>
      </p:sp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latin typeface="Nunito SemiBold"/>
                <a:ea typeface="Nunito SemiBold"/>
                <a:cs typeface="Nunito SemiBold"/>
                <a:sym typeface="Nunito SemiBold"/>
              </a:rPr>
              <a:t>Table of Contents:</a:t>
            </a:r>
            <a:endParaRPr b="0" sz="30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Recommendations:</a:t>
            </a:r>
            <a:endParaRPr b="0" sz="30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01" name="Google Shape;401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22.97% of the data contain missing values </a:t>
            </a:r>
            <a:r>
              <a:rPr lang="en-GB" sz="1500"/>
              <a:t>caused due to error in latitude, longitude columns of start station and end station which can be rectified as it can be a problem in downloading data from the source.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This missing data restricted the usage of start station name, id, lat, lon and end station name, id, lat, lon as this might lead to wrong conclusion of data.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Docked bike usage need to be check over years to find data patterns in it.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88550" y="14485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>
                <a:latin typeface="Nunito"/>
                <a:ea typeface="Nunito"/>
                <a:cs typeface="Nunito"/>
                <a:sym typeface="Nunito"/>
              </a:rPr>
              <a:t>What are we talking about?</a:t>
            </a:r>
            <a:endParaRPr sz="7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latin typeface="Nunito SemiBold"/>
                <a:ea typeface="Nunito SemiBold"/>
                <a:cs typeface="Nunito SemiBold"/>
                <a:sym typeface="Nunito SemiBold"/>
              </a:rPr>
              <a:t>Objective:</a:t>
            </a:r>
            <a:endParaRPr b="0" sz="30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2193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/>
              <a:t>To identify the difference in usage of bikes by </a:t>
            </a:r>
            <a:r>
              <a:rPr lang="en-GB" sz="2100">
                <a:solidFill>
                  <a:srgbClr val="6FA8DC"/>
                </a:solidFill>
              </a:rPr>
              <a:t>annual membership</a:t>
            </a:r>
            <a:r>
              <a:rPr lang="en-GB" sz="2100"/>
              <a:t> users and </a:t>
            </a:r>
            <a:r>
              <a:rPr lang="en-GB" sz="2100">
                <a:solidFill>
                  <a:srgbClr val="E06666"/>
                </a:solidFill>
              </a:rPr>
              <a:t>casual</a:t>
            </a:r>
            <a:r>
              <a:rPr lang="en-GB" sz="2100"/>
              <a:t> users of the Cyclistic company.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1303800" y="1990050"/>
            <a:ext cx="7030500" cy="1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Source: Monthly data downloaded </a:t>
            </a:r>
            <a:r>
              <a:rPr lang="en-GB" sz="2100"/>
              <a:t>directly from the company website.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Period covered: </a:t>
            </a:r>
            <a:r>
              <a:rPr lang="en-GB" sz="2100"/>
              <a:t>December </a:t>
            </a:r>
            <a:r>
              <a:rPr lang="en-GB" sz="2100"/>
              <a:t>2021 - </a:t>
            </a:r>
            <a:r>
              <a:rPr lang="en-GB" sz="2100"/>
              <a:t>November </a:t>
            </a:r>
            <a:r>
              <a:rPr lang="en-GB" sz="2100"/>
              <a:t>2022 </a:t>
            </a:r>
            <a:endParaRPr sz="2100"/>
          </a:p>
        </p:txBody>
      </p:sp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Data used for Analysis:</a:t>
            </a:r>
            <a:endParaRPr b="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445625" y="15544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>
                <a:latin typeface="Nunito"/>
                <a:ea typeface="Nunito"/>
                <a:cs typeface="Nunito"/>
                <a:sym typeface="Nunito"/>
              </a:rPr>
              <a:t>Data Insights</a:t>
            </a:r>
            <a:endParaRPr sz="7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227600" y="598575"/>
            <a:ext cx="70305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Usage frequency </a:t>
            </a:r>
            <a:r>
              <a:rPr b="0" lang="en-GB" sz="30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of different users</a:t>
            </a:r>
            <a:endParaRPr b="0" sz="30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6524525" y="2431650"/>
            <a:ext cx="25812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Nunito SemiBold"/>
                <a:ea typeface="Nunito SemiBold"/>
                <a:cs typeface="Nunito SemiBold"/>
                <a:sym typeface="Nunito SemiBold"/>
              </a:rPr>
              <a:t>Collectively, Casual users use bikes less than membership users.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13" name="Google Shape;313;p19" title="Different types of use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650" y="1408275"/>
            <a:ext cx="5241225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2276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No of different users on weekly basis</a:t>
            </a:r>
            <a:endParaRPr b="0" sz="30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19" name="Google Shape;319;p20"/>
          <p:cNvSpPr txBox="1"/>
          <p:nvPr/>
        </p:nvSpPr>
        <p:spPr>
          <a:xfrm>
            <a:off x="6328650" y="2678975"/>
            <a:ext cx="27960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Casual users use a little more than membership users on weekends whereas </a:t>
            </a:r>
            <a:r>
              <a:rPr lang="en-GB" sz="1250">
                <a:highlight>
                  <a:schemeClr val="lt1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Membership users dominate bike usage on weekdays</a:t>
            </a:r>
            <a:r>
              <a:rPr lang="en-GB" sz="125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20" name="Google Shape;320;p20" title="No. of different users per day of a wee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45475"/>
            <a:ext cx="5250138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Ride duration for different users</a:t>
            </a:r>
            <a:endParaRPr b="0" sz="30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26" name="Google Shape;326;p21" title="Average ride length for different use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250" y="1665025"/>
            <a:ext cx="4608050" cy="28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1"/>
          <p:cNvSpPr txBox="1"/>
          <p:nvPr/>
        </p:nvSpPr>
        <p:spPr>
          <a:xfrm>
            <a:off x="5962525" y="2618925"/>
            <a:ext cx="2986200" cy="1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 SemiBold"/>
              <a:buChar char="●"/>
            </a:pPr>
            <a:r>
              <a:rPr lang="en-GB" sz="1250">
                <a:latin typeface="Nunito SemiBold"/>
                <a:ea typeface="Nunito SemiBold"/>
                <a:cs typeface="Nunito SemiBold"/>
                <a:sym typeface="Nunito SemiBold"/>
              </a:rPr>
              <a:t>Casual users use bike for long duration (almost double) than the membership riders.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 SemiBold"/>
              <a:buChar char="●"/>
            </a:pPr>
            <a:r>
              <a:rPr lang="en-GB" sz="1250">
                <a:latin typeface="Nunito SemiBold"/>
                <a:ea typeface="Nunito SemiBold"/>
                <a:cs typeface="Nunito SemiBold"/>
                <a:sym typeface="Nunito SemiBold"/>
              </a:rPr>
              <a:t>Membership users use bikes for shorter duration of rides averagely around 12.5 minutes per ride.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