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Nunito SemiBold" panose="020B0604020202020204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venkat" userId="f806fdc1467e96af" providerId="LiveId" clId="{64BE8C72-7BB5-4F2A-96F2-D532B2E7C3CB}"/>
    <pc:docChg chg="custSel modSld">
      <pc:chgData name="Dinesh venkat" userId="f806fdc1467e96af" providerId="LiveId" clId="{64BE8C72-7BB5-4F2A-96F2-D532B2E7C3CB}" dt="2023-01-18T13:16:06.541" v="189" actId="1037"/>
      <pc:docMkLst>
        <pc:docMk/>
      </pc:docMkLst>
      <pc:sldChg chg="addSp modSp mod modNotes">
        <pc:chgData name="Dinesh venkat" userId="f806fdc1467e96af" providerId="LiveId" clId="{64BE8C72-7BB5-4F2A-96F2-D532B2E7C3CB}" dt="2023-01-18T13:16:06.541" v="189" actId="1037"/>
        <pc:sldMkLst>
          <pc:docMk/>
          <pc:sldMk cId="0" sldId="256"/>
        </pc:sldMkLst>
        <pc:picChg chg="add mod modCrop">
          <ac:chgData name="Dinesh venkat" userId="f806fdc1467e96af" providerId="LiveId" clId="{64BE8C72-7BB5-4F2A-96F2-D532B2E7C3CB}" dt="2023-01-18T13:16:06.541" v="189" actId="1037"/>
          <ac:picMkLst>
            <pc:docMk/>
            <pc:sldMk cId="0" sldId="256"/>
            <ac:picMk id="3" creationId="{4ABBD67D-DD6C-FC0B-66AA-0537712AFEC9}"/>
          </ac:picMkLst>
        </pc:picChg>
      </pc:sldChg>
      <pc:sldChg chg="modSp mod">
        <pc:chgData name="Dinesh venkat" userId="f806fdc1467e96af" providerId="LiveId" clId="{64BE8C72-7BB5-4F2A-96F2-D532B2E7C3CB}" dt="2023-01-18T13:14:16.558" v="1" actId="27636"/>
        <pc:sldMkLst>
          <pc:docMk/>
          <pc:sldMk cId="0" sldId="257"/>
        </pc:sldMkLst>
        <pc:spChg chg="mod">
          <ac:chgData name="Dinesh venkat" userId="f806fdc1467e96af" providerId="LiveId" clId="{64BE8C72-7BB5-4F2A-96F2-D532B2E7C3CB}" dt="2023-01-18T13:14:16.558" v="1" actId="27636"/>
          <ac:spMkLst>
            <pc:docMk/>
            <pc:sldMk cId="0" sldId="257"/>
            <ac:spMk id="283" creationId="{00000000-0000-0000-0000-000000000000}"/>
          </ac:spMkLst>
        </pc:spChg>
      </pc:sldChg>
      <pc:sldChg chg="modSp mod">
        <pc:chgData name="Dinesh venkat" userId="f806fdc1467e96af" providerId="LiveId" clId="{64BE8C72-7BB5-4F2A-96F2-D532B2E7C3CB}" dt="2023-01-18T13:14:16.574" v="2" actId="27636"/>
        <pc:sldMkLst>
          <pc:docMk/>
          <pc:sldMk cId="0" sldId="267"/>
        </pc:sldMkLst>
        <pc:spChg chg="mod">
          <ac:chgData name="Dinesh venkat" userId="f806fdc1467e96af" providerId="LiveId" clId="{64BE8C72-7BB5-4F2A-96F2-D532B2E7C3CB}" dt="2023-01-18T13:14:16.574" v="2" actId="27636"/>
          <ac:spMkLst>
            <pc:docMk/>
            <pc:sldMk cId="0" sldId="267"/>
            <ac:spMk id="3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c98e2e8900_0_1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c98e2e8900_0_1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98e2e8900_0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98e2e8900_0_1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c98e2e8900_0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c98e2e8900_0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cb710e684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cb710e684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b710e68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b710e68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b710e684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cb710e684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d236e5927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d236e5927d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236e5927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236e5927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cb710e684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cb710e684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d236e592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d236e592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8e2e8900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8e2e8900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236e5927d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236e5927d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98e2e8900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c98e2e8900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c98e2e8900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c98e2e8900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93ce41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93ce41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98e2e8900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c98e2e8900_0_1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c98e2e8900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c98e2e8900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c98e2e8900_0_1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c98e2e8900_0_1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b710e6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b710e6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2000" y="1363675"/>
            <a:ext cx="6315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0">
                <a:latin typeface="Nunito SemiBold"/>
                <a:ea typeface="Nunito SemiBold"/>
                <a:cs typeface="Nunito SemiBold"/>
                <a:sym typeface="Nunito SemiBold"/>
              </a:rPr>
              <a:t>Members vs Casuals</a:t>
            </a:r>
            <a:endParaRPr sz="4500"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382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Dinesh Venkat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Last Updated: December 15th, 2022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BD67D-DD6C-FC0B-66AA-0537712AF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8" t="10231" r="24077" b="11984"/>
          <a:stretch/>
        </p:blipFill>
        <p:spPr>
          <a:xfrm>
            <a:off x="5500356" y="474652"/>
            <a:ext cx="2367113" cy="2352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Ride duration on weekly basis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33" name="Google Shape;333;p22" title="Average ride duration of different users per day of a wee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850" y="1526900"/>
            <a:ext cx="4949749" cy="30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6563375" y="2521850"/>
            <a:ext cx="21987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bike for longer duration irrespective of day of a week.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Membership users frequency on weekly basis </a:t>
            </a:r>
            <a:endParaRPr sz="26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0" name="Google Shape;340;p23" title="No. of Membership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00" y="1670600"/>
            <a:ext cx="5030925" cy="31107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 txBox="1"/>
          <p:nvPr/>
        </p:nvSpPr>
        <p:spPr>
          <a:xfrm>
            <a:off x="6498475" y="2774500"/>
            <a:ext cx="2368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Membership users use bikes lowest on Sundays and next lowest is Saturdays.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Casual users frequency on weekly basis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47" name="Google Shape;347;p24" title="Casual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26" y="1702225"/>
            <a:ext cx="4566774" cy="28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 txBox="1"/>
          <p:nvPr/>
        </p:nvSpPr>
        <p:spPr>
          <a:xfrm>
            <a:off x="6019825" y="2911250"/>
            <a:ext cx="26934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the bikes highest on Saturdays and Sundays are the next.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7427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Membership users per hour on weekdays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54" name="Google Shape;354;p25"/>
          <p:cNvSpPr txBox="1"/>
          <p:nvPr/>
        </p:nvSpPr>
        <p:spPr>
          <a:xfrm>
            <a:off x="6701300" y="2315550"/>
            <a:ext cx="2101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We can clearly see that on weekdays, Members use bikes more frequently between 8am - 9am and 5pm - 6pm (highest peak).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55" name="Google Shape;355;p25" title="No. of membership users per hour of a day on weekday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69275"/>
            <a:ext cx="5241225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5"/>
          <p:cNvSpPr txBox="1"/>
          <p:nvPr/>
        </p:nvSpPr>
        <p:spPr>
          <a:xfrm>
            <a:off x="1452325" y="4510725"/>
            <a:ext cx="534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highlight>
                  <a:srgbClr val="FFFFFF"/>
                </a:highlight>
              </a:rPr>
              <a:t>Assumption:</a:t>
            </a:r>
            <a:r>
              <a:rPr lang="en-GB" sz="900">
                <a:highlight>
                  <a:srgbClr val="FFFFFF"/>
                </a:highlight>
              </a:rPr>
              <a:t> To compare the frequency of membership users on weekdays and weekends, we divide the frequency of membership users on weekdays by 5 and on weekends by 2.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Casual users per hour of a day on weekdays</a:t>
            </a:r>
            <a:endParaRPr sz="275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62" name="Google Shape;362;p26" title="No. of casual users per hour of a day on weekday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50" y="1411275"/>
            <a:ext cx="5241225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 txBox="1"/>
          <p:nvPr/>
        </p:nvSpPr>
        <p:spPr>
          <a:xfrm>
            <a:off x="6603950" y="2484175"/>
            <a:ext cx="2387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We can see that on weekdays, casual users use bikes most on 5 pm - 6 pm and there is a very small spike at 8am - 9am.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1151400" y="598575"/>
            <a:ext cx="7296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Frequency of users per hour of a weekend comparison</a:t>
            </a:r>
            <a:endParaRPr sz="222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69" name="Google Shape;369;p27" title="No. of Membership users per hour of a weeken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1365613"/>
            <a:ext cx="3901251" cy="24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 title="N0. of casual users per hour on a day of weekend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108" y="1365625"/>
            <a:ext cx="3901242" cy="24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1637175" y="3928850"/>
            <a:ext cx="64335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We can see that Members and casual users follow a similar trend in frequency of bikes usage on weekends.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There isn’t any spike in bike usage by either of the users at 8am - 9am.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Both users use bike predominantly between 11 am - 6 pm on weekends.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>
            <a:spLocks noGrp="1"/>
          </p:cNvSpPr>
          <p:nvPr>
            <p:ph type="title"/>
          </p:nvPr>
        </p:nvSpPr>
        <p:spPr>
          <a:xfrm>
            <a:off x="1388625" y="1534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Conclusions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Conclusions: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82" name="Google Shape;382;p29"/>
          <p:cNvSpPr txBox="1">
            <a:spLocks noGrp="1"/>
          </p:cNvSpPr>
          <p:nvPr>
            <p:ph type="body" idx="1"/>
          </p:nvPr>
        </p:nvSpPr>
        <p:spPr>
          <a:xfrm>
            <a:off x="1303800" y="1380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Casual users are longer durational riders who use bikes more frequently on weekends and 5-6pm of weekdays.</a:t>
            </a:r>
            <a:endParaRPr sz="1800">
              <a:solidFill>
                <a:srgbClr val="61616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Membership users are short durational bike users who use bikes frequently during 8-9am and 5-6 pm on weekdays and similarly to the causal users on weekends. </a:t>
            </a:r>
            <a:endParaRPr sz="1800">
              <a:solidFill>
                <a:srgbClr val="61616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Majority of the membership users are employees who go to office and come back using bikes.</a:t>
            </a:r>
            <a:endParaRPr sz="1800">
              <a:solidFill>
                <a:srgbClr val="61616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AutoNum type="arabicPeriod"/>
            </a:pPr>
            <a:r>
              <a:rPr lang="en-GB" sz="1800">
                <a:solidFill>
                  <a:srgbClr val="616161"/>
                </a:solidFill>
              </a:rPr>
              <a:t>In the period Dec 21 - Nov 22 , Membership users aren’t interested in using Docked bikes at all whereas Casual users used them rarely.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1388625" y="1534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Appendix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Types of bikes used by different users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93" name="Google Shape;393;p31" title="Types of bikes used by membership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0" y="1442000"/>
            <a:ext cx="4399551" cy="27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 title="Types of bikes used by casual user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100" y="1470271"/>
            <a:ext cx="4353825" cy="2692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697825" y="3995500"/>
            <a:ext cx="81372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In the year Dec 21 to Nov 22, 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docked bikes are not used by membership users and also electric bikes and classic bikes are used almost equally.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docked bikes are only used 7.6 % and electric bikes are the most commonly used bikes by casual users.</a:t>
            </a:r>
            <a:endParaRPr sz="1250">
              <a:highlight>
                <a:srgbClr val="FFFFFF"/>
              </a:highlight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1303800" y="1890875"/>
            <a:ext cx="70305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Objective</a:t>
            </a:r>
            <a:endParaRPr sz="21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Data used for analysis</a:t>
            </a:r>
            <a:endParaRPr sz="21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Data insights</a:t>
            </a:r>
            <a:endParaRPr sz="21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Conclusions</a:t>
            </a:r>
            <a:endParaRPr sz="21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Appendix</a:t>
            </a:r>
            <a:endParaRPr sz="2100"/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Recommendations</a:t>
            </a:r>
            <a:endParaRPr sz="21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latin typeface="Nunito SemiBold"/>
                <a:ea typeface="Nunito SemiBold"/>
                <a:cs typeface="Nunito SemiBold"/>
                <a:sym typeface="Nunito SemiBold"/>
              </a:rPr>
              <a:t>Table of Contents:</a:t>
            </a:r>
            <a:endParaRPr sz="3000"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Recommendations: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01" name="Google Shape;401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22.97% of the data contain missing values caused due to error in latitude, longitude columns of start station and end station which can be rectified as it can be a problem in downloading data from the source.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This missing data restricted the usage of start station name, id, lat, lon and end station name, id, lat, lon as this might lead to wrong conclusion of data.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Docked bike usage need to be check over years to find data patterns in it.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88550" y="144855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What are we talking about?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latin typeface="Nunito SemiBold"/>
                <a:ea typeface="Nunito SemiBold"/>
                <a:cs typeface="Nunito SemiBold"/>
                <a:sym typeface="Nunito SemiBold"/>
              </a:rPr>
              <a:t>Objective:</a:t>
            </a:r>
            <a:endParaRPr sz="3000" b="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21936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To identify the difference in usage of bikes by </a:t>
            </a:r>
            <a:r>
              <a:rPr lang="en-GB" sz="2100">
                <a:solidFill>
                  <a:srgbClr val="6FA8DC"/>
                </a:solidFill>
              </a:rPr>
              <a:t>annual membership</a:t>
            </a:r>
            <a:r>
              <a:rPr lang="en-GB" sz="2100"/>
              <a:t> users and </a:t>
            </a:r>
            <a:r>
              <a:rPr lang="en-GB" sz="2100">
                <a:solidFill>
                  <a:srgbClr val="E06666"/>
                </a:solidFill>
              </a:rPr>
              <a:t>casual</a:t>
            </a:r>
            <a:r>
              <a:rPr lang="en-GB" sz="2100"/>
              <a:t> users of the Cyclistic company.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14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Source: Monthly data downloaded directly from the company website.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Period covered: December 2021 - November 2022 </a:t>
            </a:r>
            <a:endParaRPr sz="2100"/>
          </a:p>
        </p:txBody>
      </p:sp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Data used for Analysis:</a:t>
            </a:r>
            <a:endParaRPr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445625" y="15544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latin typeface="Nunito"/>
                <a:ea typeface="Nunito"/>
                <a:cs typeface="Nunito"/>
                <a:sym typeface="Nunito"/>
              </a:rPr>
              <a:t>Data Insights</a:t>
            </a:r>
            <a:endParaRPr sz="7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>
            <a:spLocks noGrp="1"/>
          </p:cNvSpPr>
          <p:nvPr>
            <p:ph type="title"/>
          </p:nvPr>
        </p:nvSpPr>
        <p:spPr>
          <a:xfrm>
            <a:off x="1227600" y="598575"/>
            <a:ext cx="70305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Usage frequency of different users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6524525" y="2431650"/>
            <a:ext cx="25812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Collectively, Casual users use bikes less than membership users.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13" name="Google Shape;313;p19" title="Different types of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50" y="1408275"/>
            <a:ext cx="5241225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title"/>
          </p:nvPr>
        </p:nvSpPr>
        <p:spPr>
          <a:xfrm>
            <a:off x="12276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No of different users on weekly basis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328650" y="2678975"/>
            <a:ext cx="27960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Casual users use a little more than membership users on weekends whereas </a:t>
            </a:r>
            <a:r>
              <a:rPr lang="en-GB" sz="1250">
                <a:highlight>
                  <a:schemeClr val="lt1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Membership users dominate bike usage on weekdays</a:t>
            </a:r>
            <a:r>
              <a:rPr lang="en-GB" sz="1250">
                <a:highlight>
                  <a:srgbClr val="FFFFFF"/>
                </a:highlight>
                <a:latin typeface="Nunito SemiBold"/>
                <a:ea typeface="Nunito SemiBold"/>
                <a:cs typeface="Nunito SemiBold"/>
                <a:sym typeface="Nunito SemiBold"/>
              </a:rPr>
              <a:t>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20" name="Google Shape;320;p20" title="No. of different users per day of a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45475"/>
            <a:ext cx="525013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Ride duration for different users</a:t>
            </a:r>
            <a:endParaRPr sz="3000" b="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26" name="Google Shape;326;p21" title="Average ride length for different us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250" y="1665025"/>
            <a:ext cx="4608050" cy="2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5962525" y="2618925"/>
            <a:ext cx="2986200" cy="17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Casual users use bike for long duration (almost double) than the membership riders.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Nunito SemiBold"/>
              <a:buChar char="●"/>
            </a:pPr>
            <a:r>
              <a:rPr lang="en-GB" sz="1250">
                <a:latin typeface="Nunito SemiBold"/>
                <a:ea typeface="Nunito SemiBold"/>
                <a:cs typeface="Nunito SemiBold"/>
                <a:sym typeface="Nunito SemiBold"/>
              </a:rPr>
              <a:t>Membership users use bikes for shorter duration of rides averagely around 12.5 minutes per ride.</a:t>
            </a:r>
            <a:endParaRPr sz="125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On-screen Show 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Nunito SemiBold</vt:lpstr>
      <vt:lpstr>Maven Pro</vt:lpstr>
      <vt:lpstr>Nunito</vt:lpstr>
      <vt:lpstr>Momentum</vt:lpstr>
      <vt:lpstr>Members vs Casuals</vt:lpstr>
      <vt:lpstr>Table of Contents:</vt:lpstr>
      <vt:lpstr>What are we talking about?</vt:lpstr>
      <vt:lpstr>Objective:</vt:lpstr>
      <vt:lpstr>Data used for Analysis:</vt:lpstr>
      <vt:lpstr>Data Insights</vt:lpstr>
      <vt:lpstr>Usage frequency of different users</vt:lpstr>
      <vt:lpstr>No of different users on weekly basis</vt:lpstr>
      <vt:lpstr>Ride duration for different users</vt:lpstr>
      <vt:lpstr>Ride duration on weekly basis</vt:lpstr>
      <vt:lpstr>Membership users frequency on weekly basis </vt:lpstr>
      <vt:lpstr>Casual users frequency on weekly basis</vt:lpstr>
      <vt:lpstr>Membership users per hour on weekdays</vt:lpstr>
      <vt:lpstr>Casual users per hour of a day on weekdays</vt:lpstr>
      <vt:lpstr>Frequency of users per hour of a weekend comparison</vt:lpstr>
      <vt:lpstr>Conclusions</vt:lpstr>
      <vt:lpstr>Conclusions:</vt:lpstr>
      <vt:lpstr>Appendix</vt:lpstr>
      <vt:lpstr>Types of bikes used by different users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 vs Casuals</dc:title>
  <cp:lastModifiedBy>Dinesh venkat</cp:lastModifiedBy>
  <cp:revision>1</cp:revision>
  <dcterms:modified xsi:type="dcterms:W3CDTF">2023-01-18T13:16:17Z</dcterms:modified>
</cp:coreProperties>
</file>