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00EF-D7B8-4318-9C13-089FD367C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AEA51-5A6D-42DB-882F-992F77A0E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E644B7-8EAB-4E5D-BDD5-7D7EFEF870A6}"/>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5" name="Footer Placeholder 4">
            <a:extLst>
              <a:ext uri="{FF2B5EF4-FFF2-40B4-BE49-F238E27FC236}">
                <a16:creationId xmlns:a16="http://schemas.microsoft.com/office/drawing/2014/main" id="{B37A3F71-C256-4F17-8918-54F76114C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0AD40-608B-499A-9726-CC4BC406288B}"/>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244065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836-F56F-47A8-B620-DD1A61263A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29E541-E2EF-437B-8A7E-E60D601E6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81C4F-4356-4786-9804-D670134BE2C7}"/>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5" name="Footer Placeholder 4">
            <a:extLst>
              <a:ext uri="{FF2B5EF4-FFF2-40B4-BE49-F238E27FC236}">
                <a16:creationId xmlns:a16="http://schemas.microsoft.com/office/drawing/2014/main" id="{865222C0-2C96-4603-9369-0F8DEBEA7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25EB5-9C2E-40CE-84F5-5EA96CD165DE}"/>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30957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758DA1-315F-4A32-B09F-CEB89C5CD2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0B53C9-8973-40AA-9440-9244568C9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3A962-4C35-433A-B8A7-1024C2F7F153}"/>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5" name="Footer Placeholder 4">
            <a:extLst>
              <a:ext uri="{FF2B5EF4-FFF2-40B4-BE49-F238E27FC236}">
                <a16:creationId xmlns:a16="http://schemas.microsoft.com/office/drawing/2014/main" id="{AABF26A2-BFAC-44C2-A682-D9804DAC4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425A9-9F4D-4308-A3AF-1D634FD86A7E}"/>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340338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0B68-8CA8-4889-B442-57484330A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C509F-1259-4E68-872A-C33ABA4BD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BDCCD-53BD-472F-B5F4-83A14BD759D4}"/>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5" name="Footer Placeholder 4">
            <a:extLst>
              <a:ext uri="{FF2B5EF4-FFF2-40B4-BE49-F238E27FC236}">
                <a16:creationId xmlns:a16="http://schemas.microsoft.com/office/drawing/2014/main" id="{852EE00C-A022-426D-A120-F0BCD1834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8D040-2DFF-44BA-B1AA-0F856E1C98E1}"/>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153983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1DA3-DFBE-469A-A890-FCBD61D0A1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C78FC-152F-4B32-9AEC-0BD0E578B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7B7B3-58EE-423F-9B11-B6C781914026}"/>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5" name="Footer Placeholder 4">
            <a:extLst>
              <a:ext uri="{FF2B5EF4-FFF2-40B4-BE49-F238E27FC236}">
                <a16:creationId xmlns:a16="http://schemas.microsoft.com/office/drawing/2014/main" id="{C97594E6-B735-41FB-B589-29029FA23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D6FBD-F726-4668-BE1E-8A8C2CD43157}"/>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425281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A8F2-9FDA-4AED-853D-48AC1569EA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922BC-7C75-4764-8686-FCD71890E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6F56B-8708-4A85-AA03-7406337755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09171-69C9-4299-87A4-E9DE22918633}"/>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6" name="Footer Placeholder 5">
            <a:extLst>
              <a:ext uri="{FF2B5EF4-FFF2-40B4-BE49-F238E27FC236}">
                <a16:creationId xmlns:a16="http://schemas.microsoft.com/office/drawing/2014/main" id="{36CFDB48-9A09-4B84-9C8B-2BE0D4254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BFD0B-8175-447A-BAFC-00B0E175B37C}"/>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7492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F62F-6E88-4782-BF9E-CB77C681F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9ACCE2-3471-4F5A-8224-CCF601407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CF08EB-1F2D-4372-B21F-91A7B509A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EE0C4D-2FF5-4F77-B85A-0B7DBB525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A2002-895E-452A-8441-5B46D53E8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150ED6-7077-4441-9A04-8696605C8CF1}"/>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8" name="Footer Placeholder 7">
            <a:extLst>
              <a:ext uri="{FF2B5EF4-FFF2-40B4-BE49-F238E27FC236}">
                <a16:creationId xmlns:a16="http://schemas.microsoft.com/office/drawing/2014/main" id="{91834022-8542-445F-8824-33CBFCDB9A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4AB9A-3586-40B5-BA55-B56201D56B5A}"/>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157151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B0FF-FA18-4F41-8B9B-F59711D188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5C407C-D623-40CE-9A1D-9DC6C1ADAFDD}"/>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4" name="Footer Placeholder 3">
            <a:extLst>
              <a:ext uri="{FF2B5EF4-FFF2-40B4-BE49-F238E27FC236}">
                <a16:creationId xmlns:a16="http://schemas.microsoft.com/office/drawing/2014/main" id="{D9D43839-BC4F-43EE-8361-29D0F6BC8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2E20D-01D6-40C1-B7FE-F86C43C17C9C}"/>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122469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7D5AB-C4D9-4637-91AA-B10D2D324DF8}"/>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3" name="Footer Placeholder 2">
            <a:extLst>
              <a:ext uri="{FF2B5EF4-FFF2-40B4-BE49-F238E27FC236}">
                <a16:creationId xmlns:a16="http://schemas.microsoft.com/office/drawing/2014/main" id="{DCA1E18F-D371-4DDD-81F3-73FAF93752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E990DF-7AE9-4FD7-B466-4AD7130F89D2}"/>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105462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7960-276F-4562-9022-445BDDF59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783240-628E-4ACA-A660-9A4FA05C7E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D137E7-ECE0-4410-A757-2F0BE69E4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C9D5C-F40C-426C-A0A8-FA82B21078F4}"/>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6" name="Footer Placeholder 5">
            <a:extLst>
              <a:ext uri="{FF2B5EF4-FFF2-40B4-BE49-F238E27FC236}">
                <a16:creationId xmlns:a16="http://schemas.microsoft.com/office/drawing/2014/main" id="{5DBA5BFE-5B84-499A-9E5E-5C0DB29CC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520EE-EED6-497B-A30B-9B07164627CF}"/>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427139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2A4C-269B-4E5F-9E3B-C687D1179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25974D-2AF2-4D32-80C8-B123BD16B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2BB52-FED9-42D0-AA07-3D19F1D10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05AE8-1881-4101-BF70-EA2C3873584C}"/>
              </a:ext>
            </a:extLst>
          </p:cNvPr>
          <p:cNvSpPr>
            <a:spLocks noGrp="1"/>
          </p:cNvSpPr>
          <p:nvPr>
            <p:ph type="dt" sz="half" idx="10"/>
          </p:nvPr>
        </p:nvSpPr>
        <p:spPr/>
        <p:txBody>
          <a:bodyPr/>
          <a:lstStyle/>
          <a:p>
            <a:fld id="{C3815AC1-76E7-43CC-B7CC-019B6419FDA1}" type="datetimeFigureOut">
              <a:rPr lang="en-US" smtClean="0"/>
              <a:t>9/20/2022</a:t>
            </a:fld>
            <a:endParaRPr lang="en-US"/>
          </a:p>
        </p:txBody>
      </p:sp>
      <p:sp>
        <p:nvSpPr>
          <p:cNvPr id="6" name="Footer Placeholder 5">
            <a:extLst>
              <a:ext uri="{FF2B5EF4-FFF2-40B4-BE49-F238E27FC236}">
                <a16:creationId xmlns:a16="http://schemas.microsoft.com/office/drawing/2014/main" id="{9A66A93E-F19D-4AAF-9DE6-8541CA928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3BDD8-2B70-4316-961C-88611A437710}"/>
              </a:ext>
            </a:extLst>
          </p:cNvPr>
          <p:cNvSpPr>
            <a:spLocks noGrp="1"/>
          </p:cNvSpPr>
          <p:nvPr>
            <p:ph type="sldNum" sz="quarter" idx="12"/>
          </p:nvPr>
        </p:nvSpPr>
        <p:spPr/>
        <p:txBody>
          <a:bodyPr/>
          <a:lstStyle/>
          <a:p>
            <a:fld id="{CEE8CAE2-EACA-482C-9191-4CE3CD733FB8}" type="slidenum">
              <a:rPr lang="en-US" smtClean="0"/>
              <a:t>‹#›</a:t>
            </a:fld>
            <a:endParaRPr lang="en-US"/>
          </a:p>
        </p:txBody>
      </p:sp>
    </p:spTree>
    <p:extLst>
      <p:ext uri="{BB962C8B-B14F-4D97-AF65-F5344CB8AC3E}">
        <p14:creationId xmlns:p14="http://schemas.microsoft.com/office/powerpoint/2010/main" val="230839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DDFB06-6AF8-4289-8E0F-C094F573C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9E3A5-ACD2-4816-9EC0-9E62F3A02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5015C-D1D7-48BB-A00A-4DA5D746D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15AC1-76E7-43CC-B7CC-019B6419FDA1}" type="datetimeFigureOut">
              <a:rPr lang="en-US" smtClean="0"/>
              <a:t>9/20/2022</a:t>
            </a:fld>
            <a:endParaRPr lang="en-US"/>
          </a:p>
        </p:txBody>
      </p:sp>
      <p:sp>
        <p:nvSpPr>
          <p:cNvPr id="5" name="Footer Placeholder 4">
            <a:extLst>
              <a:ext uri="{FF2B5EF4-FFF2-40B4-BE49-F238E27FC236}">
                <a16:creationId xmlns:a16="http://schemas.microsoft.com/office/drawing/2014/main" id="{F68E979B-3910-44DC-AB59-D98183CAD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F61A9-98BC-4038-B878-93A0247D2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8CAE2-EACA-482C-9191-4CE3CD733FB8}" type="slidenum">
              <a:rPr lang="en-US" smtClean="0"/>
              <a:t>‹#›</a:t>
            </a:fld>
            <a:endParaRPr lang="en-US"/>
          </a:p>
        </p:txBody>
      </p:sp>
    </p:spTree>
    <p:extLst>
      <p:ext uri="{BB962C8B-B14F-4D97-AF65-F5344CB8AC3E}">
        <p14:creationId xmlns:p14="http://schemas.microsoft.com/office/powerpoint/2010/main" val="8907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3CCA-1E7A-4D47-BFA4-DD1DAE7FBDAB}"/>
              </a:ext>
            </a:extLst>
          </p:cNvPr>
          <p:cNvSpPr>
            <a:spLocks noGrp="1"/>
          </p:cNvSpPr>
          <p:nvPr>
            <p:ph type="ctrTitle"/>
          </p:nvPr>
        </p:nvSpPr>
        <p:spPr>
          <a:xfrm>
            <a:off x="1524000" y="933451"/>
            <a:ext cx="9144000" cy="1009650"/>
          </a:xfrm>
        </p:spPr>
        <p:txBody>
          <a:bodyPr/>
          <a:lstStyle/>
          <a:p>
            <a:r>
              <a:rPr lang="en-US" b="1" dirty="0"/>
              <a:t>Most Popular Components</a:t>
            </a:r>
          </a:p>
        </p:txBody>
      </p:sp>
      <p:sp>
        <p:nvSpPr>
          <p:cNvPr id="3" name="Subtitle 2">
            <a:extLst>
              <a:ext uri="{FF2B5EF4-FFF2-40B4-BE49-F238E27FC236}">
                <a16:creationId xmlns:a16="http://schemas.microsoft.com/office/drawing/2014/main" id="{DF3F5CC6-0545-48A6-A3EC-052B08C73853}"/>
              </a:ext>
            </a:extLst>
          </p:cNvPr>
          <p:cNvSpPr>
            <a:spLocks noGrp="1"/>
          </p:cNvSpPr>
          <p:nvPr>
            <p:ph type="subTitle" idx="1"/>
          </p:nvPr>
        </p:nvSpPr>
        <p:spPr>
          <a:xfrm>
            <a:off x="7762875" y="5554264"/>
            <a:ext cx="4314825" cy="1104107"/>
          </a:xfrm>
        </p:spPr>
        <p:txBody>
          <a:bodyPr/>
          <a:lstStyle/>
          <a:p>
            <a:r>
              <a:rPr lang="en-US" dirty="0"/>
              <a:t>Presented by,</a:t>
            </a:r>
            <a:br>
              <a:rPr lang="en-US" dirty="0"/>
            </a:br>
            <a:r>
              <a:rPr lang="en-US" b="1" dirty="0"/>
              <a:t>DINESH VINAYAGAM</a:t>
            </a:r>
            <a:endParaRPr lang="en-US" dirty="0"/>
          </a:p>
        </p:txBody>
      </p:sp>
    </p:spTree>
    <p:extLst>
      <p:ext uri="{BB962C8B-B14F-4D97-AF65-F5344CB8AC3E}">
        <p14:creationId xmlns:p14="http://schemas.microsoft.com/office/powerpoint/2010/main" val="19283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987F-93C0-4FCD-90A1-A6683F047BF1}"/>
              </a:ext>
            </a:extLst>
          </p:cNvPr>
          <p:cNvSpPr>
            <a:spLocks noGrp="1"/>
          </p:cNvSpPr>
          <p:nvPr>
            <p:ph type="title"/>
          </p:nvPr>
        </p:nvSpPr>
        <p:spPr/>
        <p:txBody>
          <a:bodyPr/>
          <a:lstStyle/>
          <a:p>
            <a:r>
              <a:rPr lang="en-US" b="1" dirty="0"/>
              <a:t>List of the most popular components:</a:t>
            </a:r>
          </a:p>
        </p:txBody>
      </p:sp>
      <p:sp>
        <p:nvSpPr>
          <p:cNvPr id="3" name="Content Placeholder 2">
            <a:extLst>
              <a:ext uri="{FF2B5EF4-FFF2-40B4-BE49-F238E27FC236}">
                <a16:creationId xmlns:a16="http://schemas.microsoft.com/office/drawing/2014/main" id="{8627405A-CDE3-4C1A-B9CD-B2D3E66E78DF}"/>
              </a:ext>
            </a:extLst>
          </p:cNvPr>
          <p:cNvSpPr>
            <a:spLocks noGrp="1"/>
          </p:cNvSpPr>
          <p:nvPr>
            <p:ph idx="1"/>
          </p:nvPr>
        </p:nvSpPr>
        <p:spPr/>
        <p:txBody>
          <a:bodyPr/>
          <a:lstStyle/>
          <a:p>
            <a:r>
              <a:rPr lang="en-US" dirty="0"/>
              <a:t>Data Grid</a:t>
            </a:r>
          </a:p>
          <a:p>
            <a:r>
              <a:rPr lang="en-US" dirty="0"/>
              <a:t>Charts</a:t>
            </a:r>
          </a:p>
          <a:p>
            <a:r>
              <a:rPr lang="en-US" dirty="0"/>
              <a:t>List view</a:t>
            </a:r>
          </a:p>
          <a:p>
            <a:r>
              <a:rPr lang="en-US" dirty="0"/>
              <a:t>Scheduler</a:t>
            </a:r>
          </a:p>
          <a:p>
            <a:r>
              <a:rPr lang="en-US" dirty="0"/>
              <a:t>Diagram</a:t>
            </a:r>
          </a:p>
          <a:p>
            <a:r>
              <a:rPr lang="en-US" dirty="0"/>
              <a:t>PDF Viewer </a:t>
            </a:r>
          </a:p>
          <a:p>
            <a:r>
              <a:rPr lang="en-US" dirty="0"/>
              <a:t>Excel Library</a:t>
            </a:r>
          </a:p>
        </p:txBody>
      </p:sp>
    </p:spTree>
    <p:extLst>
      <p:ext uri="{BB962C8B-B14F-4D97-AF65-F5344CB8AC3E}">
        <p14:creationId xmlns:p14="http://schemas.microsoft.com/office/powerpoint/2010/main" val="20818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E8D6-340F-4EB3-9B2E-74CF3CCA68E3}"/>
              </a:ext>
            </a:extLst>
          </p:cNvPr>
          <p:cNvSpPr>
            <a:spLocks noGrp="1"/>
          </p:cNvSpPr>
          <p:nvPr>
            <p:ph type="title"/>
          </p:nvPr>
        </p:nvSpPr>
        <p:spPr>
          <a:xfrm>
            <a:off x="908826" y="503217"/>
            <a:ext cx="10444974" cy="1311275"/>
          </a:xfrm>
        </p:spPr>
        <p:txBody>
          <a:bodyPr>
            <a:normAutofit/>
          </a:bodyPr>
          <a:lstStyle/>
          <a:p>
            <a:r>
              <a:rPr lang="en-US" sz="2800" b="1" i="0" dirty="0">
                <a:solidFill>
                  <a:srgbClr val="1A1A1A"/>
                </a:solidFill>
                <a:effectLst/>
                <a:latin typeface="Open Sans" panose="020B0604020202020204" pitchFamily="34" charset="0"/>
              </a:rPr>
              <a:t>DataGrid</a:t>
            </a:r>
            <a:endParaRPr lang="en-US" sz="2800" b="1" dirty="0"/>
          </a:p>
        </p:txBody>
      </p:sp>
      <p:sp>
        <p:nvSpPr>
          <p:cNvPr id="3" name="Content Placeholder 2">
            <a:extLst>
              <a:ext uri="{FF2B5EF4-FFF2-40B4-BE49-F238E27FC236}">
                <a16:creationId xmlns:a16="http://schemas.microsoft.com/office/drawing/2014/main" id="{01B9BB2E-C120-419F-B338-384B9C593A51}"/>
              </a:ext>
            </a:extLst>
          </p:cNvPr>
          <p:cNvSpPr>
            <a:spLocks noGrp="1"/>
          </p:cNvSpPr>
          <p:nvPr>
            <p:ph idx="1"/>
          </p:nvPr>
        </p:nvSpPr>
        <p:spPr>
          <a:xfrm>
            <a:off x="908827" y="1410314"/>
            <a:ext cx="5530074" cy="2809261"/>
          </a:xfrm>
        </p:spPr>
        <p:txBody>
          <a:bodyPr>
            <a:normAutofit/>
          </a:bodyPr>
          <a:lstStyle/>
          <a:p>
            <a:pPr marL="0" indent="0">
              <a:lnSpc>
                <a:spcPct val="150000"/>
              </a:lnSpc>
              <a:buNone/>
            </a:pPr>
            <a:r>
              <a:rPr lang="en-US" sz="14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400" dirty="0"/>
          </a:p>
        </p:txBody>
      </p:sp>
      <p:pic>
        <p:nvPicPr>
          <p:cNvPr id="7" name="Picture 6" descr="Application, table&#10;&#10;Description automatically generated">
            <a:extLst>
              <a:ext uri="{FF2B5EF4-FFF2-40B4-BE49-F238E27FC236}">
                <a16:creationId xmlns:a16="http://schemas.microsoft.com/office/drawing/2014/main" id="{E63EC770-9845-458E-9604-E57779246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201" y="579120"/>
            <a:ext cx="4686160" cy="4602480"/>
          </a:xfrm>
          <a:prstGeom prst="rect">
            <a:avLst/>
          </a:prstGeom>
        </p:spPr>
      </p:pic>
      <p:graphicFrame>
        <p:nvGraphicFramePr>
          <p:cNvPr id="13" name="Table 13">
            <a:extLst>
              <a:ext uri="{FF2B5EF4-FFF2-40B4-BE49-F238E27FC236}">
                <a16:creationId xmlns:a16="http://schemas.microsoft.com/office/drawing/2014/main" id="{EB1A7B8E-F0A8-4B76-AA84-09C4EE19703B}"/>
              </a:ext>
            </a:extLst>
          </p:cNvPr>
          <p:cNvGraphicFramePr>
            <a:graphicFrameLocks noGrp="1"/>
          </p:cNvGraphicFramePr>
          <p:nvPr>
            <p:extLst>
              <p:ext uri="{D42A27DB-BD31-4B8C-83A1-F6EECF244321}">
                <p14:modId xmlns:p14="http://schemas.microsoft.com/office/powerpoint/2010/main" val="1758365061"/>
              </p:ext>
            </p:extLst>
          </p:nvPr>
        </p:nvGraphicFramePr>
        <p:xfrm>
          <a:off x="919674" y="3859655"/>
          <a:ext cx="4044950" cy="335280"/>
        </p:xfrm>
        <a:graphic>
          <a:graphicData uri="http://schemas.openxmlformats.org/drawingml/2006/table">
            <a:tbl>
              <a:tblPr firstRow="1" bandRow="1">
                <a:tableStyleId>{2D5ABB26-0587-4C30-8999-92F81FD0307C}</a:tableStyleId>
              </a:tblPr>
              <a:tblGrid>
                <a:gridCol w="4044950">
                  <a:extLst>
                    <a:ext uri="{9D8B030D-6E8A-4147-A177-3AD203B41FA5}">
                      <a16:colId xmlns:a16="http://schemas.microsoft.com/office/drawing/2014/main" val="3712014240"/>
                    </a:ext>
                  </a:extLst>
                </a:gridCol>
              </a:tblGrid>
              <a:tr h="257175">
                <a:tc>
                  <a:txBody>
                    <a:bodyPr/>
                    <a:lstStyle/>
                    <a:p>
                      <a:r>
                        <a:rPr lang="en-US" sz="16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SUPPORTED PLATFORMS</a:t>
                      </a:r>
                      <a:endParaRPr lang="en-US" sz="16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997531104"/>
                  </a:ext>
                </a:extLst>
              </a:tr>
            </a:tbl>
          </a:graphicData>
        </a:graphic>
      </p:graphicFrame>
      <p:pic>
        <p:nvPicPr>
          <p:cNvPr id="15" name="Picture 14" descr="A picture containing graphical user interface&#10;&#10;Description automatically generated">
            <a:extLst>
              <a:ext uri="{FF2B5EF4-FFF2-40B4-BE49-F238E27FC236}">
                <a16:creationId xmlns:a16="http://schemas.microsoft.com/office/drawing/2014/main" id="{E087D704-B305-44BC-A9AB-ADB7D2115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181" y="4407359"/>
            <a:ext cx="533894" cy="1866264"/>
          </a:xfrm>
          <a:prstGeom prst="rect">
            <a:avLst/>
          </a:prstGeom>
        </p:spPr>
      </p:pic>
      <p:sp>
        <p:nvSpPr>
          <p:cNvPr id="30" name="TextBox 29">
            <a:extLst>
              <a:ext uri="{FF2B5EF4-FFF2-40B4-BE49-F238E27FC236}">
                <a16:creationId xmlns:a16="http://schemas.microsoft.com/office/drawing/2014/main" id="{068E54A8-FB0A-49BA-8D91-6ADA44492620}"/>
              </a:ext>
            </a:extLst>
          </p:cNvPr>
          <p:cNvSpPr txBox="1"/>
          <p:nvPr/>
        </p:nvSpPr>
        <p:spPr>
          <a:xfrm>
            <a:off x="1620129" y="4408608"/>
            <a:ext cx="1028700"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JavaScript</a:t>
            </a:r>
          </a:p>
        </p:txBody>
      </p:sp>
      <p:sp>
        <p:nvSpPr>
          <p:cNvPr id="37" name="TextBox 36">
            <a:extLst>
              <a:ext uri="{FF2B5EF4-FFF2-40B4-BE49-F238E27FC236}">
                <a16:creationId xmlns:a16="http://schemas.microsoft.com/office/drawing/2014/main" id="{A555A360-DAB0-401F-A39D-FED2CF7142E2}"/>
              </a:ext>
            </a:extLst>
          </p:cNvPr>
          <p:cNvSpPr txBox="1"/>
          <p:nvPr/>
        </p:nvSpPr>
        <p:spPr>
          <a:xfrm>
            <a:off x="2524125" y="4407359"/>
            <a:ext cx="868874"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Angular</a:t>
            </a:r>
          </a:p>
        </p:txBody>
      </p:sp>
      <p:sp>
        <p:nvSpPr>
          <p:cNvPr id="38" name="TextBox 37">
            <a:extLst>
              <a:ext uri="{FF2B5EF4-FFF2-40B4-BE49-F238E27FC236}">
                <a16:creationId xmlns:a16="http://schemas.microsoft.com/office/drawing/2014/main" id="{2C6E4A75-9C85-4B7D-B1DF-B175199CACA1}"/>
              </a:ext>
            </a:extLst>
          </p:cNvPr>
          <p:cNvSpPr txBox="1"/>
          <p:nvPr/>
        </p:nvSpPr>
        <p:spPr>
          <a:xfrm>
            <a:off x="3228975" y="4409662"/>
            <a:ext cx="736599"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React</a:t>
            </a:r>
          </a:p>
        </p:txBody>
      </p:sp>
      <p:sp>
        <p:nvSpPr>
          <p:cNvPr id="39" name="TextBox 38">
            <a:extLst>
              <a:ext uri="{FF2B5EF4-FFF2-40B4-BE49-F238E27FC236}">
                <a16:creationId xmlns:a16="http://schemas.microsoft.com/office/drawing/2014/main" id="{E928BC89-6DD1-48FB-9091-713B9E9419BE}"/>
              </a:ext>
            </a:extLst>
          </p:cNvPr>
          <p:cNvSpPr txBox="1"/>
          <p:nvPr/>
        </p:nvSpPr>
        <p:spPr>
          <a:xfrm>
            <a:off x="3847300" y="4407630"/>
            <a:ext cx="670698"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Vue</a:t>
            </a:r>
          </a:p>
        </p:txBody>
      </p:sp>
      <p:sp>
        <p:nvSpPr>
          <p:cNvPr id="40" name="TextBox 39">
            <a:extLst>
              <a:ext uri="{FF2B5EF4-FFF2-40B4-BE49-F238E27FC236}">
                <a16:creationId xmlns:a16="http://schemas.microsoft.com/office/drawing/2014/main" id="{D3A0FD76-D8F5-4274-9DB7-E6B9F4278134}"/>
              </a:ext>
            </a:extLst>
          </p:cNvPr>
          <p:cNvSpPr txBox="1"/>
          <p:nvPr/>
        </p:nvSpPr>
        <p:spPr>
          <a:xfrm>
            <a:off x="4412492" y="4407630"/>
            <a:ext cx="781047"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Blazor</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C37F6E06-ED19-4D1D-B93C-8D1A150848CE}"/>
              </a:ext>
            </a:extLst>
          </p:cNvPr>
          <p:cNvSpPr txBox="1"/>
          <p:nvPr/>
        </p:nvSpPr>
        <p:spPr>
          <a:xfrm>
            <a:off x="1620129" y="4597099"/>
            <a:ext cx="781047"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Flutter</a:t>
            </a:r>
          </a:p>
        </p:txBody>
      </p:sp>
      <p:sp>
        <p:nvSpPr>
          <p:cNvPr id="42" name="TextBox 41">
            <a:extLst>
              <a:ext uri="{FF2B5EF4-FFF2-40B4-BE49-F238E27FC236}">
                <a16:creationId xmlns:a16="http://schemas.microsoft.com/office/drawing/2014/main" id="{40C17776-1558-47AB-B8D1-8CA18DDEAFF8}"/>
              </a:ext>
            </a:extLst>
          </p:cNvPr>
          <p:cNvSpPr txBox="1"/>
          <p:nvPr/>
        </p:nvSpPr>
        <p:spPr>
          <a:xfrm>
            <a:off x="2350017" y="4598422"/>
            <a:ext cx="868874"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jQuery</a:t>
            </a:r>
          </a:p>
        </p:txBody>
      </p:sp>
      <p:sp>
        <p:nvSpPr>
          <p:cNvPr id="43" name="TextBox 42">
            <a:extLst>
              <a:ext uri="{FF2B5EF4-FFF2-40B4-BE49-F238E27FC236}">
                <a16:creationId xmlns:a16="http://schemas.microsoft.com/office/drawing/2014/main" id="{E2E7DD26-8C44-42CC-9D5E-BF8BAF6DF4C4}"/>
              </a:ext>
            </a:extLst>
          </p:cNvPr>
          <p:cNvSpPr txBox="1"/>
          <p:nvPr/>
        </p:nvSpPr>
        <p:spPr>
          <a:xfrm>
            <a:off x="3057673" y="4594134"/>
            <a:ext cx="1248926"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MVC</a:t>
            </a:r>
          </a:p>
        </p:txBody>
      </p:sp>
      <p:sp>
        <p:nvSpPr>
          <p:cNvPr id="44" name="TextBox 43">
            <a:extLst>
              <a:ext uri="{FF2B5EF4-FFF2-40B4-BE49-F238E27FC236}">
                <a16:creationId xmlns:a16="http://schemas.microsoft.com/office/drawing/2014/main" id="{370F519D-F2AC-4F4D-A73C-094BEC980B55}"/>
              </a:ext>
            </a:extLst>
          </p:cNvPr>
          <p:cNvSpPr txBox="1"/>
          <p:nvPr/>
        </p:nvSpPr>
        <p:spPr>
          <a:xfrm>
            <a:off x="4122887" y="4589846"/>
            <a:ext cx="1223813"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Core</a:t>
            </a:r>
          </a:p>
        </p:txBody>
      </p:sp>
      <p:sp>
        <p:nvSpPr>
          <p:cNvPr id="45" name="TextBox 44">
            <a:extLst>
              <a:ext uri="{FF2B5EF4-FFF2-40B4-BE49-F238E27FC236}">
                <a16:creationId xmlns:a16="http://schemas.microsoft.com/office/drawing/2014/main" id="{68D885B2-5530-4E09-986B-F55B4C914032}"/>
              </a:ext>
            </a:extLst>
          </p:cNvPr>
          <p:cNvSpPr txBox="1"/>
          <p:nvPr/>
        </p:nvSpPr>
        <p:spPr>
          <a:xfrm>
            <a:off x="1612951" y="4785590"/>
            <a:ext cx="1616024"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Web Forms</a:t>
            </a:r>
          </a:p>
        </p:txBody>
      </p:sp>
      <p:sp>
        <p:nvSpPr>
          <p:cNvPr id="46" name="TextBox 45">
            <a:extLst>
              <a:ext uri="{FF2B5EF4-FFF2-40B4-BE49-F238E27FC236}">
                <a16:creationId xmlns:a16="http://schemas.microsoft.com/office/drawing/2014/main" id="{BB0676F7-45E5-4FAC-9D42-A2FFD9B4BAE0}"/>
              </a:ext>
            </a:extLst>
          </p:cNvPr>
          <p:cNvSpPr txBox="1"/>
          <p:nvPr/>
        </p:nvSpPr>
        <p:spPr>
          <a:xfrm>
            <a:off x="1612951" y="5448190"/>
            <a:ext cx="1078621"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WinForms</a:t>
            </a:r>
          </a:p>
        </p:txBody>
      </p:sp>
      <p:sp>
        <p:nvSpPr>
          <p:cNvPr id="47" name="TextBox 46">
            <a:extLst>
              <a:ext uri="{FF2B5EF4-FFF2-40B4-BE49-F238E27FC236}">
                <a16:creationId xmlns:a16="http://schemas.microsoft.com/office/drawing/2014/main" id="{E08232E3-59C1-4AF8-BF3A-BC533541BE9C}"/>
              </a:ext>
            </a:extLst>
          </p:cNvPr>
          <p:cNvSpPr txBox="1"/>
          <p:nvPr/>
        </p:nvSpPr>
        <p:spPr>
          <a:xfrm>
            <a:off x="2454387" y="5447686"/>
            <a:ext cx="63412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WPF</a:t>
            </a:r>
          </a:p>
        </p:txBody>
      </p:sp>
      <p:sp>
        <p:nvSpPr>
          <p:cNvPr id="48" name="TextBox 47">
            <a:extLst>
              <a:ext uri="{FF2B5EF4-FFF2-40B4-BE49-F238E27FC236}">
                <a16:creationId xmlns:a16="http://schemas.microsoft.com/office/drawing/2014/main" id="{5C297ABD-A907-4B8B-B6FB-585248D85B17}"/>
              </a:ext>
            </a:extLst>
          </p:cNvPr>
          <p:cNvSpPr txBox="1"/>
          <p:nvPr/>
        </p:nvSpPr>
        <p:spPr>
          <a:xfrm>
            <a:off x="2958024" y="5441248"/>
            <a:ext cx="752036"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WinUI</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4E53F18-3FB8-45CB-96E1-88592A765F32}"/>
              </a:ext>
            </a:extLst>
          </p:cNvPr>
          <p:cNvSpPr txBox="1"/>
          <p:nvPr/>
        </p:nvSpPr>
        <p:spPr>
          <a:xfrm>
            <a:off x="3579197" y="5441248"/>
            <a:ext cx="879063"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Flutter</a:t>
            </a:r>
          </a:p>
        </p:txBody>
      </p:sp>
      <p:sp>
        <p:nvSpPr>
          <p:cNvPr id="50" name="TextBox 49">
            <a:extLst>
              <a:ext uri="{FF2B5EF4-FFF2-40B4-BE49-F238E27FC236}">
                <a16:creationId xmlns:a16="http://schemas.microsoft.com/office/drawing/2014/main" id="{D89CAD8E-56B1-47CD-949C-FD358040CEE2}"/>
              </a:ext>
            </a:extLst>
          </p:cNvPr>
          <p:cNvSpPr txBox="1"/>
          <p:nvPr/>
        </p:nvSpPr>
        <p:spPr>
          <a:xfrm>
            <a:off x="4209720" y="5450663"/>
            <a:ext cx="87906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Xamerin</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TextBox 50">
            <a:extLst>
              <a:ext uri="{FF2B5EF4-FFF2-40B4-BE49-F238E27FC236}">
                <a16:creationId xmlns:a16="http://schemas.microsoft.com/office/drawing/2014/main" id="{A1BB7749-68E2-4E84-A417-89BA217DDFB6}"/>
              </a:ext>
            </a:extLst>
          </p:cNvPr>
          <p:cNvSpPr txBox="1"/>
          <p:nvPr/>
        </p:nvSpPr>
        <p:spPr>
          <a:xfrm>
            <a:off x="5013118" y="5440592"/>
            <a:ext cx="752036"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UWP</a:t>
            </a:r>
          </a:p>
        </p:txBody>
      </p:sp>
      <p:sp>
        <p:nvSpPr>
          <p:cNvPr id="52" name="TextBox 51">
            <a:extLst>
              <a:ext uri="{FF2B5EF4-FFF2-40B4-BE49-F238E27FC236}">
                <a16:creationId xmlns:a16="http://schemas.microsoft.com/office/drawing/2014/main" id="{F6154ECC-ABAB-4E6B-B53E-ACDC07380F0F}"/>
              </a:ext>
            </a:extLst>
          </p:cNvPr>
          <p:cNvSpPr txBox="1"/>
          <p:nvPr/>
        </p:nvSpPr>
        <p:spPr>
          <a:xfrm>
            <a:off x="1612951" y="5898338"/>
            <a:ext cx="87906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Xamerin</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E9106785-A575-46C7-9DDF-AFD3E8205439}"/>
              </a:ext>
            </a:extLst>
          </p:cNvPr>
          <p:cNvSpPr txBox="1"/>
          <p:nvPr/>
        </p:nvSpPr>
        <p:spPr>
          <a:xfrm>
            <a:off x="2350017" y="5898338"/>
            <a:ext cx="879063"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Flutter</a:t>
            </a:r>
          </a:p>
        </p:txBody>
      </p:sp>
      <p:sp>
        <p:nvSpPr>
          <p:cNvPr id="54" name="TextBox 53">
            <a:extLst>
              <a:ext uri="{FF2B5EF4-FFF2-40B4-BE49-F238E27FC236}">
                <a16:creationId xmlns:a16="http://schemas.microsoft.com/office/drawing/2014/main" id="{BA4C35FD-8FC3-411E-8674-7FE4C7137819}"/>
              </a:ext>
            </a:extLst>
          </p:cNvPr>
          <p:cNvSpPr txBox="1"/>
          <p:nvPr/>
        </p:nvSpPr>
        <p:spPr>
          <a:xfrm>
            <a:off x="3016981" y="5898338"/>
            <a:ext cx="752036"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UWP</a:t>
            </a:r>
          </a:p>
        </p:txBody>
      </p:sp>
    </p:spTree>
    <p:extLst>
      <p:ext uri="{BB962C8B-B14F-4D97-AF65-F5344CB8AC3E}">
        <p14:creationId xmlns:p14="http://schemas.microsoft.com/office/powerpoint/2010/main" val="179175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6C91-291F-4347-99C5-50115900AC59}"/>
              </a:ext>
            </a:extLst>
          </p:cNvPr>
          <p:cNvSpPr>
            <a:spLocks noGrp="1"/>
          </p:cNvSpPr>
          <p:nvPr>
            <p:ph type="title"/>
          </p:nvPr>
        </p:nvSpPr>
        <p:spPr>
          <a:xfrm>
            <a:off x="838200" y="981076"/>
            <a:ext cx="10391775" cy="514350"/>
          </a:xfrm>
        </p:spPr>
        <p:txBody>
          <a:bodyPr>
            <a:normAutofit/>
          </a:bodyPr>
          <a:lstStyle/>
          <a:p>
            <a:r>
              <a:rPr lang="en-US" sz="2800" b="1" i="0" dirty="0">
                <a:solidFill>
                  <a:srgbClr val="1A1A1A"/>
                </a:solidFill>
                <a:effectLst/>
                <a:latin typeface="Open Sans" panose="020B0606030504020204" pitchFamily="34" charset="0"/>
              </a:rPr>
              <a:t>Charts</a:t>
            </a:r>
            <a:endParaRPr lang="en-US" sz="2800" dirty="0"/>
          </a:p>
        </p:txBody>
      </p:sp>
      <p:sp>
        <p:nvSpPr>
          <p:cNvPr id="3" name="Content Placeholder 2">
            <a:extLst>
              <a:ext uri="{FF2B5EF4-FFF2-40B4-BE49-F238E27FC236}">
                <a16:creationId xmlns:a16="http://schemas.microsoft.com/office/drawing/2014/main" id="{8AB81200-6962-4D01-BF1D-791E791C7FA9}"/>
              </a:ext>
            </a:extLst>
          </p:cNvPr>
          <p:cNvSpPr>
            <a:spLocks noGrp="1"/>
          </p:cNvSpPr>
          <p:nvPr>
            <p:ph idx="1"/>
          </p:nvPr>
        </p:nvSpPr>
        <p:spPr>
          <a:xfrm>
            <a:off x="838200" y="1495426"/>
            <a:ext cx="5734050" cy="2585718"/>
          </a:xfrm>
        </p:spPr>
        <p:txBody>
          <a:bodyPr>
            <a:normAutofit/>
          </a:bodyPr>
          <a:lstStyle/>
          <a:p>
            <a:pPr marL="0" indent="0">
              <a:lnSpc>
                <a:spcPct val="150000"/>
              </a:lnSpc>
              <a:buNone/>
            </a:pPr>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400" dirty="0"/>
          </a:p>
        </p:txBody>
      </p:sp>
      <p:pic>
        <p:nvPicPr>
          <p:cNvPr id="5" name="Picture 4" descr="A picture containing icon&#10;&#10;Description automatically generated">
            <a:extLst>
              <a:ext uri="{FF2B5EF4-FFF2-40B4-BE49-F238E27FC236}">
                <a16:creationId xmlns:a16="http://schemas.microsoft.com/office/drawing/2014/main" id="{4CF063F2-FC5B-41FD-8CD4-EF572AF67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792" y="443231"/>
            <a:ext cx="6042208" cy="5433693"/>
          </a:xfrm>
          <a:prstGeom prst="rect">
            <a:avLst/>
          </a:prstGeom>
        </p:spPr>
      </p:pic>
      <p:sp>
        <p:nvSpPr>
          <p:cNvPr id="10" name="TextBox 9">
            <a:extLst>
              <a:ext uri="{FF2B5EF4-FFF2-40B4-BE49-F238E27FC236}">
                <a16:creationId xmlns:a16="http://schemas.microsoft.com/office/drawing/2014/main" id="{86F215C8-D7E9-414B-9116-9E5B4C62AE5C}"/>
              </a:ext>
            </a:extLst>
          </p:cNvPr>
          <p:cNvSpPr txBox="1"/>
          <p:nvPr/>
        </p:nvSpPr>
        <p:spPr>
          <a:xfrm>
            <a:off x="862711" y="3911867"/>
            <a:ext cx="3019425" cy="338554"/>
          </a:xfrm>
          <a:prstGeom prst="rect">
            <a:avLst/>
          </a:prstGeom>
          <a:noFill/>
        </p:spPr>
        <p:txBody>
          <a:bodyPr wrap="square">
            <a:spAutoFit/>
          </a:bodyPr>
          <a:lstStyle/>
          <a:p>
            <a:r>
              <a:rPr lang="en-US" sz="16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SUPPORTED PLATFORMS</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2D7BEDF-7070-4ADB-AFDC-B4CCC3EACA93}"/>
              </a:ext>
            </a:extLst>
          </p:cNvPr>
          <p:cNvSpPr txBox="1"/>
          <p:nvPr/>
        </p:nvSpPr>
        <p:spPr>
          <a:xfrm>
            <a:off x="1620129" y="4408608"/>
            <a:ext cx="1028700"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JavaScript</a:t>
            </a:r>
          </a:p>
        </p:txBody>
      </p:sp>
      <p:sp>
        <p:nvSpPr>
          <p:cNvPr id="16" name="TextBox 15">
            <a:extLst>
              <a:ext uri="{FF2B5EF4-FFF2-40B4-BE49-F238E27FC236}">
                <a16:creationId xmlns:a16="http://schemas.microsoft.com/office/drawing/2014/main" id="{87E1B361-C5B6-40F0-AC31-7F65A17829B0}"/>
              </a:ext>
            </a:extLst>
          </p:cNvPr>
          <p:cNvSpPr txBox="1"/>
          <p:nvPr/>
        </p:nvSpPr>
        <p:spPr>
          <a:xfrm>
            <a:off x="2524125" y="4407359"/>
            <a:ext cx="868874"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Angular</a:t>
            </a:r>
          </a:p>
        </p:txBody>
      </p:sp>
      <p:sp>
        <p:nvSpPr>
          <p:cNvPr id="17" name="TextBox 16">
            <a:extLst>
              <a:ext uri="{FF2B5EF4-FFF2-40B4-BE49-F238E27FC236}">
                <a16:creationId xmlns:a16="http://schemas.microsoft.com/office/drawing/2014/main" id="{9C9819C6-C16C-432A-840D-4002898B002A}"/>
              </a:ext>
            </a:extLst>
          </p:cNvPr>
          <p:cNvSpPr txBox="1"/>
          <p:nvPr/>
        </p:nvSpPr>
        <p:spPr>
          <a:xfrm>
            <a:off x="3228975" y="4409662"/>
            <a:ext cx="736599"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React</a:t>
            </a:r>
          </a:p>
        </p:txBody>
      </p:sp>
      <p:sp>
        <p:nvSpPr>
          <p:cNvPr id="18" name="TextBox 17">
            <a:extLst>
              <a:ext uri="{FF2B5EF4-FFF2-40B4-BE49-F238E27FC236}">
                <a16:creationId xmlns:a16="http://schemas.microsoft.com/office/drawing/2014/main" id="{05942775-65CF-4A80-8669-1022068768E1}"/>
              </a:ext>
            </a:extLst>
          </p:cNvPr>
          <p:cNvSpPr txBox="1"/>
          <p:nvPr/>
        </p:nvSpPr>
        <p:spPr>
          <a:xfrm>
            <a:off x="3847300" y="4407630"/>
            <a:ext cx="670698"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Vue</a:t>
            </a:r>
          </a:p>
        </p:txBody>
      </p:sp>
      <p:sp>
        <p:nvSpPr>
          <p:cNvPr id="19" name="TextBox 18">
            <a:extLst>
              <a:ext uri="{FF2B5EF4-FFF2-40B4-BE49-F238E27FC236}">
                <a16:creationId xmlns:a16="http://schemas.microsoft.com/office/drawing/2014/main" id="{85538A3A-6825-457B-8BDF-8A8E4ADAE4AC}"/>
              </a:ext>
            </a:extLst>
          </p:cNvPr>
          <p:cNvSpPr txBox="1"/>
          <p:nvPr/>
        </p:nvSpPr>
        <p:spPr>
          <a:xfrm>
            <a:off x="4412492" y="4407630"/>
            <a:ext cx="781047"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Blazor</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E6115646-2EE5-4699-ABC3-B5E523E50CEB}"/>
              </a:ext>
            </a:extLst>
          </p:cNvPr>
          <p:cNvSpPr txBox="1"/>
          <p:nvPr/>
        </p:nvSpPr>
        <p:spPr>
          <a:xfrm>
            <a:off x="1620129" y="4597099"/>
            <a:ext cx="781047"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Flutter</a:t>
            </a:r>
          </a:p>
        </p:txBody>
      </p:sp>
      <p:sp>
        <p:nvSpPr>
          <p:cNvPr id="21" name="TextBox 20">
            <a:extLst>
              <a:ext uri="{FF2B5EF4-FFF2-40B4-BE49-F238E27FC236}">
                <a16:creationId xmlns:a16="http://schemas.microsoft.com/office/drawing/2014/main" id="{AF5D1A33-A565-4AB4-A8F2-4BBC5A4F9855}"/>
              </a:ext>
            </a:extLst>
          </p:cNvPr>
          <p:cNvSpPr txBox="1"/>
          <p:nvPr/>
        </p:nvSpPr>
        <p:spPr>
          <a:xfrm>
            <a:off x="2350017" y="4598422"/>
            <a:ext cx="868874"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jQuery</a:t>
            </a:r>
          </a:p>
        </p:txBody>
      </p:sp>
      <p:sp>
        <p:nvSpPr>
          <p:cNvPr id="22" name="TextBox 21">
            <a:extLst>
              <a:ext uri="{FF2B5EF4-FFF2-40B4-BE49-F238E27FC236}">
                <a16:creationId xmlns:a16="http://schemas.microsoft.com/office/drawing/2014/main" id="{5AEFBB09-270D-4CDC-981F-ECBC14A436E5}"/>
              </a:ext>
            </a:extLst>
          </p:cNvPr>
          <p:cNvSpPr txBox="1"/>
          <p:nvPr/>
        </p:nvSpPr>
        <p:spPr>
          <a:xfrm>
            <a:off x="3057673" y="4594134"/>
            <a:ext cx="1248926"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MVC</a:t>
            </a:r>
          </a:p>
        </p:txBody>
      </p:sp>
      <p:sp>
        <p:nvSpPr>
          <p:cNvPr id="23" name="TextBox 22">
            <a:extLst>
              <a:ext uri="{FF2B5EF4-FFF2-40B4-BE49-F238E27FC236}">
                <a16:creationId xmlns:a16="http://schemas.microsoft.com/office/drawing/2014/main" id="{E811724B-E3E9-433F-8B51-F2346ED4C904}"/>
              </a:ext>
            </a:extLst>
          </p:cNvPr>
          <p:cNvSpPr txBox="1"/>
          <p:nvPr/>
        </p:nvSpPr>
        <p:spPr>
          <a:xfrm>
            <a:off x="4122887" y="4589846"/>
            <a:ext cx="1223813"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Core</a:t>
            </a:r>
          </a:p>
        </p:txBody>
      </p:sp>
      <p:sp>
        <p:nvSpPr>
          <p:cNvPr id="24" name="TextBox 23">
            <a:extLst>
              <a:ext uri="{FF2B5EF4-FFF2-40B4-BE49-F238E27FC236}">
                <a16:creationId xmlns:a16="http://schemas.microsoft.com/office/drawing/2014/main" id="{497EF997-CDB0-4649-928D-1796723984A3}"/>
              </a:ext>
            </a:extLst>
          </p:cNvPr>
          <p:cNvSpPr txBox="1"/>
          <p:nvPr/>
        </p:nvSpPr>
        <p:spPr>
          <a:xfrm>
            <a:off x="1612951" y="4785590"/>
            <a:ext cx="1616024"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Web Forms</a:t>
            </a:r>
          </a:p>
        </p:txBody>
      </p:sp>
      <p:sp>
        <p:nvSpPr>
          <p:cNvPr id="25" name="TextBox 24">
            <a:extLst>
              <a:ext uri="{FF2B5EF4-FFF2-40B4-BE49-F238E27FC236}">
                <a16:creationId xmlns:a16="http://schemas.microsoft.com/office/drawing/2014/main" id="{15799E19-5F09-4D20-B296-CEA5DA72BA45}"/>
              </a:ext>
            </a:extLst>
          </p:cNvPr>
          <p:cNvSpPr txBox="1"/>
          <p:nvPr/>
        </p:nvSpPr>
        <p:spPr>
          <a:xfrm>
            <a:off x="1612951" y="5448190"/>
            <a:ext cx="1078621"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WinForms</a:t>
            </a:r>
          </a:p>
        </p:txBody>
      </p:sp>
      <p:sp>
        <p:nvSpPr>
          <p:cNvPr id="26" name="TextBox 25">
            <a:extLst>
              <a:ext uri="{FF2B5EF4-FFF2-40B4-BE49-F238E27FC236}">
                <a16:creationId xmlns:a16="http://schemas.microsoft.com/office/drawing/2014/main" id="{8B103C98-22AB-4753-A011-287595A474E3}"/>
              </a:ext>
            </a:extLst>
          </p:cNvPr>
          <p:cNvSpPr txBox="1"/>
          <p:nvPr/>
        </p:nvSpPr>
        <p:spPr>
          <a:xfrm>
            <a:off x="2454387" y="5447686"/>
            <a:ext cx="63412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WPF</a:t>
            </a:r>
          </a:p>
        </p:txBody>
      </p:sp>
      <p:sp>
        <p:nvSpPr>
          <p:cNvPr id="27" name="TextBox 26">
            <a:extLst>
              <a:ext uri="{FF2B5EF4-FFF2-40B4-BE49-F238E27FC236}">
                <a16:creationId xmlns:a16="http://schemas.microsoft.com/office/drawing/2014/main" id="{BE1AEE33-AAA1-4F63-ABDA-9C8844CFD633}"/>
              </a:ext>
            </a:extLst>
          </p:cNvPr>
          <p:cNvSpPr txBox="1"/>
          <p:nvPr/>
        </p:nvSpPr>
        <p:spPr>
          <a:xfrm>
            <a:off x="2958024" y="5441248"/>
            <a:ext cx="752036"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WinUI</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B245BFD5-9B3C-414A-BE12-6336EF44E9AB}"/>
              </a:ext>
            </a:extLst>
          </p:cNvPr>
          <p:cNvSpPr txBox="1"/>
          <p:nvPr/>
        </p:nvSpPr>
        <p:spPr>
          <a:xfrm>
            <a:off x="3579197" y="5441248"/>
            <a:ext cx="879063"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Flutter</a:t>
            </a:r>
          </a:p>
        </p:txBody>
      </p:sp>
      <p:sp>
        <p:nvSpPr>
          <p:cNvPr id="29" name="TextBox 28">
            <a:extLst>
              <a:ext uri="{FF2B5EF4-FFF2-40B4-BE49-F238E27FC236}">
                <a16:creationId xmlns:a16="http://schemas.microsoft.com/office/drawing/2014/main" id="{8DBBEBD0-F9B8-4EAD-848D-5E69453234EE}"/>
              </a:ext>
            </a:extLst>
          </p:cNvPr>
          <p:cNvSpPr txBox="1"/>
          <p:nvPr/>
        </p:nvSpPr>
        <p:spPr>
          <a:xfrm>
            <a:off x="4209720" y="5450663"/>
            <a:ext cx="87906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Xamerin</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4923C087-1838-442C-B1BC-D74AE56CBC6B}"/>
              </a:ext>
            </a:extLst>
          </p:cNvPr>
          <p:cNvSpPr txBox="1"/>
          <p:nvPr/>
        </p:nvSpPr>
        <p:spPr>
          <a:xfrm>
            <a:off x="5013118" y="5440592"/>
            <a:ext cx="752036"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UWP</a:t>
            </a:r>
          </a:p>
        </p:txBody>
      </p:sp>
      <p:sp>
        <p:nvSpPr>
          <p:cNvPr id="31" name="TextBox 30">
            <a:extLst>
              <a:ext uri="{FF2B5EF4-FFF2-40B4-BE49-F238E27FC236}">
                <a16:creationId xmlns:a16="http://schemas.microsoft.com/office/drawing/2014/main" id="{459E1ABF-3B8A-4275-A8B7-9A07632DE4DD}"/>
              </a:ext>
            </a:extLst>
          </p:cNvPr>
          <p:cNvSpPr txBox="1"/>
          <p:nvPr/>
        </p:nvSpPr>
        <p:spPr>
          <a:xfrm>
            <a:off x="1612951" y="5898338"/>
            <a:ext cx="87906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Xamerin</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FF7E5533-0B69-47EB-ABC8-3B02322B42FE}"/>
              </a:ext>
            </a:extLst>
          </p:cNvPr>
          <p:cNvSpPr txBox="1"/>
          <p:nvPr/>
        </p:nvSpPr>
        <p:spPr>
          <a:xfrm>
            <a:off x="2350017" y="5898338"/>
            <a:ext cx="879063"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Flutter</a:t>
            </a:r>
          </a:p>
        </p:txBody>
      </p:sp>
      <p:pic>
        <p:nvPicPr>
          <p:cNvPr id="33" name="Picture 32" descr="A picture containing graphical user interface&#10;&#10;Description automatically generated">
            <a:extLst>
              <a:ext uri="{FF2B5EF4-FFF2-40B4-BE49-F238E27FC236}">
                <a16:creationId xmlns:a16="http://schemas.microsoft.com/office/drawing/2014/main" id="{7BDEAB8B-47BC-43CE-A593-86F731205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181" y="4407359"/>
            <a:ext cx="533894" cy="1866264"/>
          </a:xfrm>
          <a:prstGeom prst="rect">
            <a:avLst/>
          </a:prstGeom>
        </p:spPr>
      </p:pic>
      <p:sp>
        <p:nvSpPr>
          <p:cNvPr id="34" name="TextBox 33">
            <a:extLst>
              <a:ext uri="{FF2B5EF4-FFF2-40B4-BE49-F238E27FC236}">
                <a16:creationId xmlns:a16="http://schemas.microsoft.com/office/drawing/2014/main" id="{F6D10E5E-A721-445B-912B-694B72994E8E}"/>
              </a:ext>
            </a:extLst>
          </p:cNvPr>
          <p:cNvSpPr txBox="1"/>
          <p:nvPr/>
        </p:nvSpPr>
        <p:spPr>
          <a:xfrm>
            <a:off x="3016981" y="5898338"/>
            <a:ext cx="752036"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UWP</a:t>
            </a:r>
          </a:p>
        </p:txBody>
      </p:sp>
    </p:spTree>
    <p:extLst>
      <p:ext uri="{BB962C8B-B14F-4D97-AF65-F5344CB8AC3E}">
        <p14:creationId xmlns:p14="http://schemas.microsoft.com/office/powerpoint/2010/main" val="293510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4642-B40C-4058-A31C-10CC6C791E5D}"/>
              </a:ext>
            </a:extLst>
          </p:cNvPr>
          <p:cNvSpPr>
            <a:spLocks noGrp="1"/>
          </p:cNvSpPr>
          <p:nvPr>
            <p:ph type="title"/>
          </p:nvPr>
        </p:nvSpPr>
        <p:spPr>
          <a:xfrm>
            <a:off x="838200" y="933450"/>
            <a:ext cx="3686175" cy="619125"/>
          </a:xfrm>
        </p:spPr>
        <p:txBody>
          <a:bodyPr>
            <a:normAutofit/>
          </a:bodyPr>
          <a:lstStyle/>
          <a:p>
            <a:r>
              <a:rPr lang="en-US" sz="2800" b="1" i="0" dirty="0" err="1">
                <a:solidFill>
                  <a:srgbClr val="1A1A1A"/>
                </a:solidFill>
                <a:effectLst/>
                <a:latin typeface="Open Sans" panose="020B0606030504020204" pitchFamily="34" charset="0"/>
              </a:rPr>
              <a:t>ListView</a:t>
            </a:r>
            <a:endParaRPr lang="en-US" sz="2800" dirty="0"/>
          </a:p>
        </p:txBody>
      </p:sp>
      <p:sp>
        <p:nvSpPr>
          <p:cNvPr id="3" name="Content Placeholder 2">
            <a:extLst>
              <a:ext uri="{FF2B5EF4-FFF2-40B4-BE49-F238E27FC236}">
                <a16:creationId xmlns:a16="http://schemas.microsoft.com/office/drawing/2014/main" id="{F4387C03-BF9F-4FFC-92EC-A801242B4140}"/>
              </a:ext>
            </a:extLst>
          </p:cNvPr>
          <p:cNvSpPr>
            <a:spLocks noGrp="1"/>
          </p:cNvSpPr>
          <p:nvPr>
            <p:ph idx="1"/>
          </p:nvPr>
        </p:nvSpPr>
        <p:spPr>
          <a:xfrm>
            <a:off x="862711" y="1552575"/>
            <a:ext cx="5257800" cy="2441575"/>
          </a:xfrm>
        </p:spPr>
        <p:txBody>
          <a:bodyPr>
            <a:normAutofit/>
          </a:bodyPr>
          <a:lstStyle/>
          <a:p>
            <a:pPr marL="0" indent="0">
              <a:lnSpc>
                <a:spcPct val="150000"/>
              </a:lnSpc>
              <a:buNone/>
            </a:pPr>
            <a:r>
              <a:rPr lang="en-US" sz="1400" b="0" i="0" dirty="0">
                <a:solidFill>
                  <a:srgbClr val="1A1A1A"/>
                </a:solidFill>
                <a:effectLst/>
                <a:latin typeface="Open Sans" panose="020B0606030504020204" pitchFamily="34" charset="0"/>
              </a:rPr>
              <a:t>The </a:t>
            </a:r>
            <a:r>
              <a:rPr lang="en-US" sz="1400" b="0" i="0" dirty="0" err="1">
                <a:solidFill>
                  <a:srgbClr val="1A1A1A"/>
                </a:solidFill>
                <a:effectLst/>
                <a:latin typeface="Open Sans" panose="020B0606030504020204" pitchFamily="34" charset="0"/>
              </a:rPr>
              <a:t>ListView</a:t>
            </a:r>
            <a:r>
              <a:rPr lang="en-US" sz="14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400" b="0" i="0" dirty="0" err="1">
                <a:solidFill>
                  <a:srgbClr val="1A1A1A"/>
                </a:solidFill>
                <a:effectLst/>
                <a:latin typeface="Open Sans" panose="020B0606030504020204" pitchFamily="34" charset="0"/>
              </a:rPr>
              <a:t>ListView</a:t>
            </a:r>
            <a:r>
              <a:rPr lang="en-US" sz="1400" b="0" i="0" dirty="0">
                <a:solidFill>
                  <a:srgbClr val="1A1A1A"/>
                </a:solidFill>
                <a:effectLst/>
                <a:latin typeface="Open Sans" panose="020B0606030504020204" pitchFamily="34" charset="0"/>
              </a:rPr>
              <a:t> control has been optimized to work with large amounts of data.</a:t>
            </a:r>
            <a:endParaRPr lang="en-US" sz="1400" dirty="0"/>
          </a:p>
        </p:txBody>
      </p:sp>
      <p:pic>
        <p:nvPicPr>
          <p:cNvPr id="5" name="Picture 4" descr="Graphical user interface&#10;&#10;Description automatically generated">
            <a:extLst>
              <a:ext uri="{FF2B5EF4-FFF2-40B4-BE49-F238E27FC236}">
                <a16:creationId xmlns:a16="http://schemas.microsoft.com/office/drawing/2014/main" id="{F9490BF2-EA7A-4E09-B419-49B3B7AC0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975" y="533400"/>
            <a:ext cx="6096000" cy="5248463"/>
          </a:xfrm>
          <a:prstGeom prst="rect">
            <a:avLst/>
          </a:prstGeom>
        </p:spPr>
      </p:pic>
      <p:sp>
        <p:nvSpPr>
          <p:cNvPr id="8" name="TextBox 7">
            <a:extLst>
              <a:ext uri="{FF2B5EF4-FFF2-40B4-BE49-F238E27FC236}">
                <a16:creationId xmlns:a16="http://schemas.microsoft.com/office/drawing/2014/main" id="{2187043D-5A48-4680-8097-D8B0CD15B216}"/>
              </a:ext>
            </a:extLst>
          </p:cNvPr>
          <p:cNvSpPr txBox="1"/>
          <p:nvPr/>
        </p:nvSpPr>
        <p:spPr>
          <a:xfrm>
            <a:off x="862711" y="3911867"/>
            <a:ext cx="3019425" cy="338554"/>
          </a:xfrm>
          <a:prstGeom prst="rect">
            <a:avLst/>
          </a:prstGeom>
          <a:noFill/>
        </p:spPr>
        <p:txBody>
          <a:bodyPr wrap="square">
            <a:spAutoFit/>
          </a:bodyPr>
          <a:lstStyle/>
          <a:p>
            <a:r>
              <a:rPr lang="en-US" sz="1600" b="1" i="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SUPPORTED PLATFORMS</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8019E0DE-2899-4A6D-9EF4-8AE0FAB4542E}"/>
              </a:ext>
            </a:extLst>
          </p:cNvPr>
          <p:cNvSpPr txBox="1"/>
          <p:nvPr/>
        </p:nvSpPr>
        <p:spPr>
          <a:xfrm>
            <a:off x="1612951" y="5448190"/>
            <a:ext cx="1078621"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WinForms</a:t>
            </a:r>
          </a:p>
        </p:txBody>
      </p:sp>
      <p:sp>
        <p:nvSpPr>
          <p:cNvPr id="18" name="TextBox 17">
            <a:extLst>
              <a:ext uri="{FF2B5EF4-FFF2-40B4-BE49-F238E27FC236}">
                <a16:creationId xmlns:a16="http://schemas.microsoft.com/office/drawing/2014/main" id="{0A1BD3BD-F02A-4A34-8E88-A2DC9C62AC8A}"/>
              </a:ext>
            </a:extLst>
          </p:cNvPr>
          <p:cNvSpPr txBox="1"/>
          <p:nvPr/>
        </p:nvSpPr>
        <p:spPr>
          <a:xfrm>
            <a:off x="2501313" y="5448190"/>
            <a:ext cx="101517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.NET MAVI</a:t>
            </a:r>
          </a:p>
        </p:txBody>
      </p:sp>
      <p:sp>
        <p:nvSpPr>
          <p:cNvPr id="19" name="TextBox 18">
            <a:extLst>
              <a:ext uri="{FF2B5EF4-FFF2-40B4-BE49-F238E27FC236}">
                <a16:creationId xmlns:a16="http://schemas.microsoft.com/office/drawing/2014/main" id="{B9E0E700-B9DF-4DC6-8A42-EEC3E7D21009}"/>
              </a:ext>
            </a:extLst>
          </p:cNvPr>
          <p:cNvSpPr txBox="1"/>
          <p:nvPr/>
        </p:nvSpPr>
        <p:spPr>
          <a:xfrm>
            <a:off x="3464804" y="5448190"/>
            <a:ext cx="87906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Xamerin</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41D76F5A-E3E7-4F15-9651-9A3AFCB03FAE}"/>
              </a:ext>
            </a:extLst>
          </p:cNvPr>
          <p:cNvSpPr txBox="1"/>
          <p:nvPr/>
        </p:nvSpPr>
        <p:spPr>
          <a:xfrm>
            <a:off x="1612951" y="5924550"/>
            <a:ext cx="101517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.NET MAVI</a:t>
            </a:r>
          </a:p>
        </p:txBody>
      </p:sp>
      <p:sp>
        <p:nvSpPr>
          <p:cNvPr id="21" name="TextBox 20">
            <a:extLst>
              <a:ext uri="{FF2B5EF4-FFF2-40B4-BE49-F238E27FC236}">
                <a16:creationId xmlns:a16="http://schemas.microsoft.com/office/drawing/2014/main" id="{787DBE3C-FD7A-4328-B3FD-ABBC4CFC935E}"/>
              </a:ext>
            </a:extLst>
          </p:cNvPr>
          <p:cNvSpPr txBox="1"/>
          <p:nvPr/>
        </p:nvSpPr>
        <p:spPr>
          <a:xfrm>
            <a:off x="2531354" y="5924550"/>
            <a:ext cx="879062"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Xamerin</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F7B7AD71-B71D-4A8C-BB47-BAA57C5BE947}"/>
              </a:ext>
            </a:extLst>
          </p:cNvPr>
          <p:cNvSpPr txBox="1"/>
          <p:nvPr/>
        </p:nvSpPr>
        <p:spPr>
          <a:xfrm>
            <a:off x="1620129" y="4408608"/>
            <a:ext cx="1028700"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JavaScript</a:t>
            </a:r>
          </a:p>
        </p:txBody>
      </p:sp>
      <p:sp>
        <p:nvSpPr>
          <p:cNvPr id="23" name="TextBox 22">
            <a:extLst>
              <a:ext uri="{FF2B5EF4-FFF2-40B4-BE49-F238E27FC236}">
                <a16:creationId xmlns:a16="http://schemas.microsoft.com/office/drawing/2014/main" id="{A09B365A-7B74-44AA-BC3F-977BD6C4F952}"/>
              </a:ext>
            </a:extLst>
          </p:cNvPr>
          <p:cNvSpPr txBox="1"/>
          <p:nvPr/>
        </p:nvSpPr>
        <p:spPr>
          <a:xfrm>
            <a:off x="2524125" y="4407359"/>
            <a:ext cx="868874"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Angular</a:t>
            </a:r>
          </a:p>
        </p:txBody>
      </p:sp>
      <p:sp>
        <p:nvSpPr>
          <p:cNvPr id="24" name="TextBox 23">
            <a:extLst>
              <a:ext uri="{FF2B5EF4-FFF2-40B4-BE49-F238E27FC236}">
                <a16:creationId xmlns:a16="http://schemas.microsoft.com/office/drawing/2014/main" id="{17824AC9-5F54-4FE9-B0A9-D407EF3E97C1}"/>
              </a:ext>
            </a:extLst>
          </p:cNvPr>
          <p:cNvSpPr txBox="1"/>
          <p:nvPr/>
        </p:nvSpPr>
        <p:spPr>
          <a:xfrm>
            <a:off x="3228975" y="4409662"/>
            <a:ext cx="736599"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React</a:t>
            </a:r>
          </a:p>
        </p:txBody>
      </p:sp>
      <p:sp>
        <p:nvSpPr>
          <p:cNvPr id="25" name="TextBox 24">
            <a:extLst>
              <a:ext uri="{FF2B5EF4-FFF2-40B4-BE49-F238E27FC236}">
                <a16:creationId xmlns:a16="http://schemas.microsoft.com/office/drawing/2014/main" id="{4A4CCF5E-0AEF-46F8-A871-F02D2D817A22}"/>
              </a:ext>
            </a:extLst>
          </p:cNvPr>
          <p:cNvSpPr txBox="1"/>
          <p:nvPr/>
        </p:nvSpPr>
        <p:spPr>
          <a:xfrm>
            <a:off x="3847300" y="4407630"/>
            <a:ext cx="670698"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Vue</a:t>
            </a:r>
          </a:p>
        </p:txBody>
      </p:sp>
      <p:sp>
        <p:nvSpPr>
          <p:cNvPr id="26" name="TextBox 25">
            <a:extLst>
              <a:ext uri="{FF2B5EF4-FFF2-40B4-BE49-F238E27FC236}">
                <a16:creationId xmlns:a16="http://schemas.microsoft.com/office/drawing/2014/main" id="{787E1EE8-2658-442F-AE9A-159D29911FD2}"/>
              </a:ext>
            </a:extLst>
          </p:cNvPr>
          <p:cNvSpPr txBox="1"/>
          <p:nvPr/>
        </p:nvSpPr>
        <p:spPr>
          <a:xfrm>
            <a:off x="4412492" y="4407630"/>
            <a:ext cx="781047"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err="1">
                <a:solidFill>
                  <a:schemeClr val="accent1"/>
                </a:solidFill>
                <a:latin typeface="Open Sans" panose="020B0606030504020204" pitchFamily="34" charset="0"/>
                <a:ea typeface="Open Sans" panose="020B0606030504020204" pitchFamily="34" charset="0"/>
                <a:cs typeface="Open Sans" panose="020B0606030504020204" pitchFamily="34" charset="0"/>
              </a:rPr>
              <a:t>Blazor</a:t>
            </a:r>
            <a:endPar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F3778D7A-008C-4286-B32B-E0164D658797}"/>
              </a:ext>
            </a:extLst>
          </p:cNvPr>
          <p:cNvSpPr txBox="1"/>
          <p:nvPr/>
        </p:nvSpPr>
        <p:spPr>
          <a:xfrm>
            <a:off x="5028319" y="4407088"/>
            <a:ext cx="868874"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jQuery</a:t>
            </a:r>
          </a:p>
        </p:txBody>
      </p:sp>
      <p:sp>
        <p:nvSpPr>
          <p:cNvPr id="28" name="TextBox 27">
            <a:extLst>
              <a:ext uri="{FF2B5EF4-FFF2-40B4-BE49-F238E27FC236}">
                <a16:creationId xmlns:a16="http://schemas.microsoft.com/office/drawing/2014/main" id="{0D7E1235-690A-4F2A-A274-AD1FDE9AB278}"/>
              </a:ext>
            </a:extLst>
          </p:cNvPr>
          <p:cNvSpPr txBox="1"/>
          <p:nvPr/>
        </p:nvSpPr>
        <p:spPr>
          <a:xfrm>
            <a:off x="1604945" y="4633548"/>
            <a:ext cx="1248926" cy="254458"/>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MVC</a:t>
            </a:r>
          </a:p>
        </p:txBody>
      </p:sp>
      <p:sp>
        <p:nvSpPr>
          <p:cNvPr id="29" name="TextBox 28">
            <a:extLst>
              <a:ext uri="{FF2B5EF4-FFF2-40B4-BE49-F238E27FC236}">
                <a16:creationId xmlns:a16="http://schemas.microsoft.com/office/drawing/2014/main" id="{00416E99-E3FC-4C96-82B2-5B901A66F456}"/>
              </a:ext>
            </a:extLst>
          </p:cNvPr>
          <p:cNvSpPr txBox="1"/>
          <p:nvPr/>
        </p:nvSpPr>
        <p:spPr>
          <a:xfrm>
            <a:off x="2692803" y="4633819"/>
            <a:ext cx="1223813"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Core</a:t>
            </a:r>
          </a:p>
        </p:txBody>
      </p:sp>
      <p:sp>
        <p:nvSpPr>
          <p:cNvPr id="30" name="TextBox 29">
            <a:extLst>
              <a:ext uri="{FF2B5EF4-FFF2-40B4-BE49-F238E27FC236}">
                <a16:creationId xmlns:a16="http://schemas.microsoft.com/office/drawing/2014/main" id="{B45BB319-92F8-468B-AF4F-9ABD30548E4D}"/>
              </a:ext>
            </a:extLst>
          </p:cNvPr>
          <p:cNvSpPr txBox="1"/>
          <p:nvPr/>
        </p:nvSpPr>
        <p:spPr>
          <a:xfrm>
            <a:off x="3790814" y="4646667"/>
            <a:ext cx="1616024" cy="253916"/>
          </a:xfrm>
          <a:prstGeom prst="rect">
            <a:avLst/>
          </a:prstGeom>
          <a:noFill/>
        </p:spPr>
        <p:txBody>
          <a:bodyPr wrap="square" rtlCol="0">
            <a:spAutoFit/>
          </a:bodyPr>
          <a:lstStyle/>
          <a:p>
            <a:pPr marL="171450" indent="-171450">
              <a:buClr>
                <a:schemeClr val="accent3"/>
              </a:buClr>
              <a:buFont typeface="Open Sans" panose="020B0606030504020204" pitchFamily="34" charset="0"/>
              <a:buChar char="•"/>
            </a:pPr>
            <a:r>
              <a:rPr lang="en-US" sz="105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ASP.NET Web Forms</a:t>
            </a:r>
          </a:p>
        </p:txBody>
      </p:sp>
      <p:pic>
        <p:nvPicPr>
          <p:cNvPr id="31" name="Picture 30" descr="A picture containing graphical user interface&#10;&#10;Description automatically generated">
            <a:extLst>
              <a:ext uri="{FF2B5EF4-FFF2-40B4-BE49-F238E27FC236}">
                <a16:creationId xmlns:a16="http://schemas.microsoft.com/office/drawing/2014/main" id="{BFFFE4EF-7125-499E-8046-0AA99CE86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181" y="4407359"/>
            <a:ext cx="533894" cy="1866264"/>
          </a:xfrm>
          <a:prstGeom prst="rect">
            <a:avLst/>
          </a:prstGeom>
        </p:spPr>
      </p:pic>
    </p:spTree>
    <p:extLst>
      <p:ext uri="{BB962C8B-B14F-4D97-AF65-F5344CB8AC3E}">
        <p14:creationId xmlns:p14="http://schemas.microsoft.com/office/powerpoint/2010/main" val="1000565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289</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Most Popular Components</vt:lpstr>
      <vt:lpstr>List of the most popular components:</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Dinesh Vinayagam</dc:creator>
  <cp:lastModifiedBy>Dinesh Vinayagam</cp:lastModifiedBy>
  <cp:revision>1</cp:revision>
  <dcterms:created xsi:type="dcterms:W3CDTF">2022-09-20T03:48:38Z</dcterms:created>
  <dcterms:modified xsi:type="dcterms:W3CDTF">2022-09-20T06:32:23Z</dcterms:modified>
</cp:coreProperties>
</file>