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8" r:id="rId2"/>
    <p:sldId id="324" r:id="rId3"/>
    <p:sldId id="257" r:id="rId4"/>
    <p:sldId id="259" r:id="rId5"/>
    <p:sldId id="260" r:id="rId6"/>
    <p:sldId id="263" r:id="rId7"/>
    <p:sldId id="262" r:id="rId8"/>
    <p:sldId id="264" r:id="rId9"/>
    <p:sldId id="265" r:id="rId10"/>
    <p:sldId id="266" r:id="rId11"/>
    <p:sldId id="267" r:id="rId12"/>
    <p:sldId id="268" r:id="rId13"/>
    <p:sldId id="269"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28" r:id="rId41"/>
    <p:sldId id="296" r:id="rId42"/>
    <p:sldId id="326" r:id="rId43"/>
    <p:sldId id="327" r:id="rId44"/>
    <p:sldId id="297" r:id="rId45"/>
    <p:sldId id="298" r:id="rId46"/>
    <p:sldId id="299" r:id="rId47"/>
    <p:sldId id="300" r:id="rId48"/>
    <p:sldId id="301" r:id="rId49"/>
    <p:sldId id="302" r:id="rId50"/>
    <p:sldId id="303" r:id="rId51"/>
    <p:sldId id="329"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25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7FF970-1094-4672-BE72-32DC0A879969}">
          <p14:sldIdLst>
            <p14:sldId id="258"/>
            <p14:sldId id="324"/>
            <p14:sldId id="257"/>
            <p14:sldId id="259"/>
            <p14:sldId id="260"/>
            <p14:sldId id="263"/>
            <p14:sldId id="262"/>
            <p14:sldId id="264"/>
            <p14:sldId id="265"/>
            <p14:sldId id="266"/>
            <p14:sldId id="267"/>
            <p14:sldId id="268"/>
            <p14:sldId id="269"/>
            <p14:sldId id="271"/>
            <p14:sldId id="270"/>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328"/>
            <p14:sldId id="296"/>
            <p14:sldId id="326"/>
            <p14:sldId id="327"/>
            <p14:sldId id="297"/>
            <p14:sldId id="298"/>
            <p14:sldId id="299"/>
            <p14:sldId id="300"/>
            <p14:sldId id="301"/>
          </p14:sldIdLst>
        </p14:section>
        <p14:section name="Untitled Section" id="{97F59B0F-DE3E-47E9-9753-B6F5189416D2}">
          <p14:sldIdLst>
            <p14:sldId id="302"/>
            <p14:sldId id="303"/>
            <p14:sldId id="329"/>
            <p14:sldId id="304"/>
            <p14:sldId id="305"/>
            <p14:sldId id="306"/>
            <p14:sldId id="307"/>
            <p14:sldId id="308"/>
            <p14:sldId id="309"/>
            <p14:sldId id="310"/>
            <p14:sldId id="311"/>
            <p14:sldId id="312"/>
            <p14:sldId id="313"/>
            <p14:sldId id="314"/>
            <p14:sldId id="315"/>
            <p14:sldId id="316"/>
            <p14:sldId id="2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619CD-023D-4F19-9018-32975F9A3852}" type="datetimeFigureOut">
              <a:rPr lang="en-AU" smtClean="0"/>
              <a:t>30/01/2022</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BF785-A61F-4F21-867B-173159756688}" type="slidenum">
              <a:rPr lang="en-AU" smtClean="0"/>
              <a:t>‹#›</a:t>
            </a:fld>
            <a:endParaRPr lang="en-AU"/>
          </a:p>
        </p:txBody>
      </p:sp>
    </p:spTree>
    <p:extLst>
      <p:ext uri="{BB962C8B-B14F-4D97-AF65-F5344CB8AC3E}">
        <p14:creationId xmlns:p14="http://schemas.microsoft.com/office/powerpoint/2010/main" val="80290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FBBF785-A61F-4F21-867B-173159756688}" type="slidenum">
              <a:rPr lang="en-AU" smtClean="0"/>
              <a:t>43</a:t>
            </a:fld>
            <a:endParaRPr lang="en-AU"/>
          </a:p>
        </p:txBody>
      </p:sp>
    </p:spTree>
    <p:extLst>
      <p:ext uri="{BB962C8B-B14F-4D97-AF65-F5344CB8AC3E}">
        <p14:creationId xmlns:p14="http://schemas.microsoft.com/office/powerpoint/2010/main" val="2753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2FAFC5-B579-46F5-A0E6-C9AF9930BC8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5525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FAFC5-B579-46F5-A0E6-C9AF9930BC8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327421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FAFC5-B579-46F5-A0E6-C9AF9930BC8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48374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FAFC5-B579-46F5-A0E6-C9AF9930BC8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48831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FAFC5-B579-46F5-A0E6-C9AF9930BC8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12582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2FAFC5-B579-46F5-A0E6-C9AF9930BC8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353378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2FAFC5-B579-46F5-A0E6-C9AF9930BC8B}"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6120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2FAFC5-B579-46F5-A0E6-C9AF9930BC8B}"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4700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FAFC5-B579-46F5-A0E6-C9AF9930BC8B}"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94538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2FAFC5-B579-46F5-A0E6-C9AF9930BC8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74249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2FAFC5-B579-46F5-A0E6-C9AF9930BC8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23972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FAFC5-B579-46F5-A0E6-C9AF9930BC8B}" type="datetimeFigureOut">
              <a:rPr lang="en-US" smtClean="0"/>
              <a:t>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581EA-39F8-462A-8A67-9FF2314B7FDD}" type="slidenum">
              <a:rPr lang="en-US" smtClean="0"/>
              <a:t>‹#›</a:t>
            </a:fld>
            <a:endParaRPr lang="en-US"/>
          </a:p>
        </p:txBody>
      </p:sp>
    </p:spTree>
    <p:extLst>
      <p:ext uri="{BB962C8B-B14F-4D97-AF65-F5344CB8AC3E}">
        <p14:creationId xmlns:p14="http://schemas.microsoft.com/office/powerpoint/2010/main" val="43648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tryqa.com/what-is-defect-or-bugs-or-faults-in-software-testing/"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jpe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p:spPr>
      </p:pic>
      <p:sp>
        <p:nvSpPr>
          <p:cNvPr id="2" name="Title 1"/>
          <p:cNvSpPr>
            <a:spLocks noGrp="1"/>
          </p:cNvSpPr>
          <p:nvPr>
            <p:ph type="title"/>
          </p:nvPr>
        </p:nvSpPr>
        <p:spPr>
          <a:xfrm>
            <a:off x="457200" y="2819400"/>
            <a:ext cx="8229600" cy="1524000"/>
          </a:xfrm>
        </p:spPr>
        <p:txBody>
          <a:bodyPr>
            <a:noAutofit/>
          </a:bodyPr>
          <a:lstStyle/>
          <a:p>
            <a:br>
              <a:rPr lang="en-US" sz="4000" dirty="0">
                <a:solidFill>
                  <a:schemeClr val="bg1"/>
                </a:solidFill>
                <a:latin typeface="Myriad Pro"/>
              </a:rPr>
            </a:br>
            <a:r>
              <a:rPr lang="en-US" sz="4000" dirty="0">
                <a:solidFill>
                  <a:schemeClr val="bg1"/>
                </a:solidFill>
                <a:latin typeface="Myriad Pro"/>
              </a:rPr>
              <a:t>Day School 1</a:t>
            </a:r>
            <a:br>
              <a:rPr lang="en-US" sz="4000" dirty="0">
                <a:solidFill>
                  <a:schemeClr val="bg1"/>
                </a:solidFill>
                <a:latin typeface="Myriad Pro"/>
              </a:rPr>
            </a:br>
            <a:r>
              <a:rPr lang="en-US" sz="4000" dirty="0">
                <a:solidFill>
                  <a:schemeClr val="bg1"/>
                </a:solidFill>
                <a:latin typeface="Myriad Pro"/>
              </a:rPr>
              <a:t>EEX 3467 – Software Engineering Concepts and Programming</a:t>
            </a:r>
            <a:br>
              <a:rPr lang="en-US" sz="4000" dirty="0">
                <a:solidFill>
                  <a:schemeClr val="bg1"/>
                </a:solidFill>
                <a:latin typeface="Myriad Pro"/>
              </a:rPr>
            </a:br>
            <a:endParaRPr lang="en-US" sz="4000" dirty="0">
              <a:solidFill>
                <a:schemeClr val="bg1"/>
              </a:solidFill>
              <a:latin typeface="Myriad Pro"/>
            </a:endParaRPr>
          </a:p>
        </p:txBody>
      </p:sp>
      <p:sp>
        <p:nvSpPr>
          <p:cNvPr id="9" name="Rectangle 8"/>
          <p:cNvSpPr>
            <a:spLocks noGrp="1" noChangeArrowheads="1"/>
          </p:cNvSpPr>
          <p:nvPr/>
        </p:nvSpPr>
        <p:spPr bwMode="auto">
          <a:xfrm>
            <a:off x="1028700" y="5105400"/>
            <a:ext cx="7086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90000"/>
              </a:lnSpc>
            </a:pPr>
            <a:br>
              <a:rPr lang="en-US" altLang="en-US" sz="2000" dirty="0">
                <a:solidFill>
                  <a:schemeClr val="bg1"/>
                </a:solidFill>
                <a:latin typeface="Myriad Pro"/>
              </a:rPr>
            </a:br>
            <a:r>
              <a:rPr lang="en-AU" sz="2000" b="0" i="0" dirty="0">
                <a:solidFill>
                  <a:schemeClr val="bg1"/>
                </a:solidFill>
                <a:effectLst/>
                <a:latin typeface="Myriad Pro"/>
              </a:rPr>
              <a:t>Centre for IT Educational Services (CITES)</a:t>
            </a:r>
          </a:p>
          <a:p>
            <a:pPr eaLnBrk="1" hangingPunct="1">
              <a:lnSpc>
                <a:spcPct val="90000"/>
              </a:lnSpc>
            </a:pPr>
            <a:r>
              <a:rPr lang="en-US" altLang="en-US" sz="2000" dirty="0">
                <a:solidFill>
                  <a:schemeClr val="bg1"/>
                </a:solidFill>
                <a:latin typeface="Myriad Pro" pitchFamily="34" charset="0"/>
              </a:rPr>
              <a:t>The Open University of Sri Lanka</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30/01/2022</a:t>
            </a:r>
          </a:p>
        </p:txBody>
      </p:sp>
    </p:spTree>
    <p:extLst>
      <p:ext uri="{BB962C8B-B14F-4D97-AF65-F5344CB8AC3E}">
        <p14:creationId xmlns:p14="http://schemas.microsoft.com/office/powerpoint/2010/main" val="343551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7F738-62C2-43B5-9A68-8B742CC22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1B6C6BA-1CA0-4935-9971-E0F0F2C91323}"/>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a:extLst>
              <a:ext uri="{FF2B5EF4-FFF2-40B4-BE49-F238E27FC236}">
                <a16:creationId xmlns:a16="http://schemas.microsoft.com/office/drawing/2014/main" id="{FB51B2E9-38FF-4535-BCCB-D634E6C34974}"/>
              </a:ext>
            </a:extLst>
          </p:cNvPr>
          <p:cNvSpPr txBox="1">
            <a:spLocks/>
          </p:cNvSpPr>
          <p:nvPr/>
        </p:nvSpPr>
        <p:spPr>
          <a:xfrm>
            <a:off x="457200" y="457200"/>
            <a:ext cx="8229600" cy="7159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Software used in Engineering</a:t>
            </a:r>
            <a:br>
              <a:rPr lang="en-US" sz="3600" b="1" dirty="0"/>
            </a:br>
            <a:endParaRPr lang="en-US" sz="3600" dirty="0"/>
          </a:p>
        </p:txBody>
      </p:sp>
      <p:sp>
        <p:nvSpPr>
          <p:cNvPr id="5" name="TextBox 4">
            <a:extLst>
              <a:ext uri="{FF2B5EF4-FFF2-40B4-BE49-F238E27FC236}">
                <a16:creationId xmlns:a16="http://schemas.microsoft.com/office/drawing/2014/main" id="{04CBCBD5-D121-4CE6-AA92-1312A251FC6C}"/>
              </a:ext>
            </a:extLst>
          </p:cNvPr>
          <p:cNvSpPr txBox="1"/>
          <p:nvPr/>
        </p:nvSpPr>
        <p:spPr>
          <a:xfrm>
            <a:off x="685800" y="1729867"/>
            <a:ext cx="3886200" cy="400110"/>
          </a:xfrm>
          <a:prstGeom prst="rect">
            <a:avLst/>
          </a:prstGeom>
          <a:noFill/>
          <a:ln w="19050">
            <a:solidFill>
              <a:schemeClr val="accent2"/>
            </a:solidFill>
          </a:ln>
        </p:spPr>
        <p:txBody>
          <a:bodyPr wrap="square" rtlCol="0">
            <a:spAutoFit/>
          </a:bodyPr>
          <a:lstStyle/>
          <a:p>
            <a:r>
              <a:rPr lang="en-US" sz="2000" dirty="0">
                <a:latin typeface="Myriad Pro"/>
              </a:rPr>
              <a:t>Horizontal Application Software</a:t>
            </a:r>
          </a:p>
        </p:txBody>
      </p:sp>
      <p:cxnSp>
        <p:nvCxnSpPr>
          <p:cNvPr id="6" name="Straight Arrow Connector 5">
            <a:extLst>
              <a:ext uri="{FF2B5EF4-FFF2-40B4-BE49-F238E27FC236}">
                <a16:creationId xmlns:a16="http://schemas.microsoft.com/office/drawing/2014/main" id="{5BA0FE0D-1B70-4336-99E2-49FCA5E95B32}"/>
              </a:ext>
            </a:extLst>
          </p:cNvPr>
          <p:cNvCxnSpPr/>
          <p:nvPr/>
        </p:nvCxnSpPr>
        <p:spPr>
          <a:xfrm>
            <a:off x="2544599" y="2099199"/>
            <a:ext cx="0" cy="6974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686AE2-8F11-4F5F-9836-9B60A3D4B238}"/>
              </a:ext>
            </a:extLst>
          </p:cNvPr>
          <p:cNvSpPr txBox="1"/>
          <p:nvPr/>
        </p:nvSpPr>
        <p:spPr>
          <a:xfrm>
            <a:off x="645942" y="2995254"/>
            <a:ext cx="3886200" cy="1877437"/>
          </a:xfrm>
          <a:prstGeom prst="rect">
            <a:avLst/>
          </a:prstGeom>
          <a:noFill/>
        </p:spPr>
        <p:txBody>
          <a:bodyPr wrap="square" rtlCol="0">
            <a:spAutoFit/>
          </a:bodyPr>
          <a:lstStyle/>
          <a:p>
            <a:pPr marL="342900" indent="-342900">
              <a:buFont typeface="Arial" pitchFamily="34" charset="0"/>
              <a:buChar char="•"/>
            </a:pPr>
            <a:r>
              <a:rPr lang="en-US" sz="2000" dirty="0">
                <a:latin typeface="Myriad Pro"/>
              </a:rPr>
              <a:t>Word processing software</a:t>
            </a:r>
          </a:p>
          <a:p>
            <a:pPr marL="342900" indent="-342900">
              <a:buFont typeface="Arial" pitchFamily="34" charset="0"/>
              <a:buChar char="•"/>
            </a:pPr>
            <a:r>
              <a:rPr lang="en-US" sz="2000" dirty="0">
                <a:latin typeface="Myriad Pro"/>
              </a:rPr>
              <a:t>Accounting software</a:t>
            </a:r>
          </a:p>
          <a:p>
            <a:pPr marL="342900" indent="-342900">
              <a:buFont typeface="Arial" pitchFamily="34" charset="0"/>
              <a:buChar char="•"/>
            </a:pPr>
            <a:r>
              <a:rPr lang="en-US" sz="2000" dirty="0">
                <a:latin typeface="Myriad Pro"/>
              </a:rPr>
              <a:t>Database management systems </a:t>
            </a:r>
          </a:p>
          <a:p>
            <a:pPr marL="342900" indent="-342900">
              <a:buFont typeface="Arial" pitchFamily="34" charset="0"/>
              <a:buChar char="•"/>
            </a:pPr>
            <a:r>
              <a:rPr lang="en-US" sz="2000" dirty="0">
                <a:latin typeface="Myriad Pro"/>
              </a:rPr>
              <a:t>Project management software</a:t>
            </a:r>
          </a:p>
          <a:p>
            <a:pPr marL="285750" indent="-285750">
              <a:buFont typeface="Arial" pitchFamily="34" charset="0"/>
              <a:buChar char="•"/>
            </a:pPr>
            <a:endParaRPr lang="en-US" sz="1600" dirty="0"/>
          </a:p>
        </p:txBody>
      </p:sp>
      <p:pic>
        <p:nvPicPr>
          <p:cNvPr id="8" name="Content Placeholder 4">
            <a:extLst>
              <a:ext uri="{FF2B5EF4-FFF2-40B4-BE49-F238E27FC236}">
                <a16:creationId xmlns:a16="http://schemas.microsoft.com/office/drawing/2014/main" id="{5F677766-2124-4370-B374-51FF06200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5064450"/>
            <a:ext cx="1021772" cy="914400"/>
          </a:xfrm>
          <a:prstGeom prst="rect">
            <a:avLst/>
          </a:prstGeom>
        </p:spPr>
      </p:pic>
      <p:pic>
        <p:nvPicPr>
          <p:cNvPr id="9" name="Picture 8">
            <a:extLst>
              <a:ext uri="{FF2B5EF4-FFF2-40B4-BE49-F238E27FC236}">
                <a16:creationId xmlns:a16="http://schemas.microsoft.com/office/drawing/2014/main" id="{2A99BFFD-3516-4FE5-9770-D7C5638EC8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21" y="5136073"/>
            <a:ext cx="1000125" cy="1000125"/>
          </a:xfrm>
          <a:prstGeom prst="rect">
            <a:avLst/>
          </a:prstGeom>
        </p:spPr>
      </p:pic>
      <p:pic>
        <p:nvPicPr>
          <p:cNvPr id="12" name="Picture 11">
            <a:extLst>
              <a:ext uri="{FF2B5EF4-FFF2-40B4-BE49-F238E27FC236}">
                <a16:creationId xmlns:a16="http://schemas.microsoft.com/office/drawing/2014/main" id="{A306811E-6C88-4E4C-B825-1ABAE851B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3977" y="5136073"/>
            <a:ext cx="1552575" cy="738188"/>
          </a:xfrm>
          <a:prstGeom prst="rect">
            <a:avLst/>
          </a:prstGeom>
        </p:spPr>
      </p:pic>
      <p:sp>
        <p:nvSpPr>
          <p:cNvPr id="11" name="TextBox 10"/>
          <p:cNvSpPr txBox="1"/>
          <p:nvPr/>
        </p:nvSpPr>
        <p:spPr>
          <a:xfrm>
            <a:off x="5418511" y="1745256"/>
            <a:ext cx="3429000" cy="369332"/>
          </a:xfrm>
          <a:prstGeom prst="rect">
            <a:avLst/>
          </a:prstGeom>
          <a:noFill/>
          <a:ln w="19050">
            <a:solidFill>
              <a:srgbClr val="FF0000"/>
            </a:solidFill>
          </a:ln>
        </p:spPr>
        <p:txBody>
          <a:bodyPr wrap="square" rtlCol="0">
            <a:spAutoFit/>
          </a:bodyPr>
          <a:lstStyle/>
          <a:p>
            <a:r>
              <a:rPr lang="en-US" b="1" dirty="0"/>
              <a:t>Vertical Application Software</a:t>
            </a:r>
          </a:p>
        </p:txBody>
      </p:sp>
      <p:cxnSp>
        <p:nvCxnSpPr>
          <p:cNvPr id="13" name="Straight Arrow Connector 12">
            <a:extLst>
              <a:ext uri="{FF2B5EF4-FFF2-40B4-BE49-F238E27FC236}">
                <a16:creationId xmlns:a16="http://schemas.microsoft.com/office/drawing/2014/main" id="{5BA0FE0D-1B70-4336-99E2-49FCA5E95B32}"/>
              </a:ext>
            </a:extLst>
          </p:cNvPr>
          <p:cNvCxnSpPr/>
          <p:nvPr/>
        </p:nvCxnSpPr>
        <p:spPr>
          <a:xfrm>
            <a:off x="6858000" y="2129977"/>
            <a:ext cx="0" cy="6974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82576" y="2995254"/>
            <a:ext cx="3886200" cy="1569660"/>
          </a:xfrm>
          <a:prstGeom prst="rect">
            <a:avLst/>
          </a:prstGeom>
          <a:noFill/>
        </p:spPr>
        <p:txBody>
          <a:bodyPr wrap="square" rtlCol="0">
            <a:spAutoFit/>
          </a:bodyPr>
          <a:lstStyle/>
          <a:p>
            <a:pPr marL="342900" indent="-342900">
              <a:buFont typeface="Arial" pitchFamily="34" charset="0"/>
              <a:buChar char="•"/>
            </a:pPr>
            <a:r>
              <a:rPr lang="en-US" sz="2000" dirty="0"/>
              <a:t>Numerical computation software such as MATLAB </a:t>
            </a:r>
          </a:p>
          <a:p>
            <a:pPr marL="342900" indent="-342900">
              <a:buFont typeface="Arial" pitchFamily="34" charset="0"/>
              <a:buChar char="•"/>
            </a:pPr>
            <a:r>
              <a:rPr lang="en-US" sz="2000" dirty="0"/>
              <a:t>Design software such as </a:t>
            </a:r>
            <a:r>
              <a:rPr lang="en-US" sz="2000" dirty="0" err="1"/>
              <a:t>OrCAD</a:t>
            </a:r>
            <a:r>
              <a:rPr lang="en-US" sz="2000" dirty="0"/>
              <a:t>, AUTOCAD </a:t>
            </a:r>
            <a:endParaRPr lang="en-US" sz="2000" b="1" dirty="0"/>
          </a:p>
          <a:p>
            <a:pPr marL="285750" indent="-285750">
              <a:buFont typeface="Arial" pitchFamily="34" charset="0"/>
              <a:buChar char="•"/>
            </a:pPr>
            <a:endParaRPr lang="en-US" sz="1600"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5608" y="4470028"/>
            <a:ext cx="2438611" cy="923624"/>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53944" y="4936005"/>
            <a:ext cx="2498793" cy="826581"/>
          </a:xfrm>
          <a:prstGeom prst="rect">
            <a:avLst/>
          </a:prstGeom>
        </p:spPr>
      </p:pic>
    </p:spTree>
    <p:extLst>
      <p:ext uri="{BB962C8B-B14F-4D97-AF65-F5344CB8AC3E}">
        <p14:creationId xmlns:p14="http://schemas.microsoft.com/office/powerpoint/2010/main" val="168717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6E9DB3-35CE-426A-AE8E-4AD2D11CB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BA5C74D7-620D-4851-A139-E2ED6CE00773}"/>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897988" y="381000"/>
            <a:ext cx="8229600" cy="7159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What is a Computer Program?</a:t>
            </a:r>
          </a:p>
        </p:txBody>
      </p:sp>
      <p:sp>
        <p:nvSpPr>
          <p:cNvPr id="5" name="Content Placeholder 2"/>
          <p:cNvSpPr txBox="1">
            <a:spLocks/>
          </p:cNvSpPr>
          <p:nvPr/>
        </p:nvSpPr>
        <p:spPr>
          <a:xfrm>
            <a:off x="457200" y="1066800"/>
            <a:ext cx="8229600" cy="543576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a:p>
            <a:r>
              <a:rPr lang="en-US" sz="2800" dirty="0">
                <a:latin typeface="Myriad Pro"/>
              </a:rPr>
              <a:t>A computer program is a collection of instructions that describe a task or set of tasks to be carried out by a computer. </a:t>
            </a:r>
          </a:p>
          <a:p>
            <a:pPr marL="0" indent="0">
              <a:buFont typeface="Arial" panose="020B0604020202020204" pitchFamily="34" charset="0"/>
              <a:buNone/>
            </a:pPr>
            <a:endParaRPr lang="en-US" sz="2800" dirty="0">
              <a:latin typeface="Myriad Pro"/>
            </a:endParaRPr>
          </a:p>
          <a:p>
            <a:r>
              <a:rPr lang="en-US" sz="2800" dirty="0">
                <a:latin typeface="Myriad Pro"/>
              </a:rPr>
              <a:t>Almost every program performs 3 basic tasks.</a:t>
            </a:r>
          </a:p>
          <a:p>
            <a:pPr lvl="2" hangingPunct="0">
              <a:buFont typeface="Wingdings" pitchFamily="2" charset="2"/>
              <a:buChar char="ü"/>
            </a:pPr>
            <a:r>
              <a:rPr lang="en-US" sz="2800" b="1" dirty="0">
                <a:latin typeface="Myriad Pro"/>
              </a:rPr>
              <a:t>Manipulate data </a:t>
            </a:r>
          </a:p>
          <a:p>
            <a:pPr lvl="2" hangingPunct="0">
              <a:buFont typeface="Wingdings" pitchFamily="2" charset="2"/>
              <a:buChar char="ü"/>
            </a:pPr>
            <a:r>
              <a:rPr lang="en-US" sz="2800" b="1" dirty="0">
                <a:latin typeface="Myriad Pro"/>
              </a:rPr>
              <a:t>Perform operations</a:t>
            </a:r>
          </a:p>
          <a:p>
            <a:pPr lvl="2" hangingPunct="0">
              <a:buFont typeface="Wingdings" pitchFamily="2" charset="2"/>
              <a:buChar char="ü"/>
            </a:pPr>
            <a:r>
              <a:rPr lang="en-US" sz="2800" b="1" dirty="0">
                <a:latin typeface="Myriad Pro"/>
              </a:rPr>
              <a:t>Provide results </a:t>
            </a:r>
          </a:p>
          <a:p>
            <a:pPr lvl="2">
              <a:buFont typeface="Wingdings" pitchFamily="2" charset="2"/>
              <a:buChar char="ü"/>
            </a:pPr>
            <a:endParaRPr lang="en-US" dirty="0"/>
          </a:p>
          <a:p>
            <a:endParaRPr lang="en-US" dirty="0"/>
          </a:p>
        </p:txBody>
      </p:sp>
    </p:spTree>
    <p:extLst>
      <p:ext uri="{BB962C8B-B14F-4D97-AF65-F5344CB8AC3E}">
        <p14:creationId xmlns:p14="http://schemas.microsoft.com/office/powerpoint/2010/main" val="274127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3E5E3-1FCC-4BF4-9389-452DE3319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E1D1F49-3454-48A4-9A7C-2662C0E6AA92}"/>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57200" y="685800"/>
            <a:ext cx="8686800" cy="5334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latin typeface="Myriad Pro"/>
              </a:rPr>
              <a:t>We give instructions to computers by means of programs. </a:t>
            </a:r>
          </a:p>
          <a:p>
            <a:pPr marL="0" indent="0">
              <a:buFont typeface="Arial" panose="020B0604020202020204" pitchFamily="34" charset="0"/>
              <a:buNone/>
            </a:pPr>
            <a:endParaRPr lang="en-US" dirty="0">
              <a:latin typeface="Myriad Pro"/>
            </a:endParaRPr>
          </a:p>
          <a:p>
            <a:r>
              <a:rPr lang="en-US" dirty="0">
                <a:latin typeface="Myriad Pro"/>
              </a:rPr>
              <a:t>Programs translate instructions from a human readable format to a computer readable format.</a:t>
            </a:r>
          </a:p>
          <a:p>
            <a:pPr marL="0" indent="0">
              <a:buFont typeface="Arial" panose="020B0604020202020204" pitchFamily="34" charset="0"/>
              <a:buNone/>
            </a:pPr>
            <a:endParaRPr lang="en-US" dirty="0">
              <a:latin typeface="Myriad Pro"/>
            </a:endParaRPr>
          </a:p>
          <a:p>
            <a:r>
              <a:rPr lang="en-US" dirty="0">
                <a:latin typeface="Myriad Pro"/>
              </a:rPr>
              <a:t>In order to develop programs, programming languages are being used. </a:t>
            </a:r>
          </a:p>
        </p:txBody>
      </p:sp>
    </p:spTree>
    <p:extLst>
      <p:ext uri="{BB962C8B-B14F-4D97-AF65-F5344CB8AC3E}">
        <p14:creationId xmlns:p14="http://schemas.microsoft.com/office/powerpoint/2010/main" val="330141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8C7C973-8260-43EB-94AC-BAA70C776A3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440788" y="381000"/>
            <a:ext cx="8229600" cy="7159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History of Programming Languages</a:t>
            </a:r>
          </a:p>
        </p:txBody>
      </p:sp>
      <p:sp>
        <p:nvSpPr>
          <p:cNvPr id="5" name="Content Placeholder 2"/>
          <p:cNvSpPr txBox="1">
            <a:spLocks/>
          </p:cNvSpPr>
          <p:nvPr/>
        </p:nvSpPr>
        <p:spPr>
          <a:xfrm>
            <a:off x="440788" y="1096962"/>
            <a:ext cx="8229600" cy="5410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latin typeface="Myriad Pro"/>
              </a:rPr>
              <a:t>Earlier the computer programs were written in the actual language of the computer.</a:t>
            </a:r>
          </a:p>
          <a:p>
            <a:endParaRPr lang="en-US" sz="2400" dirty="0">
              <a:latin typeface="Myriad Pro"/>
            </a:endParaRPr>
          </a:p>
          <a:p>
            <a:r>
              <a:rPr lang="en-US" sz="2400" dirty="0">
                <a:latin typeface="Myriad Pro"/>
              </a:rPr>
              <a:t>Nowadays the programmer writes his/her program in a programming language which is relatively easy to learn and error free. </a:t>
            </a:r>
          </a:p>
          <a:p>
            <a:pPr marL="0" indent="0">
              <a:buFont typeface="Arial" panose="020B0604020202020204" pitchFamily="34" charset="0"/>
              <a:buNone/>
            </a:pPr>
            <a:endParaRPr lang="en-US" sz="2400" dirty="0">
              <a:latin typeface="Myriad Pro"/>
            </a:endParaRPr>
          </a:p>
          <a:p>
            <a:r>
              <a:rPr lang="en-US" sz="2400" dirty="0">
                <a:latin typeface="Myriad Pro"/>
              </a:rPr>
              <a:t>These languages can be considered as;</a:t>
            </a:r>
          </a:p>
          <a:p>
            <a:pPr lvl="2" fontAlgn="base" hangingPunct="0">
              <a:buFont typeface="Wingdings" pitchFamily="2" charset="2"/>
              <a:buChar char="ü"/>
            </a:pPr>
            <a:r>
              <a:rPr lang="en-US" b="1" dirty="0">
                <a:latin typeface="Myriad Pro"/>
              </a:rPr>
              <a:t>Machine language</a:t>
            </a:r>
          </a:p>
          <a:p>
            <a:pPr lvl="2" fontAlgn="base" hangingPunct="0">
              <a:buFont typeface="Wingdings" pitchFamily="2" charset="2"/>
              <a:buChar char="ü"/>
            </a:pPr>
            <a:r>
              <a:rPr lang="en-US" b="1" dirty="0">
                <a:latin typeface="Myriad Pro"/>
              </a:rPr>
              <a:t>Assembly language</a:t>
            </a:r>
          </a:p>
          <a:p>
            <a:pPr lvl="2" fontAlgn="base" hangingPunct="0">
              <a:buFont typeface="Wingdings" pitchFamily="2" charset="2"/>
              <a:buChar char="ü"/>
            </a:pPr>
            <a:r>
              <a:rPr lang="en-US" b="1" dirty="0">
                <a:latin typeface="Myriad Pro"/>
              </a:rPr>
              <a:t>High-level language</a:t>
            </a:r>
          </a:p>
          <a:p>
            <a:endParaRPr lang="en-US" dirty="0"/>
          </a:p>
        </p:txBody>
      </p:sp>
    </p:spTree>
    <p:extLst>
      <p:ext uri="{BB962C8B-B14F-4D97-AF65-F5344CB8AC3E}">
        <p14:creationId xmlns:p14="http://schemas.microsoft.com/office/powerpoint/2010/main" val="388236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F6DD19A2-8D71-4153-A4B9-1381B17639A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57200" y="228600"/>
            <a:ext cx="8382000" cy="5791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2200" b="1" dirty="0"/>
          </a:p>
          <a:p>
            <a:pPr marL="0" indent="0">
              <a:buFont typeface="Arial" panose="020B0604020202020204" pitchFamily="34" charset="0"/>
              <a:buNone/>
            </a:pPr>
            <a:r>
              <a:rPr lang="en-US" sz="2200" b="1" dirty="0"/>
              <a:t>		</a:t>
            </a:r>
            <a:r>
              <a:rPr lang="en-US" sz="4000" dirty="0">
                <a:latin typeface="Myriad Pro"/>
              </a:rPr>
              <a:t>Machine language</a:t>
            </a:r>
          </a:p>
          <a:p>
            <a:pPr marL="0" indent="0">
              <a:buFont typeface="Arial" panose="020B0604020202020204" pitchFamily="34" charset="0"/>
              <a:buNone/>
            </a:pPr>
            <a:endParaRPr lang="en-US" sz="4000" dirty="0">
              <a:latin typeface="Myriad Pro"/>
            </a:endParaRPr>
          </a:p>
          <a:p>
            <a:pPr marL="0" indent="0">
              <a:buNone/>
            </a:pPr>
            <a:r>
              <a:rPr lang="en-US" sz="3600" dirty="0">
                <a:latin typeface="Myriad Pro"/>
              </a:rPr>
              <a:t>The lowest level of language which represents information as </a:t>
            </a:r>
            <a:r>
              <a:rPr lang="en-US" sz="3600" b="1" dirty="0">
                <a:latin typeface="Myriad Pro"/>
              </a:rPr>
              <a:t>1s</a:t>
            </a:r>
            <a:r>
              <a:rPr lang="en-US" sz="3600" dirty="0">
                <a:latin typeface="Myriad Pro"/>
              </a:rPr>
              <a:t> and </a:t>
            </a:r>
            <a:r>
              <a:rPr lang="en-US" sz="3600" b="1" dirty="0">
                <a:latin typeface="Myriad Pro"/>
              </a:rPr>
              <a:t>0s</a:t>
            </a:r>
            <a:r>
              <a:rPr lang="en-US" sz="3600" dirty="0">
                <a:latin typeface="Myriad Pro"/>
              </a:rPr>
              <a:t> - binary digits corresponding to the </a:t>
            </a:r>
            <a:r>
              <a:rPr lang="en-US" sz="3600" b="1" dirty="0">
                <a:latin typeface="Myriad Pro"/>
              </a:rPr>
              <a:t>“on” </a:t>
            </a:r>
            <a:r>
              <a:rPr lang="en-US" sz="3600" dirty="0">
                <a:latin typeface="Myriad Pro"/>
              </a:rPr>
              <a:t>and </a:t>
            </a:r>
            <a:r>
              <a:rPr lang="en-US" sz="3600" b="1" dirty="0">
                <a:latin typeface="Myriad Pro"/>
              </a:rPr>
              <a:t>“off” </a:t>
            </a:r>
            <a:r>
              <a:rPr lang="en-US" sz="3600" dirty="0">
                <a:latin typeface="Myriad Pro"/>
              </a:rPr>
              <a:t>electrical states in the computer.</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5" name="TextBox 4"/>
          <p:cNvSpPr txBox="1"/>
          <p:nvPr/>
        </p:nvSpPr>
        <p:spPr>
          <a:xfrm>
            <a:off x="6031869" y="5764738"/>
            <a:ext cx="2657459" cy="369332"/>
          </a:xfrm>
          <a:prstGeom prst="rect">
            <a:avLst/>
          </a:prstGeom>
          <a:noFill/>
        </p:spPr>
        <p:txBody>
          <a:bodyPr wrap="none" rtlCol="0">
            <a:spAutoFit/>
          </a:bodyPr>
          <a:lstStyle/>
          <a:p>
            <a:r>
              <a:rPr lang="en-US" dirty="0"/>
              <a:t>Refer </a:t>
            </a:r>
            <a:r>
              <a:rPr lang="en-US" dirty="0" err="1"/>
              <a:t>pg</a:t>
            </a:r>
            <a:r>
              <a:rPr lang="en-US" dirty="0"/>
              <a:t> No 20 of block 01</a:t>
            </a:r>
          </a:p>
        </p:txBody>
      </p:sp>
    </p:spTree>
    <p:extLst>
      <p:ext uri="{BB962C8B-B14F-4D97-AF65-F5344CB8AC3E}">
        <p14:creationId xmlns:p14="http://schemas.microsoft.com/office/powerpoint/2010/main" val="401759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2F943A4-0DCD-4442-94EC-38588F5835E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447800" y="495300"/>
            <a:ext cx="7162799" cy="58674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a:t>Example -  Hello World: </a:t>
            </a:r>
            <a:endParaRPr lang="en-US" sz="2400" b="1"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5943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199" y="4800600"/>
            <a:ext cx="8153399" cy="1569660"/>
          </a:xfrm>
          <a:prstGeom prst="rect">
            <a:avLst/>
          </a:prstGeom>
          <a:noFill/>
        </p:spPr>
        <p:txBody>
          <a:bodyPr wrap="square" rtlCol="0">
            <a:spAutoFit/>
          </a:bodyPr>
          <a:lstStyle/>
          <a:p>
            <a:r>
              <a:rPr lang="en-US" sz="2400" dirty="0">
                <a:latin typeface="Myriad Pro"/>
              </a:rPr>
              <a:t>Machine code is not really readable by humans and humans can only do trivial things with it but all software is eventually turned into Machine code before it’s sent to the CPU.</a:t>
            </a:r>
          </a:p>
        </p:txBody>
      </p:sp>
    </p:spTree>
    <p:extLst>
      <p:ext uri="{BB962C8B-B14F-4D97-AF65-F5344CB8AC3E}">
        <p14:creationId xmlns:p14="http://schemas.microsoft.com/office/powerpoint/2010/main" val="88518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ABA14651-7585-421C-A16B-E7DE1B9913DF}"/>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304800" y="304800"/>
            <a:ext cx="8610600" cy="6248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4000" dirty="0">
                <a:latin typeface="Myriad Pro"/>
              </a:rPr>
              <a:t>Assembly language</a:t>
            </a:r>
          </a:p>
          <a:p>
            <a:pPr marL="0" indent="0">
              <a:buFont typeface="Arial" panose="020B0604020202020204" pitchFamily="34" charset="0"/>
              <a:buNone/>
            </a:pPr>
            <a:endParaRPr lang="en-US" sz="4000" dirty="0">
              <a:latin typeface="Myriad Pro"/>
            </a:endParaRPr>
          </a:p>
          <a:p>
            <a:r>
              <a:rPr lang="en-US" sz="2800" dirty="0">
                <a:latin typeface="Myriad Pro"/>
              </a:rPr>
              <a:t>Rather than using simply 1s and 0s, assembly language uses abbreviations or mnemonic codes to replace the numbers: A for “Add”, CMP for “Compare”, MUL for “Multiply”, and so on.</a:t>
            </a:r>
          </a:p>
          <a:p>
            <a:pPr marL="0" indent="0">
              <a:buFont typeface="Arial" panose="020B0604020202020204" pitchFamily="34" charset="0"/>
              <a:buNone/>
            </a:pPr>
            <a:r>
              <a:rPr lang="en-US" sz="2800" dirty="0">
                <a:latin typeface="Myriad Pro"/>
              </a:rPr>
              <a:t> </a:t>
            </a:r>
          </a:p>
          <a:p>
            <a:r>
              <a:rPr lang="en-US" sz="2800" dirty="0">
                <a:latin typeface="Myriad Pro"/>
              </a:rPr>
              <a:t>The programmer who uses an assembly language requires a translator to convert his or her assembly language program into machine language.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879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03736-0F20-463E-BFB5-FFFFA9A2C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1E47AA38-06E1-4C33-8CBF-17947E580B0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524001" y="381000"/>
            <a:ext cx="7010400" cy="6172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dirty="0">
                <a:latin typeface="Myriad Pro"/>
              </a:rPr>
              <a:t>Example -  Hello World: </a:t>
            </a:r>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dirty="0"/>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43000"/>
            <a:ext cx="6553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280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7F738-62C2-43B5-9A68-8B742CC22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CC82F7A8-3BE4-4EDF-AD45-609CCB27CA5F}"/>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304800" y="228600"/>
            <a:ext cx="8915400" cy="64008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dirty="0">
                <a:latin typeface="Myriad Pro"/>
              </a:rPr>
              <a:t>High-Level Languages</a:t>
            </a:r>
          </a:p>
          <a:p>
            <a:endParaRPr lang="en-US" sz="2000" dirty="0"/>
          </a:p>
          <a:p>
            <a:r>
              <a:rPr lang="en-US" sz="2800" dirty="0">
                <a:latin typeface="Myriad Pro"/>
              </a:rPr>
              <a:t>High level languages move away from machine dependence and are generally more problem oriented.</a:t>
            </a:r>
          </a:p>
          <a:p>
            <a:r>
              <a:rPr lang="en-US" sz="2800" dirty="0">
                <a:latin typeface="Myriad Pro"/>
              </a:rPr>
              <a:t>A few distinct features of high-level languages;</a:t>
            </a:r>
          </a:p>
          <a:p>
            <a:pPr lvl="2">
              <a:buFont typeface="Wingdings" pitchFamily="2" charset="2"/>
              <a:buChar char="ü"/>
            </a:pPr>
            <a:r>
              <a:rPr lang="en-US" b="1" dirty="0">
                <a:latin typeface="Myriad Pro"/>
              </a:rPr>
              <a:t>Have an extensive vocabulary of words, symbols and sentences.</a:t>
            </a:r>
          </a:p>
          <a:p>
            <a:pPr lvl="2">
              <a:buFont typeface="Wingdings" pitchFamily="2" charset="2"/>
              <a:buChar char="ü"/>
            </a:pPr>
            <a:r>
              <a:rPr lang="en-US" b="1" dirty="0">
                <a:latin typeface="Myriad Pro"/>
              </a:rPr>
              <a:t>As they are problem oriented the programmer is able to work independently of the machine.</a:t>
            </a:r>
          </a:p>
          <a:p>
            <a:pPr lvl="2">
              <a:buFont typeface="Wingdings" pitchFamily="2" charset="2"/>
              <a:buChar char="ü"/>
            </a:pPr>
            <a:r>
              <a:rPr lang="en-US" b="1" dirty="0">
                <a:latin typeface="Myriad Pro"/>
              </a:rPr>
              <a:t>A set of rules must be obeyed when writing the source program, similar to rules of grammar in writing English.</a:t>
            </a:r>
          </a:p>
          <a:p>
            <a:pPr marL="914400" lvl="2" indent="0">
              <a:buFont typeface="Arial" panose="020B0604020202020204" pitchFamily="34" charset="0"/>
              <a:buNone/>
            </a:pPr>
            <a:endParaRPr lang="en-US" dirty="0"/>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183487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6E9DB3-35CE-426A-AE8E-4AD2D11CB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46A8C4F4-69B6-4DF5-9C27-23DAFD25341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57201" y="381000"/>
            <a:ext cx="8077200" cy="55302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latin typeface="Myriad Pro"/>
              </a:rPr>
              <a:t>Example -  Hello World: </a:t>
            </a:r>
          </a:p>
          <a:p>
            <a:pPr marL="0" indent="0">
              <a:buFont typeface="Arial" panose="020B0604020202020204" pitchFamily="34" charset="0"/>
              <a:buNone/>
            </a:pPr>
            <a:endParaRPr lang="en-US" dirty="0">
              <a:latin typeface="Myriad Pro"/>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5791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3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5" name="Content Placeholder 2">
            <a:extLst>
              <a:ext uri="{FF2B5EF4-FFF2-40B4-BE49-F238E27FC236}">
                <a16:creationId xmlns:a16="http://schemas.microsoft.com/office/drawing/2014/main" id="{38763192-829D-48CD-A2F7-14308CE8F0EC}"/>
              </a:ext>
            </a:extLst>
          </p:cNvPr>
          <p:cNvSpPr txBox="1">
            <a:spLocks/>
          </p:cNvSpPr>
          <p:nvPr/>
        </p:nvSpPr>
        <p:spPr>
          <a:xfrm>
            <a:off x="1066800" y="1676400"/>
            <a:ext cx="7239000" cy="377762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800" dirty="0"/>
          </a:p>
        </p:txBody>
      </p:sp>
      <p:sp>
        <p:nvSpPr>
          <p:cNvPr id="6" name="Content Placeholder 2">
            <a:extLst>
              <a:ext uri="{FF2B5EF4-FFF2-40B4-BE49-F238E27FC236}">
                <a16:creationId xmlns:a16="http://schemas.microsoft.com/office/drawing/2014/main" id="{38763192-829D-48CD-A2F7-14308CE8F0EC}"/>
              </a:ext>
            </a:extLst>
          </p:cNvPr>
          <p:cNvSpPr txBox="1">
            <a:spLocks/>
          </p:cNvSpPr>
          <p:nvPr/>
        </p:nvSpPr>
        <p:spPr>
          <a:xfrm>
            <a:off x="1257300" y="1752600"/>
            <a:ext cx="7239000" cy="377762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This presentation was prepared by adopting the slides originally prepared by </a:t>
            </a:r>
          </a:p>
          <a:p>
            <a:r>
              <a:rPr lang="en-US" sz="2800" dirty="0"/>
              <a:t>Prof. </a:t>
            </a:r>
            <a:r>
              <a:rPr lang="en-US" sz="2800" dirty="0" err="1"/>
              <a:t>Uditha</a:t>
            </a:r>
            <a:r>
              <a:rPr lang="en-US" sz="2800" dirty="0"/>
              <a:t> </a:t>
            </a:r>
            <a:r>
              <a:rPr lang="en-US" sz="2800" dirty="0" err="1"/>
              <a:t>Ratnayake</a:t>
            </a:r>
            <a:endParaRPr lang="en-US" sz="2800" dirty="0"/>
          </a:p>
          <a:p>
            <a:r>
              <a:rPr lang="en-US" sz="2800" dirty="0"/>
              <a:t>Dr. A. P. </a:t>
            </a:r>
            <a:r>
              <a:rPr lang="en-US" sz="2800" dirty="0" err="1"/>
              <a:t>Madurapperuma</a:t>
            </a:r>
            <a:endParaRPr lang="en-US" sz="2800" dirty="0"/>
          </a:p>
          <a:p>
            <a:r>
              <a:rPr lang="en-US" sz="2800" dirty="0"/>
              <a:t>Mr. Neil </a:t>
            </a:r>
            <a:r>
              <a:rPr lang="en-US" sz="2800" dirty="0" err="1"/>
              <a:t>Hereath</a:t>
            </a:r>
            <a:endParaRPr lang="en-US" sz="2800" dirty="0"/>
          </a:p>
          <a:p>
            <a:endParaRPr lang="en-US" sz="2800" dirty="0"/>
          </a:p>
        </p:txBody>
      </p:sp>
      <p:sp>
        <p:nvSpPr>
          <p:cNvPr id="7" name="Title 1">
            <a:extLst>
              <a:ext uri="{FF2B5EF4-FFF2-40B4-BE49-F238E27FC236}">
                <a16:creationId xmlns:a16="http://schemas.microsoft.com/office/drawing/2014/main" id="{AEFED8EF-3F64-4AD3-962A-F5E33D21E873}"/>
              </a:ext>
            </a:extLst>
          </p:cNvPr>
          <p:cNvSpPr txBox="1">
            <a:spLocks/>
          </p:cNvSpPr>
          <p:nvPr/>
        </p:nvSpPr>
        <p:spPr>
          <a:xfrm>
            <a:off x="1391700" y="516214"/>
            <a:ext cx="6589199" cy="12808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Acknowledgement</a:t>
            </a:r>
          </a:p>
        </p:txBody>
      </p:sp>
    </p:spTree>
    <p:extLst>
      <p:ext uri="{BB962C8B-B14F-4D97-AF65-F5344CB8AC3E}">
        <p14:creationId xmlns:p14="http://schemas.microsoft.com/office/powerpoint/2010/main" val="336807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3E5E3-1FCC-4BF4-9389-452DE3319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E1D1F49-3454-48A4-9A7C-2662C0E6AA92}"/>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685800" y="228600"/>
            <a:ext cx="8229600" cy="7159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a:latin typeface="Myriad Pro"/>
              </a:rPr>
              <a:t>Programming paradigms</a:t>
            </a:r>
            <a:endParaRPr lang="en-US" sz="4000" dirty="0">
              <a:latin typeface="Myriad Pro"/>
            </a:endParaRPr>
          </a:p>
        </p:txBody>
      </p:sp>
      <p:sp>
        <p:nvSpPr>
          <p:cNvPr id="5" name="Content Placeholder 2"/>
          <p:cNvSpPr txBox="1">
            <a:spLocks/>
          </p:cNvSpPr>
          <p:nvPr/>
        </p:nvSpPr>
        <p:spPr>
          <a:xfrm>
            <a:off x="440788" y="1097389"/>
            <a:ext cx="8229600" cy="483076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latin typeface="Myriad Pro"/>
              </a:rPr>
              <a:t>First Computer Program was created by:</a:t>
            </a:r>
          </a:p>
          <a:p>
            <a:pPr marL="0" indent="0">
              <a:buFont typeface="Arial" panose="020B0604020202020204" pitchFamily="34" charset="0"/>
              <a:buNone/>
            </a:pPr>
            <a:r>
              <a:rPr lang="en-US" sz="2400" b="1" dirty="0">
                <a:latin typeface="Myriad Pro"/>
              </a:rPr>
              <a:t>ADA LOVELACE</a:t>
            </a:r>
          </a:p>
          <a:p>
            <a:pPr>
              <a:buFontTx/>
              <a:buChar char="-"/>
            </a:pPr>
            <a:r>
              <a:rPr lang="en-US" sz="2400" dirty="0">
                <a:latin typeface="Myriad Pro"/>
              </a:rPr>
              <a:t>Work on the Charles Babbage’s analytical engine. </a:t>
            </a:r>
          </a:p>
          <a:p>
            <a:pPr>
              <a:buFontTx/>
              <a:buChar char="-"/>
            </a:pPr>
            <a:r>
              <a:rPr lang="en-US" sz="2400" dirty="0">
                <a:latin typeface="Myriad Pro"/>
              </a:rPr>
              <a:t>Developed a method for calculating Bernoulli numbers with the Engine.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120254"/>
            <a:ext cx="2400300" cy="2807898"/>
          </a:xfrm>
          <a:prstGeom prst="rect">
            <a:avLst/>
          </a:prstGeom>
        </p:spPr>
      </p:pic>
      <p:sp>
        <p:nvSpPr>
          <p:cNvPr id="7" name="TextBox 6"/>
          <p:cNvSpPr txBox="1"/>
          <p:nvPr/>
        </p:nvSpPr>
        <p:spPr>
          <a:xfrm>
            <a:off x="6324600" y="5004822"/>
            <a:ext cx="2819400" cy="923330"/>
          </a:xfrm>
          <a:prstGeom prst="rect">
            <a:avLst/>
          </a:prstGeom>
          <a:noFill/>
        </p:spPr>
        <p:txBody>
          <a:bodyPr wrap="square" rtlCol="0">
            <a:spAutoFit/>
          </a:bodyPr>
          <a:lstStyle/>
          <a:p>
            <a:r>
              <a:rPr lang="en-US" b="1" dirty="0"/>
              <a:t>Augusta Ada Byron</a:t>
            </a:r>
          </a:p>
          <a:p>
            <a:r>
              <a:rPr lang="en-US" b="1" dirty="0"/>
              <a:t>World’s First Computer Programmer</a:t>
            </a:r>
          </a:p>
        </p:txBody>
      </p:sp>
    </p:spTree>
    <p:extLst>
      <p:ext uri="{BB962C8B-B14F-4D97-AF65-F5344CB8AC3E}">
        <p14:creationId xmlns:p14="http://schemas.microsoft.com/office/powerpoint/2010/main" val="3695720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8C7C973-8260-43EB-94AC-BAA70C776A3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extBox 3"/>
          <p:cNvSpPr txBox="1"/>
          <p:nvPr/>
        </p:nvSpPr>
        <p:spPr>
          <a:xfrm>
            <a:off x="1387956" y="609600"/>
            <a:ext cx="3393878" cy="984885"/>
          </a:xfrm>
          <a:prstGeom prst="rect">
            <a:avLst/>
          </a:prstGeom>
          <a:noFill/>
          <a:ln w="15875">
            <a:solidFill>
              <a:srgbClr val="FF0000"/>
            </a:solidFill>
          </a:ln>
        </p:spPr>
        <p:txBody>
          <a:bodyPr wrap="none" rtlCol="0">
            <a:spAutoFit/>
          </a:bodyPr>
          <a:lstStyle/>
          <a:p>
            <a:r>
              <a:rPr lang="en-US" sz="2000" b="1" dirty="0">
                <a:latin typeface="Myriad Pro"/>
              </a:rPr>
              <a:t>Declarative programming</a:t>
            </a:r>
          </a:p>
          <a:p>
            <a:r>
              <a:rPr lang="en-US" sz="2000" b="1" dirty="0">
                <a:latin typeface="Myriad Pro"/>
              </a:rPr>
              <a:t> paradigm</a:t>
            </a:r>
          </a:p>
          <a:p>
            <a:endParaRPr lang="en-US" dirty="0"/>
          </a:p>
        </p:txBody>
      </p:sp>
      <p:cxnSp>
        <p:nvCxnSpPr>
          <p:cNvPr id="5" name="Straight Arrow Connector 4"/>
          <p:cNvCxnSpPr/>
          <p:nvPr/>
        </p:nvCxnSpPr>
        <p:spPr>
          <a:xfrm flipH="1">
            <a:off x="2286000" y="1594485"/>
            <a:ext cx="381000" cy="59627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 y="2177116"/>
            <a:ext cx="4191000" cy="3724096"/>
          </a:xfrm>
          <a:prstGeom prst="rect">
            <a:avLst/>
          </a:prstGeom>
          <a:noFill/>
          <a:ln w="12700">
            <a:solidFill>
              <a:schemeClr val="tx1"/>
            </a:solidFill>
          </a:ln>
        </p:spPr>
        <p:txBody>
          <a:bodyPr wrap="square" rtlCol="0">
            <a:spAutoFit/>
          </a:bodyPr>
          <a:lstStyle/>
          <a:p>
            <a:r>
              <a:rPr lang="en-US" sz="2400" dirty="0">
                <a:latin typeface="Myriad Pro"/>
              </a:rPr>
              <a:t>Describes </a:t>
            </a:r>
            <a:r>
              <a:rPr lang="en-US" sz="2400" b="1" dirty="0">
                <a:latin typeface="Myriad Pro"/>
              </a:rPr>
              <a:t>"what" </a:t>
            </a:r>
            <a:r>
              <a:rPr lang="en-US" sz="2400" dirty="0">
                <a:latin typeface="Myriad Pro"/>
              </a:rPr>
              <a:t>a program should accomplish</a:t>
            </a:r>
          </a:p>
          <a:p>
            <a:endParaRPr lang="en-US" sz="2400" dirty="0">
              <a:latin typeface="Myriad Pro"/>
            </a:endParaRPr>
          </a:p>
          <a:p>
            <a:r>
              <a:rPr lang="en-US" sz="2400" b="1" dirty="0">
                <a:latin typeface="Myriad Pro"/>
              </a:rPr>
              <a:t>Logic</a:t>
            </a:r>
            <a:r>
              <a:rPr lang="en-US" sz="2400" dirty="0">
                <a:latin typeface="Myriad Pro"/>
              </a:rPr>
              <a:t>, </a:t>
            </a:r>
            <a:r>
              <a:rPr lang="en-US" sz="2400" b="1" dirty="0">
                <a:latin typeface="Myriad Pro"/>
              </a:rPr>
              <a:t>functional</a:t>
            </a:r>
            <a:r>
              <a:rPr lang="en-US" sz="2400" dirty="0">
                <a:latin typeface="Myriad Pro"/>
              </a:rPr>
              <a:t> and </a:t>
            </a:r>
          </a:p>
          <a:p>
            <a:r>
              <a:rPr lang="en-US" sz="2400" b="1" dirty="0">
                <a:latin typeface="Myriad Pro"/>
              </a:rPr>
              <a:t>Domain-specific</a:t>
            </a:r>
          </a:p>
          <a:p>
            <a:r>
              <a:rPr lang="en-US" sz="2400" dirty="0">
                <a:latin typeface="Myriad Pro"/>
              </a:rPr>
              <a:t> languages belong under </a:t>
            </a:r>
            <a:r>
              <a:rPr lang="en-US" sz="2400" b="1" dirty="0">
                <a:latin typeface="Myriad Pro"/>
              </a:rPr>
              <a:t>declarative paradigms</a:t>
            </a:r>
          </a:p>
          <a:p>
            <a:endParaRPr lang="en-US" sz="2400" b="1" dirty="0">
              <a:latin typeface="Myriad Pro"/>
            </a:endParaRPr>
          </a:p>
          <a:p>
            <a:r>
              <a:rPr lang="en-US" sz="2000" b="1" dirty="0">
                <a:latin typeface="Myriad Pro"/>
              </a:rPr>
              <a:t>Ex: </a:t>
            </a:r>
            <a:r>
              <a:rPr lang="en-US" sz="2000" dirty="0">
                <a:latin typeface="Myriad Pro"/>
              </a:rPr>
              <a:t>HTML, XML, CSS, SQL, Prolog</a:t>
            </a:r>
          </a:p>
        </p:txBody>
      </p:sp>
      <p:sp>
        <p:nvSpPr>
          <p:cNvPr id="7" name="TextBox 6"/>
          <p:cNvSpPr txBox="1"/>
          <p:nvPr/>
        </p:nvSpPr>
        <p:spPr>
          <a:xfrm>
            <a:off x="5282946" y="609600"/>
            <a:ext cx="3302507" cy="984885"/>
          </a:xfrm>
          <a:prstGeom prst="rect">
            <a:avLst/>
          </a:prstGeom>
          <a:noFill/>
          <a:ln w="15875">
            <a:solidFill>
              <a:srgbClr val="FF0000"/>
            </a:solidFill>
          </a:ln>
        </p:spPr>
        <p:txBody>
          <a:bodyPr wrap="none" rtlCol="0">
            <a:spAutoFit/>
          </a:bodyPr>
          <a:lstStyle/>
          <a:p>
            <a:r>
              <a:rPr lang="en-US" sz="2000" b="1" dirty="0">
                <a:latin typeface="Myriad Pro"/>
              </a:rPr>
              <a:t>Imperative programming</a:t>
            </a:r>
          </a:p>
          <a:p>
            <a:r>
              <a:rPr lang="en-US" sz="2000" b="1" dirty="0">
                <a:latin typeface="Myriad Pro"/>
              </a:rPr>
              <a:t> paradigm</a:t>
            </a:r>
          </a:p>
          <a:p>
            <a:endParaRPr lang="en-US" dirty="0">
              <a:latin typeface="Myriad Pro"/>
            </a:endParaRPr>
          </a:p>
        </p:txBody>
      </p:sp>
      <p:sp>
        <p:nvSpPr>
          <p:cNvPr id="8" name="TextBox 7"/>
          <p:cNvSpPr txBox="1"/>
          <p:nvPr/>
        </p:nvSpPr>
        <p:spPr>
          <a:xfrm>
            <a:off x="4724400" y="2190764"/>
            <a:ext cx="4114800" cy="3416320"/>
          </a:xfrm>
          <a:prstGeom prst="rect">
            <a:avLst/>
          </a:prstGeom>
          <a:noFill/>
          <a:ln w="15875">
            <a:solidFill>
              <a:schemeClr val="tx1"/>
            </a:solidFill>
          </a:ln>
        </p:spPr>
        <p:txBody>
          <a:bodyPr wrap="square" rtlCol="0">
            <a:spAutoFit/>
          </a:bodyPr>
          <a:lstStyle/>
          <a:p>
            <a:r>
              <a:rPr lang="en-US" sz="2000" dirty="0"/>
              <a:t> </a:t>
            </a:r>
            <a:r>
              <a:rPr lang="en-US" sz="2400" dirty="0">
                <a:latin typeface="Myriad Pro"/>
              </a:rPr>
              <a:t>Explicitly tells the computer </a:t>
            </a:r>
            <a:r>
              <a:rPr lang="en-US" sz="2400" b="1" dirty="0">
                <a:latin typeface="Myriad Pro"/>
              </a:rPr>
              <a:t>"how" </a:t>
            </a:r>
            <a:r>
              <a:rPr lang="en-US" sz="2400" dirty="0">
                <a:latin typeface="Myriad Pro"/>
              </a:rPr>
              <a:t>to accomplish it.</a:t>
            </a:r>
          </a:p>
          <a:p>
            <a:endParaRPr lang="en-US" sz="2400" dirty="0">
              <a:latin typeface="Myriad Pro"/>
            </a:endParaRPr>
          </a:p>
          <a:p>
            <a:r>
              <a:rPr lang="en-US" sz="2400" b="1" dirty="0">
                <a:latin typeface="Myriad Pro"/>
              </a:rPr>
              <a:t>Procedural</a:t>
            </a:r>
            <a:r>
              <a:rPr lang="en-US" sz="2400" dirty="0">
                <a:latin typeface="Myriad Pro"/>
              </a:rPr>
              <a:t> and </a:t>
            </a:r>
          </a:p>
          <a:p>
            <a:r>
              <a:rPr lang="en-US" sz="2400" b="1" dirty="0">
                <a:latin typeface="Myriad Pro"/>
              </a:rPr>
              <a:t>object-oriented programming</a:t>
            </a:r>
            <a:r>
              <a:rPr lang="en-US" sz="2400" dirty="0">
                <a:latin typeface="Myriad Pro"/>
              </a:rPr>
              <a:t> belong under </a:t>
            </a:r>
            <a:r>
              <a:rPr lang="en-US" sz="2400" b="1" dirty="0">
                <a:latin typeface="Myriad Pro"/>
              </a:rPr>
              <a:t>imperative paradigm</a:t>
            </a:r>
          </a:p>
          <a:p>
            <a:endParaRPr lang="en-US" sz="2400" b="1" dirty="0">
              <a:latin typeface="Myriad Pro"/>
            </a:endParaRPr>
          </a:p>
          <a:p>
            <a:r>
              <a:rPr lang="en-US" sz="2400" b="1" dirty="0">
                <a:latin typeface="Myriad Pro"/>
              </a:rPr>
              <a:t>Ex: </a:t>
            </a:r>
            <a:r>
              <a:rPr lang="fr-FR" sz="2400" dirty="0">
                <a:latin typeface="Myriad Pro"/>
              </a:rPr>
              <a:t>C, C++, C#, PHP, Java</a:t>
            </a:r>
            <a:endParaRPr lang="en-US" sz="2400" dirty="0">
              <a:latin typeface="Myriad Pro"/>
            </a:endParaRPr>
          </a:p>
        </p:txBody>
      </p:sp>
      <p:cxnSp>
        <p:nvCxnSpPr>
          <p:cNvPr id="9" name="Straight Arrow Connector 8"/>
          <p:cNvCxnSpPr/>
          <p:nvPr/>
        </p:nvCxnSpPr>
        <p:spPr>
          <a:xfrm>
            <a:off x="6248400" y="1594485"/>
            <a:ext cx="457200" cy="59627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29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2F943A4-0DCD-4442-94EC-38588F5835E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440788" y="381000"/>
            <a:ext cx="8229600" cy="6397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Myriad Pro"/>
              </a:rPr>
              <a:t>Introduction to Software Engineering</a:t>
            </a:r>
            <a:br>
              <a:rPr lang="en-US" sz="2800" dirty="0">
                <a:latin typeface="Myriad Pro"/>
              </a:rPr>
            </a:br>
            <a:endParaRPr lang="en-US" sz="2800" dirty="0">
              <a:latin typeface="Myriad Pro"/>
            </a:endParaRPr>
          </a:p>
        </p:txBody>
      </p:sp>
      <p:sp>
        <p:nvSpPr>
          <p:cNvPr id="5" name="Content Placeholder 2"/>
          <p:cNvSpPr txBox="1">
            <a:spLocks/>
          </p:cNvSpPr>
          <p:nvPr/>
        </p:nvSpPr>
        <p:spPr>
          <a:xfrm>
            <a:off x="745588" y="1389357"/>
            <a:ext cx="7924800" cy="48307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a:latin typeface="Myriad Pro"/>
              </a:rPr>
              <a:t>What is Software Engineering?</a:t>
            </a:r>
          </a:p>
          <a:p>
            <a:r>
              <a:rPr lang="en-US" sz="2800" dirty="0">
                <a:latin typeface="Myriad Pro"/>
              </a:rPr>
              <a:t>IEEE, in its standard 610.12-1990, defines software engineering as:</a:t>
            </a:r>
          </a:p>
          <a:p>
            <a:pPr marL="457200" indent="-457200">
              <a:buFont typeface="+mj-lt"/>
              <a:buAutoNum type="arabicParenR"/>
            </a:pPr>
            <a:r>
              <a:rPr lang="en-US" sz="2800" dirty="0">
                <a:latin typeface="Myriad Pro"/>
              </a:rPr>
              <a:t>The application of a systematic, disciplined, quantifiable approach to the development, operation and maintenance of software; that is, the application of engineering to software.</a:t>
            </a:r>
          </a:p>
          <a:p>
            <a:pPr marL="457200" indent="-457200">
              <a:buFont typeface="+mj-lt"/>
              <a:buAutoNum type="arabicParenR"/>
            </a:pPr>
            <a:r>
              <a:rPr lang="en-US" sz="2800" dirty="0">
                <a:latin typeface="Myriad Pro"/>
              </a:rPr>
              <a:t>the study of approaches as in (1).</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3055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F6DD19A2-8D71-4153-A4B9-1381B17639A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40788" y="457200"/>
            <a:ext cx="8229600" cy="655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latin typeface="Myriad Pro"/>
              </a:rPr>
              <a:t>	</a:t>
            </a:r>
            <a:r>
              <a:rPr lang="en-US" sz="2800" dirty="0">
                <a:latin typeface="Myriad Pro"/>
              </a:rPr>
              <a:t>	</a:t>
            </a:r>
            <a:r>
              <a:rPr lang="en-US" sz="3600" dirty="0">
                <a:latin typeface="Myriad Pro"/>
              </a:rPr>
              <a:t> </a:t>
            </a:r>
            <a:r>
              <a:rPr lang="en-US" sz="4000" dirty="0">
                <a:latin typeface="Myriad Pro"/>
              </a:rPr>
              <a:t>The Software Life-Cycle</a:t>
            </a:r>
          </a:p>
          <a:p>
            <a:pPr marL="0" indent="0">
              <a:buFont typeface="Arial" panose="020B0604020202020204" pitchFamily="34" charset="0"/>
              <a:buNone/>
            </a:pPr>
            <a:r>
              <a:rPr lang="en-US" b="1" dirty="0">
                <a:latin typeface="Myriad Pro"/>
              </a:rPr>
              <a:t>Includes the following stages:</a:t>
            </a:r>
          </a:p>
          <a:p>
            <a:pPr marL="0" indent="0">
              <a:buFont typeface="Arial" panose="020B0604020202020204" pitchFamily="34" charset="0"/>
              <a:buNone/>
            </a:pPr>
            <a:endParaRPr lang="en-US" b="1" dirty="0">
              <a:latin typeface="Myriad Pro"/>
            </a:endParaRPr>
          </a:p>
          <a:p>
            <a:r>
              <a:rPr lang="en-US" b="1" i="1" dirty="0">
                <a:latin typeface="Myriad Pro"/>
              </a:rPr>
              <a:t>Concept and feasibility:</a:t>
            </a:r>
            <a:r>
              <a:rPr lang="en-US" dirty="0">
                <a:latin typeface="Myriad Pro"/>
              </a:rPr>
              <a:t> Identify a marketing opportunity, or an organizational need. </a:t>
            </a:r>
          </a:p>
          <a:p>
            <a:pPr marL="0" indent="0">
              <a:buFont typeface="Arial" panose="020B0604020202020204" pitchFamily="34" charset="0"/>
              <a:buNone/>
            </a:pPr>
            <a:endParaRPr lang="en-US" dirty="0">
              <a:latin typeface="Myriad Pro"/>
            </a:endParaRPr>
          </a:p>
          <a:p>
            <a:r>
              <a:rPr lang="en-US" b="1" i="1" dirty="0">
                <a:latin typeface="Myriad Pro"/>
              </a:rPr>
              <a:t>Requirements capture:</a:t>
            </a:r>
            <a:r>
              <a:rPr lang="en-US" dirty="0">
                <a:latin typeface="Myriad Pro"/>
              </a:rPr>
              <a:t> Agree on what functions the system is to perform, in consultation with the customer.</a:t>
            </a:r>
          </a:p>
          <a:p>
            <a:pPr marL="0" indent="0">
              <a:buFont typeface="Arial" panose="020B0604020202020204" pitchFamily="34" charset="0"/>
              <a:buNone/>
            </a:pPr>
            <a:endParaRPr lang="en-US" sz="4000" dirty="0">
              <a:latin typeface="Myriad Pro"/>
            </a:endParaRPr>
          </a:p>
          <a:p>
            <a:pPr marL="0" indent="0">
              <a:buFont typeface="Arial" panose="020B0604020202020204" pitchFamily="34" charset="0"/>
              <a:buNone/>
            </a:pPr>
            <a:endParaRPr lang="en-US" sz="2400" b="1" dirty="0"/>
          </a:p>
        </p:txBody>
      </p:sp>
    </p:spTree>
    <p:extLst>
      <p:ext uri="{BB962C8B-B14F-4D97-AF65-F5344CB8AC3E}">
        <p14:creationId xmlns:p14="http://schemas.microsoft.com/office/powerpoint/2010/main" val="48442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156B4B54-5999-42F6-B10F-26BC0FA4101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5" name="Content Placeholder 2"/>
          <p:cNvSpPr txBox="1">
            <a:spLocks/>
          </p:cNvSpPr>
          <p:nvPr/>
        </p:nvSpPr>
        <p:spPr>
          <a:xfrm>
            <a:off x="914400" y="876300"/>
            <a:ext cx="7620001" cy="5105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i="1" dirty="0">
                <a:latin typeface="Myriad Pro"/>
              </a:rPr>
              <a:t>Requirements specification:</a:t>
            </a:r>
            <a:r>
              <a:rPr lang="en-US" dirty="0">
                <a:latin typeface="Myriad Pro"/>
              </a:rPr>
              <a:t> Write a detailed document including </a:t>
            </a:r>
            <a:r>
              <a:rPr lang="en-US" i="1" dirty="0">
                <a:latin typeface="Myriad Pro"/>
              </a:rPr>
              <a:t>functional requirements</a:t>
            </a:r>
            <a:r>
              <a:rPr lang="en-US" dirty="0">
                <a:latin typeface="Myriad Pro"/>
              </a:rPr>
              <a:t> (What will the system do?) and</a:t>
            </a:r>
            <a:r>
              <a:rPr lang="en-US" i="1" dirty="0">
                <a:latin typeface="Myriad Pro"/>
              </a:rPr>
              <a:t> non-functional requirements</a:t>
            </a:r>
            <a:r>
              <a:rPr lang="en-US" dirty="0">
                <a:latin typeface="Myriad Pro"/>
              </a:rPr>
              <a:t> (What level of quality must it have? What constraints are there on its design and implementation?). </a:t>
            </a:r>
          </a:p>
          <a:p>
            <a:pPr marL="0" indent="0">
              <a:buFont typeface="Arial" panose="020B0604020202020204" pitchFamily="34" charset="0"/>
              <a:buNone/>
            </a:pPr>
            <a:endParaRPr lang="en-US" dirty="0">
              <a:latin typeface="Myriad Pro"/>
            </a:endParaRPr>
          </a:p>
          <a:p>
            <a:r>
              <a:rPr lang="en-US" b="1" i="1" dirty="0">
                <a:latin typeface="Myriad Pro"/>
              </a:rPr>
              <a:t>High-level design:</a:t>
            </a:r>
            <a:r>
              <a:rPr lang="en-US" dirty="0">
                <a:latin typeface="Myriad Pro"/>
              </a:rPr>
              <a:t> How will the system meet its requirements?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64311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03736-0F20-463E-BFB5-FFFFA9A2C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183"/>
            <a:ext cx="9144000" cy="6858000"/>
          </a:xfrm>
          <a:prstGeom prst="rect">
            <a:avLst/>
          </a:prstGeom>
        </p:spPr>
      </p:pic>
      <p:sp>
        <p:nvSpPr>
          <p:cNvPr id="3" name="TextBox 2">
            <a:extLst>
              <a:ext uri="{FF2B5EF4-FFF2-40B4-BE49-F238E27FC236}">
                <a16:creationId xmlns:a16="http://schemas.microsoft.com/office/drawing/2014/main" id="{5C2A8C11-9DD9-4A32-834C-CD27803A72C8}"/>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295400" y="114270"/>
            <a:ext cx="7239000" cy="6172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i="1" dirty="0">
                <a:latin typeface="Myriad Pro"/>
              </a:rPr>
              <a:t>Implementation</a:t>
            </a:r>
            <a:r>
              <a:rPr lang="en-US" sz="2800" dirty="0">
                <a:latin typeface="Myriad Pro"/>
              </a:rPr>
              <a:t>: Individual modules are written in source code, complied and integrated to build the complete system. User documentation is written.</a:t>
            </a:r>
          </a:p>
          <a:p>
            <a:pPr marL="0" indent="0">
              <a:buFont typeface="Arial" panose="020B0604020202020204" pitchFamily="34" charset="0"/>
              <a:buNone/>
            </a:pPr>
            <a:endParaRPr lang="en-US" sz="2800" dirty="0">
              <a:latin typeface="Myriad Pro"/>
            </a:endParaRPr>
          </a:p>
          <a:p>
            <a:r>
              <a:rPr lang="en-US" sz="2800" b="1" i="1" dirty="0">
                <a:latin typeface="Myriad Pro"/>
              </a:rPr>
              <a:t>Testing</a:t>
            </a:r>
            <a:r>
              <a:rPr lang="en-US" sz="2800" dirty="0">
                <a:latin typeface="Myriad Pro"/>
              </a:rPr>
              <a:t>: First individual modules and then progressively larger subsystems are tested to verify that they meet their own specifications.</a:t>
            </a:r>
          </a:p>
          <a:p>
            <a:endParaRPr lang="en-US" sz="2800" dirty="0">
              <a:latin typeface="Myriad Pro"/>
            </a:endParaRPr>
          </a:p>
          <a:p>
            <a:r>
              <a:rPr lang="en-US" sz="2800" b="1" i="1" dirty="0">
                <a:latin typeface="Myriad Pro"/>
              </a:rPr>
              <a:t>Trial</a:t>
            </a:r>
            <a:r>
              <a:rPr lang="en-US" sz="2800" dirty="0">
                <a:latin typeface="Myriad Pro"/>
              </a:rPr>
              <a:t>: The complete system is operated in a realistic environment to validate that it meets its original requirements.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33943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7F738-62C2-43B5-9A68-8B742CC22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7A2C5E8A-B905-480D-9AF5-97D8434B6BA7}"/>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631288" y="744956"/>
            <a:ext cx="7848600" cy="5334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i="1" dirty="0">
                <a:latin typeface="Myriad Pro"/>
              </a:rPr>
              <a:t>Deployment</a:t>
            </a:r>
            <a:r>
              <a:rPr lang="en-US" sz="2800" dirty="0">
                <a:latin typeface="Myriad Pro"/>
              </a:rPr>
              <a:t>: Release to customers and installation on site.</a:t>
            </a:r>
          </a:p>
          <a:p>
            <a:pPr marL="0" indent="0">
              <a:buFont typeface="Arial" panose="020B0604020202020204" pitchFamily="34" charset="0"/>
              <a:buNone/>
            </a:pPr>
            <a:endParaRPr lang="en-US" sz="2800" dirty="0">
              <a:latin typeface="Myriad Pro"/>
            </a:endParaRPr>
          </a:p>
          <a:p>
            <a:r>
              <a:rPr lang="en-US" sz="2800" b="1" i="1" dirty="0">
                <a:latin typeface="Myriad Pro"/>
              </a:rPr>
              <a:t>Operation and Maintenance:</a:t>
            </a:r>
            <a:r>
              <a:rPr lang="en-US" sz="2800" dirty="0">
                <a:latin typeface="Myriad Pro"/>
              </a:rPr>
              <a:t> The system may need to have faults corrected, be adapted to new circumstances, or be enhanced to perform new functions.</a:t>
            </a:r>
          </a:p>
          <a:p>
            <a:pPr marL="0" indent="0">
              <a:buFont typeface="Arial" panose="020B0604020202020204" pitchFamily="34" charset="0"/>
              <a:buNone/>
            </a:pPr>
            <a:endParaRPr lang="en-US" sz="2800" dirty="0">
              <a:latin typeface="Myriad Pro"/>
            </a:endParaRPr>
          </a:p>
          <a:p>
            <a:r>
              <a:rPr lang="en-US" sz="2800" b="1" i="1" dirty="0">
                <a:latin typeface="Myriad Pro"/>
              </a:rPr>
              <a:t>Obsolescence</a:t>
            </a:r>
            <a:r>
              <a:rPr lang="en-US" sz="2800" dirty="0">
                <a:latin typeface="Myriad Pro"/>
              </a:rPr>
              <a:t>: Retire and replace.</a:t>
            </a:r>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2436234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6E9DB3-35CE-426A-AE8E-4AD2D11CB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862711DE-4178-4DC4-8085-68ABD8CAC806}"/>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897988" y="457200"/>
            <a:ext cx="8229600" cy="7159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Myriad Pro"/>
              </a:rPr>
              <a:t>Waterfall Life Cycle Model</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05633"/>
            <a:ext cx="8305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07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3E5E3-1FCC-4BF4-9389-452DE3319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E1D1F49-3454-48A4-9A7C-2662C0E6AA92}"/>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Rectangle 3"/>
          <p:cNvSpPr/>
          <p:nvPr/>
        </p:nvSpPr>
        <p:spPr>
          <a:xfrm>
            <a:off x="1447800" y="1676400"/>
            <a:ext cx="7162800" cy="1384995"/>
          </a:xfrm>
          <a:prstGeom prst="rect">
            <a:avLst/>
          </a:prstGeom>
        </p:spPr>
        <p:txBody>
          <a:bodyPr wrap="square">
            <a:spAutoFit/>
          </a:bodyPr>
          <a:lstStyle/>
          <a:p>
            <a:pPr algn="just"/>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Let us assume that the City Bank is planning to develop a new banking application.</a:t>
            </a:r>
          </a:p>
        </p:txBody>
      </p:sp>
    </p:spTree>
    <p:extLst>
      <p:ext uri="{BB962C8B-B14F-4D97-AF65-F5344CB8AC3E}">
        <p14:creationId xmlns:p14="http://schemas.microsoft.com/office/powerpoint/2010/main" val="962592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8C7C973-8260-43EB-94AC-BAA70C776A3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609600" y="533400"/>
            <a:ext cx="8382000" cy="6096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latin typeface="Myriad Pro"/>
              </a:rPr>
              <a:t>Requirements Gathering and Analysis</a:t>
            </a:r>
          </a:p>
          <a:p>
            <a:pPr marL="0" indent="0">
              <a:buFont typeface="Arial" panose="020B0604020202020204" pitchFamily="34" charset="0"/>
              <a:buNone/>
            </a:pPr>
            <a:r>
              <a:rPr lang="en-US" sz="2800" dirty="0">
                <a:latin typeface="Myriad Pro"/>
              </a:rPr>
              <a:t>In this phase the requirements are gathered by the business analyst and they are analyzed by the team. </a:t>
            </a:r>
          </a:p>
          <a:p>
            <a:pPr marL="0" indent="0">
              <a:buFont typeface="Arial" panose="020B0604020202020204" pitchFamily="34" charset="0"/>
              <a:buNone/>
            </a:pPr>
            <a:r>
              <a:rPr lang="en-US" sz="2800" dirty="0">
                <a:latin typeface="Myriad Pro"/>
              </a:rPr>
              <a:t>Requirements are documented and clarifications can be sought.</a:t>
            </a:r>
            <a:r>
              <a:rPr lang="en-US" sz="2800" b="1" dirty="0">
                <a:latin typeface="Myriad Pro"/>
              </a:rPr>
              <a:t> </a:t>
            </a:r>
          </a:p>
          <a:p>
            <a:pPr lvl="2"/>
            <a:r>
              <a:rPr lang="en-US" sz="2800" b="1" dirty="0">
                <a:latin typeface="Myriad Pro"/>
              </a:rPr>
              <a:t>Will the new banking application be used in more than one country?</a:t>
            </a:r>
          </a:p>
          <a:p>
            <a:pPr lvl="2"/>
            <a:r>
              <a:rPr lang="en-US" sz="2800" b="1" dirty="0">
                <a:latin typeface="Myriad Pro"/>
              </a:rPr>
              <a:t>Do we have to support multiple languages?</a:t>
            </a:r>
          </a:p>
          <a:p>
            <a:pPr lvl="2"/>
            <a:r>
              <a:rPr lang="en-US" sz="2800" b="1" dirty="0">
                <a:latin typeface="Myriad Pro"/>
              </a:rPr>
              <a:t>How many users are expected to use the application? etc.</a:t>
            </a:r>
          </a:p>
          <a:p>
            <a:pPr marL="0" indent="0">
              <a:buFont typeface="Arial" panose="020B0604020202020204" pitchFamily="34" charset="0"/>
              <a:buNone/>
            </a:pPr>
            <a:endParaRPr lang="en-US" sz="2400" b="1" dirty="0"/>
          </a:p>
        </p:txBody>
      </p:sp>
    </p:spTree>
    <p:extLst>
      <p:ext uri="{BB962C8B-B14F-4D97-AF65-F5344CB8AC3E}">
        <p14:creationId xmlns:p14="http://schemas.microsoft.com/office/powerpoint/2010/main" val="41706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200" dirty="0"/>
          </a:p>
        </p:txBody>
      </p:sp>
      <p:sp>
        <p:nvSpPr>
          <p:cNvPr id="5" name="Title 1">
            <a:extLst>
              <a:ext uri="{FF2B5EF4-FFF2-40B4-BE49-F238E27FC236}">
                <a16:creationId xmlns:a16="http://schemas.microsoft.com/office/drawing/2014/main" id="{660F4273-CDDB-4F1A-BE2C-FA7441B6421C}"/>
              </a:ext>
            </a:extLst>
          </p:cNvPr>
          <p:cNvSpPr txBox="1">
            <a:spLocks/>
          </p:cNvSpPr>
          <p:nvPr/>
        </p:nvSpPr>
        <p:spPr>
          <a:xfrm>
            <a:off x="990600" y="231315"/>
            <a:ext cx="6589199" cy="8236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Syllabus</a:t>
            </a:r>
            <a:r>
              <a:rPr lang="en-US" b="1" dirty="0"/>
              <a:t> </a:t>
            </a:r>
          </a:p>
        </p:txBody>
      </p:sp>
      <p:sp>
        <p:nvSpPr>
          <p:cNvPr id="8" name="Content Placeholder 2">
            <a:extLst>
              <a:ext uri="{FF2B5EF4-FFF2-40B4-BE49-F238E27FC236}">
                <a16:creationId xmlns:a16="http://schemas.microsoft.com/office/drawing/2014/main" id="{A60D1134-10B3-4F2C-A917-4FFC46CEC733}"/>
              </a:ext>
            </a:extLst>
          </p:cNvPr>
          <p:cNvSpPr txBox="1">
            <a:spLocks/>
          </p:cNvSpPr>
          <p:nvPr/>
        </p:nvSpPr>
        <p:spPr>
          <a:xfrm>
            <a:off x="1143000" y="857482"/>
            <a:ext cx="7315200" cy="5247892"/>
          </a:xfrm>
          <a:prstGeom prst="rect">
            <a:avLst/>
          </a:prstGeom>
        </p:spPr>
        <p:txBody>
          <a:bodyPr numCol="2">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latin typeface="Myriad Pro"/>
              </a:rPr>
              <a:t>Unit 1</a:t>
            </a:r>
          </a:p>
          <a:p>
            <a:r>
              <a:rPr lang="en-US" sz="1900" b="1" dirty="0">
                <a:latin typeface="Myriad Pro"/>
              </a:rPr>
              <a:t>Session 1</a:t>
            </a:r>
            <a:r>
              <a:rPr lang="en-US" sz="1900" dirty="0">
                <a:latin typeface="Myriad Pro"/>
              </a:rPr>
              <a:t>: Software System for Engineers </a:t>
            </a:r>
          </a:p>
          <a:p>
            <a:r>
              <a:rPr lang="en-US" sz="1900" b="1" dirty="0">
                <a:latin typeface="Myriad Pro"/>
              </a:rPr>
              <a:t>Session 2</a:t>
            </a:r>
            <a:r>
              <a:rPr lang="en-US" sz="1900" dirty="0">
                <a:latin typeface="Myriad Pro"/>
              </a:rPr>
              <a:t>: Evolution of Program Paradigms</a:t>
            </a:r>
          </a:p>
          <a:p>
            <a:r>
              <a:rPr lang="en-US" sz="1900" b="1" dirty="0">
                <a:latin typeface="Myriad Pro"/>
              </a:rPr>
              <a:t>Session 3: </a:t>
            </a:r>
            <a:r>
              <a:rPr lang="en-US" sz="1900" dirty="0">
                <a:latin typeface="Myriad Pro"/>
              </a:rPr>
              <a:t>Introduction to Software Engineering</a:t>
            </a:r>
          </a:p>
          <a:p>
            <a:r>
              <a:rPr lang="en-US" sz="1900" b="1" dirty="0">
                <a:latin typeface="Myriad Pro"/>
              </a:rPr>
              <a:t>Session 4</a:t>
            </a:r>
            <a:r>
              <a:rPr lang="en-US" sz="1900" dirty="0">
                <a:latin typeface="Myriad Pro"/>
              </a:rPr>
              <a:t>: Requirement Elicitation and Documents </a:t>
            </a:r>
          </a:p>
          <a:p>
            <a:r>
              <a:rPr lang="en-US" sz="1900" b="1" dirty="0">
                <a:latin typeface="Myriad Pro"/>
              </a:rPr>
              <a:t>Session 5</a:t>
            </a:r>
            <a:r>
              <a:rPr lang="en-US" sz="1900" dirty="0">
                <a:latin typeface="Myriad Pro"/>
              </a:rPr>
              <a:t>:Requirement Analysis with Data Flow Diagram and Unified Modeling Language </a:t>
            </a:r>
          </a:p>
          <a:p>
            <a:r>
              <a:rPr lang="en-US" sz="1900" b="1" dirty="0">
                <a:latin typeface="Myriad Pro"/>
              </a:rPr>
              <a:t>Session 6</a:t>
            </a:r>
            <a:r>
              <a:rPr lang="en-US" sz="1900" dirty="0">
                <a:latin typeface="Myriad Pro"/>
              </a:rPr>
              <a:t>: Structured Programming</a:t>
            </a:r>
          </a:p>
          <a:p>
            <a:r>
              <a:rPr lang="en-US" sz="1900" b="1" dirty="0">
                <a:latin typeface="Myriad Pro"/>
              </a:rPr>
              <a:t>Session 7</a:t>
            </a:r>
            <a:r>
              <a:rPr lang="en-US" sz="1900" dirty="0">
                <a:latin typeface="Myriad Pro"/>
              </a:rPr>
              <a:t>: Function Oriented Design</a:t>
            </a:r>
          </a:p>
          <a:p>
            <a:pPr marL="0" indent="0">
              <a:buFont typeface="Arial" panose="020B0604020202020204" pitchFamily="34" charset="0"/>
              <a:buNone/>
            </a:pPr>
            <a:r>
              <a:rPr lang="en-US" sz="1900" dirty="0">
                <a:latin typeface="Myriad Pro"/>
              </a:rPr>
              <a:t> </a:t>
            </a:r>
          </a:p>
          <a:p>
            <a:r>
              <a:rPr lang="en-US" sz="3100" b="1" dirty="0">
                <a:latin typeface="Myriad Pro"/>
              </a:rPr>
              <a:t>Unit 2</a:t>
            </a:r>
            <a:endParaRPr lang="en-US" sz="3100" dirty="0">
              <a:latin typeface="Myriad Pro"/>
            </a:endParaRPr>
          </a:p>
          <a:p>
            <a:r>
              <a:rPr lang="en-US" sz="1900" b="1" dirty="0">
                <a:latin typeface="Myriad Pro"/>
              </a:rPr>
              <a:t>Session 8</a:t>
            </a:r>
            <a:r>
              <a:rPr lang="en-US" sz="1900" dirty="0">
                <a:latin typeface="Myriad Pro"/>
              </a:rPr>
              <a:t>: Algorithms</a:t>
            </a:r>
          </a:p>
          <a:p>
            <a:r>
              <a:rPr lang="en-US" sz="1900" b="1" dirty="0">
                <a:latin typeface="Myriad Pro"/>
              </a:rPr>
              <a:t>Session 9: </a:t>
            </a:r>
            <a:r>
              <a:rPr lang="en-US" sz="1900" dirty="0">
                <a:latin typeface="Myriad Pro"/>
              </a:rPr>
              <a:t>Programming with C language</a:t>
            </a:r>
          </a:p>
          <a:p>
            <a:r>
              <a:rPr lang="en-US" sz="1900" b="1" dirty="0">
                <a:latin typeface="Myriad Pro"/>
              </a:rPr>
              <a:t>Session 10: </a:t>
            </a:r>
            <a:r>
              <a:rPr lang="en-US" sz="1900" dirty="0">
                <a:latin typeface="Myriad Pro"/>
              </a:rPr>
              <a:t>Data Types and Variables in C</a:t>
            </a:r>
          </a:p>
          <a:p>
            <a:r>
              <a:rPr lang="en-US" sz="1900" b="1" dirty="0">
                <a:latin typeface="Myriad Pro"/>
              </a:rPr>
              <a:t>Session 11: </a:t>
            </a:r>
            <a:r>
              <a:rPr lang="en-US" sz="1900" dirty="0">
                <a:latin typeface="Myriad Pro"/>
              </a:rPr>
              <a:t>C Operators and Expressions</a:t>
            </a:r>
          </a:p>
          <a:p>
            <a:r>
              <a:rPr lang="en-US" sz="1900" b="1" dirty="0">
                <a:latin typeface="Myriad Pro"/>
              </a:rPr>
              <a:t>Session 12: </a:t>
            </a:r>
            <a:r>
              <a:rPr lang="en-US" sz="1900" dirty="0">
                <a:latin typeface="Myriad Pro"/>
              </a:rPr>
              <a:t>Control Structures in C</a:t>
            </a:r>
          </a:p>
          <a:p>
            <a:r>
              <a:rPr lang="en-US" sz="1900" b="1" dirty="0">
                <a:latin typeface="Myriad Pro"/>
              </a:rPr>
              <a:t>Session 13: </a:t>
            </a:r>
            <a:r>
              <a:rPr lang="en-US" sz="1900" dirty="0">
                <a:latin typeface="Myriad Pro"/>
              </a:rPr>
              <a:t>Basic input output</a:t>
            </a:r>
          </a:p>
          <a:p>
            <a:r>
              <a:rPr lang="en-US" sz="1900" b="1" dirty="0">
                <a:latin typeface="Myriad Pro"/>
              </a:rPr>
              <a:t>Session 14: </a:t>
            </a:r>
            <a:r>
              <a:rPr lang="en-US" sz="1900" dirty="0">
                <a:latin typeface="Myriad Pro"/>
              </a:rPr>
              <a:t>Functions in C</a:t>
            </a:r>
          </a:p>
          <a:p>
            <a:r>
              <a:rPr lang="en-US" sz="1900" b="1" dirty="0">
                <a:latin typeface="Myriad Pro"/>
              </a:rPr>
              <a:t>Session 15: </a:t>
            </a:r>
            <a:r>
              <a:rPr lang="en-US" sz="1900" dirty="0">
                <a:latin typeface="Myriad Pro"/>
              </a:rPr>
              <a:t>Data Structures</a:t>
            </a:r>
          </a:p>
          <a:p>
            <a:r>
              <a:rPr lang="en-US" sz="1900" b="1" dirty="0">
                <a:latin typeface="Myriad Pro"/>
              </a:rPr>
              <a:t>Session 16: </a:t>
            </a:r>
            <a:r>
              <a:rPr lang="en-US" sz="1900" dirty="0">
                <a:latin typeface="Myriad Pro"/>
              </a:rPr>
              <a:t>Dynamic data structures</a:t>
            </a:r>
          </a:p>
          <a:p>
            <a:endParaRPr lang="en-US" sz="1900" dirty="0">
              <a:latin typeface="Myriad Pro"/>
            </a:endParaRPr>
          </a:p>
          <a:p>
            <a:pPr marL="0" indent="0">
              <a:buFont typeface="Arial" panose="020B0604020202020204" pitchFamily="34" charset="0"/>
              <a:buNone/>
            </a:pPr>
            <a:r>
              <a:rPr lang="en-US" sz="1900" dirty="0">
                <a:latin typeface="Myriad Pro"/>
              </a:rPr>
              <a:t> </a:t>
            </a:r>
          </a:p>
          <a:p>
            <a:r>
              <a:rPr lang="en-US" sz="3100" b="1" dirty="0">
                <a:latin typeface="Myriad Pro"/>
              </a:rPr>
              <a:t>Unit 3</a:t>
            </a:r>
            <a:endParaRPr lang="en-US" sz="3100" dirty="0">
              <a:latin typeface="Myriad Pro"/>
            </a:endParaRPr>
          </a:p>
          <a:p>
            <a:r>
              <a:rPr lang="en-US" sz="1900" b="1" dirty="0">
                <a:latin typeface="Myriad Pro"/>
              </a:rPr>
              <a:t>Session 15: </a:t>
            </a:r>
            <a:r>
              <a:rPr lang="en-US" sz="1900" dirty="0">
                <a:latin typeface="Myriad Pro"/>
              </a:rPr>
              <a:t>Introduction to Software Engineering</a:t>
            </a:r>
          </a:p>
          <a:p>
            <a:r>
              <a:rPr lang="en-US" sz="1900" b="1" dirty="0">
                <a:latin typeface="Myriad Pro"/>
              </a:rPr>
              <a:t>Session 16: </a:t>
            </a:r>
            <a:r>
              <a:rPr lang="en-US" sz="1900" dirty="0">
                <a:latin typeface="Myriad Pro"/>
              </a:rPr>
              <a:t>Overview of Process Model</a:t>
            </a:r>
          </a:p>
          <a:p>
            <a:r>
              <a:rPr lang="en-US" sz="1900" b="1" dirty="0">
                <a:latin typeface="Myriad Pro"/>
              </a:rPr>
              <a:t>Session 17</a:t>
            </a:r>
            <a:r>
              <a:rPr lang="en-US" sz="1900" dirty="0">
                <a:latin typeface="Myriad Pro"/>
              </a:rPr>
              <a:t>: Agile Model</a:t>
            </a:r>
          </a:p>
          <a:p>
            <a:r>
              <a:rPr lang="en-US" sz="1900" dirty="0">
                <a:latin typeface="Myriad Pro"/>
              </a:rPr>
              <a:t>Unit 4 </a:t>
            </a:r>
          </a:p>
          <a:p>
            <a:r>
              <a:rPr lang="en-US" sz="1900" b="1" dirty="0">
                <a:latin typeface="Myriad Pro"/>
              </a:rPr>
              <a:t>Session 18: </a:t>
            </a:r>
            <a:r>
              <a:rPr lang="en-US" sz="1900" dirty="0">
                <a:latin typeface="Myriad Pro"/>
              </a:rPr>
              <a:t>Requirement Elicitation</a:t>
            </a:r>
          </a:p>
          <a:p>
            <a:r>
              <a:rPr lang="en-US" sz="1900" b="1" dirty="0">
                <a:latin typeface="Myriad Pro"/>
              </a:rPr>
              <a:t>Session 19: </a:t>
            </a:r>
            <a:r>
              <a:rPr lang="en-US" sz="1900" dirty="0">
                <a:latin typeface="Myriad Pro"/>
              </a:rPr>
              <a:t>Requirement Analysis</a:t>
            </a:r>
          </a:p>
          <a:p>
            <a:r>
              <a:rPr lang="en-US" sz="1900" b="1" dirty="0">
                <a:latin typeface="Myriad Pro"/>
              </a:rPr>
              <a:t>Session 20: </a:t>
            </a:r>
            <a:r>
              <a:rPr lang="en-US" sz="1900" dirty="0">
                <a:latin typeface="Myriad Pro"/>
              </a:rPr>
              <a:t>Object Oriented Principle </a:t>
            </a:r>
          </a:p>
          <a:p>
            <a:r>
              <a:rPr lang="en-US" sz="1900" b="1" dirty="0">
                <a:latin typeface="Myriad Pro"/>
              </a:rPr>
              <a:t>Session 21: </a:t>
            </a:r>
            <a:r>
              <a:rPr lang="en-US" sz="1900" dirty="0">
                <a:latin typeface="Myriad Pro"/>
              </a:rPr>
              <a:t>Software Testing </a:t>
            </a:r>
          </a:p>
          <a:p>
            <a:r>
              <a:rPr lang="en-US" sz="1900" b="1" dirty="0">
                <a:latin typeface="Myriad Pro"/>
              </a:rPr>
              <a:t>Session 22</a:t>
            </a:r>
            <a:r>
              <a:rPr lang="en-US" sz="1900" dirty="0">
                <a:latin typeface="Myriad Pro"/>
              </a:rPr>
              <a:t>: Software Quality Metrics</a:t>
            </a:r>
          </a:p>
          <a:p>
            <a:r>
              <a:rPr lang="en-US" sz="1900" b="1" dirty="0">
                <a:latin typeface="Myriad Pro"/>
              </a:rPr>
              <a:t>Session 23</a:t>
            </a:r>
            <a:r>
              <a:rPr lang="en-US" sz="1900" dirty="0">
                <a:latin typeface="Myriad Pro"/>
              </a:rPr>
              <a:t>: Software Deployment </a:t>
            </a:r>
          </a:p>
          <a:p>
            <a:r>
              <a:rPr lang="en-US" sz="1900" b="1" dirty="0">
                <a:latin typeface="Myriad Pro"/>
              </a:rPr>
              <a:t>Session 24</a:t>
            </a:r>
            <a:r>
              <a:rPr lang="en-US" sz="1900" dirty="0">
                <a:latin typeface="Myriad Pro"/>
              </a:rPr>
              <a:t>: Software Maintenance</a:t>
            </a:r>
          </a:p>
          <a:p>
            <a:r>
              <a:rPr lang="en-US" sz="1900" b="1" dirty="0">
                <a:latin typeface="Myriad Pro"/>
              </a:rPr>
              <a:t>Session 25</a:t>
            </a:r>
            <a:r>
              <a:rPr lang="en-US" sz="1900" dirty="0">
                <a:latin typeface="Myriad Pro"/>
              </a:rPr>
              <a:t>: Software Security </a:t>
            </a:r>
          </a:p>
          <a:p>
            <a:r>
              <a:rPr lang="en-US" sz="1900" b="1" dirty="0">
                <a:latin typeface="Myriad Pro"/>
              </a:rPr>
              <a:t>Session 26</a:t>
            </a:r>
            <a:r>
              <a:rPr lang="en-US" sz="1900" dirty="0">
                <a:latin typeface="Myriad Pro"/>
              </a:rPr>
              <a:t>: Introduction to Software Project Management </a:t>
            </a:r>
          </a:p>
          <a:p>
            <a:r>
              <a:rPr lang="en-US" sz="1900" b="1" dirty="0">
                <a:latin typeface="Myriad Pro"/>
              </a:rPr>
              <a:t>Session 27</a:t>
            </a:r>
            <a:r>
              <a:rPr lang="en-US" sz="1900" dirty="0">
                <a:latin typeface="Myriad Pro"/>
              </a:rPr>
              <a:t> Project Planning and Cost Estimation  </a:t>
            </a:r>
          </a:p>
          <a:p>
            <a:endParaRPr lang="en-US" dirty="0"/>
          </a:p>
        </p:txBody>
      </p:sp>
      <p:sp>
        <p:nvSpPr>
          <p:cNvPr id="9" name="TextBox 8">
            <a:extLst>
              <a:ext uri="{FF2B5EF4-FFF2-40B4-BE49-F238E27FC236}">
                <a16:creationId xmlns:a16="http://schemas.microsoft.com/office/drawing/2014/main" id="{BB17BC10-F8A0-4926-ABD8-52465B7649CC}"/>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Tree>
    <p:extLst>
      <p:ext uri="{BB962C8B-B14F-4D97-AF65-F5344CB8AC3E}">
        <p14:creationId xmlns:p14="http://schemas.microsoft.com/office/powerpoint/2010/main" val="3914330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2F943A4-0DCD-4442-94EC-38588F5835E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381000" y="304800"/>
            <a:ext cx="8381999" cy="55626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latin typeface="Myriad Pro"/>
              </a:rPr>
              <a:t>System Design</a:t>
            </a:r>
          </a:p>
          <a:p>
            <a:pPr lvl="1"/>
            <a:r>
              <a:rPr lang="en-US" dirty="0">
                <a:latin typeface="Myriad Pro"/>
              </a:rPr>
              <a:t>The architect and senior members of the team work on the software architecture, high level and low level design for the project.</a:t>
            </a:r>
          </a:p>
          <a:p>
            <a:pPr lvl="1"/>
            <a:endParaRPr lang="en-US" dirty="0">
              <a:latin typeface="Myriad Pro"/>
            </a:endParaRPr>
          </a:p>
          <a:p>
            <a:pPr lvl="1"/>
            <a:r>
              <a:rPr lang="en-US" dirty="0">
                <a:latin typeface="Myriad Pro"/>
              </a:rPr>
              <a:t>It is decided that the banking application needs to have redundant backup and failover capabilities such that system is accessible at all times.</a:t>
            </a:r>
          </a:p>
          <a:p>
            <a:pPr lvl="1"/>
            <a:endParaRPr lang="en-US" dirty="0">
              <a:latin typeface="Myriad Pro"/>
            </a:endParaRPr>
          </a:p>
          <a:p>
            <a:pPr lvl="1"/>
            <a:r>
              <a:rPr lang="en-US" dirty="0">
                <a:latin typeface="Myriad Pro"/>
              </a:rPr>
              <a:t>The architect creates the Architecture diagrams and high level / low level design documents.</a:t>
            </a:r>
          </a:p>
          <a:p>
            <a:pPr marL="0" indent="0">
              <a:buFont typeface="Arial" panose="020B0604020202020204" pitchFamily="34" charset="0"/>
              <a:buNone/>
            </a:pPr>
            <a:endParaRPr lang="en-US" sz="2400" b="1" dirty="0">
              <a:latin typeface="Myriad Pro"/>
            </a:endParaRPr>
          </a:p>
        </p:txBody>
      </p:sp>
    </p:spTree>
    <p:extLst>
      <p:ext uri="{BB962C8B-B14F-4D97-AF65-F5344CB8AC3E}">
        <p14:creationId xmlns:p14="http://schemas.microsoft.com/office/powerpoint/2010/main" val="3874249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F6DD19A2-8D71-4153-A4B9-1381B17639A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066800" y="304800"/>
            <a:ext cx="7772401" cy="5562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900" dirty="0">
                <a:latin typeface="Myriad Pro"/>
              </a:rPr>
              <a:t>Construction</a:t>
            </a:r>
          </a:p>
          <a:p>
            <a:endParaRPr lang="en-US" dirty="0">
              <a:latin typeface="Myriad Pro"/>
            </a:endParaRPr>
          </a:p>
          <a:p>
            <a:r>
              <a:rPr lang="en-US" sz="2800" dirty="0">
                <a:latin typeface="Myriad Pro"/>
              </a:rPr>
              <a:t>The development team works on coding the project.</a:t>
            </a:r>
          </a:p>
          <a:p>
            <a:pPr marL="0" indent="0">
              <a:buFont typeface="Arial" panose="020B0604020202020204" pitchFamily="34" charset="0"/>
              <a:buNone/>
            </a:pPr>
            <a:endParaRPr lang="en-US" sz="2800" dirty="0">
              <a:latin typeface="Myriad Pro"/>
            </a:endParaRPr>
          </a:p>
          <a:p>
            <a:r>
              <a:rPr lang="en-US" sz="2800" dirty="0">
                <a:latin typeface="Myriad Pro"/>
              </a:rPr>
              <a:t>They take the design documents / artifacts and ensure that their solution follows the design finalized by the architect.</a:t>
            </a:r>
          </a:p>
          <a:p>
            <a:pPr marL="0" indent="0">
              <a:buFont typeface="Arial" panose="020B0604020202020204" pitchFamily="34" charset="0"/>
              <a:buNone/>
            </a:pPr>
            <a:endParaRPr lang="en-US" sz="2800" dirty="0">
              <a:latin typeface="Myriad Pro"/>
            </a:endParaRPr>
          </a:p>
          <a:p>
            <a:r>
              <a:rPr lang="en-US" sz="2800" dirty="0">
                <a:latin typeface="Myriad Pro"/>
              </a:rPr>
              <a:t>Since the application is a banking application and security was a high priority in the application requirements, they implement several security checks, audit logging features in the application.</a:t>
            </a:r>
          </a:p>
          <a:p>
            <a:pPr marL="0" indent="0">
              <a:buFont typeface="Arial" panose="020B0604020202020204" pitchFamily="34" charset="0"/>
              <a:buNone/>
            </a:pPr>
            <a:endParaRPr lang="en-US" sz="2000" dirty="0">
              <a:latin typeface="Myriad Pro"/>
            </a:endParaRPr>
          </a:p>
        </p:txBody>
      </p:sp>
    </p:spTree>
    <p:extLst>
      <p:ext uri="{BB962C8B-B14F-4D97-AF65-F5344CB8AC3E}">
        <p14:creationId xmlns:p14="http://schemas.microsoft.com/office/powerpoint/2010/main" val="2678871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A57097CE-57E2-4CA5-83FE-613828EB1565}"/>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57200" y="304800"/>
            <a:ext cx="8382000" cy="62484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latin typeface="Myriad Pro"/>
              </a:rPr>
              <a:t>Testing</a:t>
            </a:r>
          </a:p>
          <a:p>
            <a:r>
              <a:rPr lang="en-US" sz="2800" dirty="0">
                <a:latin typeface="Myriad Pro"/>
              </a:rPr>
              <a:t>The testing team tests the complete application and identifies any </a:t>
            </a:r>
            <a:r>
              <a:rPr lang="en-US" sz="2800" b="1" dirty="0">
                <a:latin typeface="Myriad Pro"/>
                <a:hlinkClick r:id="rId3"/>
              </a:rPr>
              <a:t>defects</a:t>
            </a:r>
            <a:r>
              <a:rPr lang="en-US" sz="2800" dirty="0">
                <a:latin typeface="Myriad Pro"/>
              </a:rPr>
              <a:t> in the application.</a:t>
            </a:r>
          </a:p>
          <a:p>
            <a:r>
              <a:rPr lang="en-US" sz="2800" dirty="0">
                <a:latin typeface="Myriad Pro"/>
              </a:rPr>
              <a:t>These defects are fixed by the developers and the testing team tests the fixes to ensure that the defect is fixed.</a:t>
            </a:r>
          </a:p>
          <a:p>
            <a:r>
              <a:rPr lang="en-US" sz="2800" dirty="0">
                <a:latin typeface="Myriad Pro"/>
              </a:rPr>
              <a:t>The project will also be tested by Testers with banking domain knowledge  so that they could test the application based on the domain perspective.</a:t>
            </a:r>
          </a:p>
          <a:p>
            <a:r>
              <a:rPr lang="en-US" sz="2800" dirty="0">
                <a:latin typeface="Myriad Pro"/>
              </a:rPr>
              <a:t>Security of the banking application will also be tested by Security testing teams.</a:t>
            </a:r>
            <a:endParaRPr lang="en-US" sz="2800" b="1" dirty="0">
              <a:latin typeface="Myriad Pro"/>
            </a:endParaRPr>
          </a:p>
          <a:p>
            <a:pPr marL="0" indent="0">
              <a:buFont typeface="Arial" panose="020B0604020202020204" pitchFamily="34" charset="0"/>
              <a:buNone/>
            </a:pPr>
            <a:endParaRPr lang="en-US" sz="2400" b="1" dirty="0"/>
          </a:p>
          <a:p>
            <a:endParaRPr lang="en-US" sz="2800" b="1" dirty="0"/>
          </a:p>
        </p:txBody>
      </p:sp>
    </p:spTree>
    <p:extLst>
      <p:ext uri="{BB962C8B-B14F-4D97-AF65-F5344CB8AC3E}">
        <p14:creationId xmlns:p14="http://schemas.microsoft.com/office/powerpoint/2010/main" val="1934923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03736-0F20-463E-BFB5-FFFFA9A2C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DEAD9D8-122E-4902-A790-8518DFB61839}"/>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57200" y="228600"/>
            <a:ext cx="8077201" cy="64008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Myriad Pro"/>
              </a:rPr>
              <a:t>Deployment</a:t>
            </a:r>
          </a:p>
          <a:p>
            <a:r>
              <a:rPr lang="en-US" sz="2800" dirty="0">
                <a:latin typeface="Myriad Pro"/>
              </a:rPr>
              <a:t>The team builds and installs the application on the servers which were procured for the banking application.</a:t>
            </a:r>
          </a:p>
          <a:p>
            <a:pPr marL="0" indent="0">
              <a:buFont typeface="Arial" panose="020B0604020202020204" pitchFamily="34" charset="0"/>
              <a:buNone/>
            </a:pPr>
            <a:endParaRPr lang="en-US" sz="2800" dirty="0">
              <a:latin typeface="Myriad Pro"/>
            </a:endParaRPr>
          </a:p>
          <a:p>
            <a:r>
              <a:rPr lang="en-US" sz="2800" dirty="0">
                <a:latin typeface="Myriad Pro"/>
              </a:rPr>
              <a:t>Some of the activities include installing the OS on the servers, installing security patches, installing web servers and application servers, installing the database etc.</a:t>
            </a:r>
          </a:p>
          <a:p>
            <a:pPr marL="0" indent="0">
              <a:buFont typeface="Arial" panose="020B0604020202020204" pitchFamily="34" charset="0"/>
              <a:buNone/>
            </a:pPr>
            <a:endParaRPr lang="en-US" sz="2800" dirty="0">
              <a:latin typeface="Myriad Pro"/>
            </a:endParaRPr>
          </a:p>
          <a:p>
            <a:r>
              <a:rPr lang="en-US" sz="2800" dirty="0">
                <a:latin typeface="Myriad Pro"/>
              </a:rPr>
              <a:t>They also co-ordinate with network and IT administrative teams etc…to finally get the application up and running on the production servers.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967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7F738-62C2-43B5-9A68-8B742CC22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C42AC1BA-B367-4EB7-9CAC-B7585EC020B5}"/>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914400" y="1524000"/>
            <a:ext cx="8065263" cy="43872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latin typeface="Myriad Pro"/>
              </a:rPr>
              <a:t>Maintenance</a:t>
            </a:r>
            <a:endParaRPr lang="en-US" sz="2800" dirty="0">
              <a:latin typeface="Myriad Pro"/>
            </a:endParaRPr>
          </a:p>
          <a:p>
            <a:r>
              <a:rPr lang="en-US" dirty="0">
                <a:latin typeface="Myriad Pro"/>
              </a:rPr>
              <a:t>During the maintenance phase, the team ensures that the application is running smoothly on the servers without any downtime.</a:t>
            </a:r>
          </a:p>
          <a:p>
            <a:pPr marL="0" indent="0">
              <a:buFont typeface="Arial" panose="020B0604020202020204" pitchFamily="34" charset="0"/>
              <a:buNone/>
            </a:pPr>
            <a:endParaRPr lang="en-US" dirty="0">
              <a:latin typeface="Myriad Pro"/>
            </a:endParaRPr>
          </a:p>
        </p:txBody>
      </p:sp>
    </p:spTree>
    <p:extLst>
      <p:ext uri="{BB962C8B-B14F-4D97-AF65-F5344CB8AC3E}">
        <p14:creationId xmlns:p14="http://schemas.microsoft.com/office/powerpoint/2010/main" val="2785209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6E9DB3-35CE-426A-AE8E-4AD2D11CB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73AB04D4-0C34-4692-AE6D-68D161ACF57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440788" y="685800"/>
            <a:ext cx="8229600" cy="1066800"/>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900" dirty="0">
                <a:latin typeface="Myriad Pro"/>
              </a:rPr>
              <a:t>Algorithms</a:t>
            </a:r>
            <a:br>
              <a:rPr lang="en-US" b="1" dirty="0">
                <a:latin typeface="Myriad Pro"/>
              </a:rPr>
            </a:br>
            <a:endParaRPr lang="en-US" b="1" dirty="0">
              <a:latin typeface="Myriad Pro"/>
            </a:endParaRPr>
          </a:p>
        </p:txBody>
      </p:sp>
      <p:sp>
        <p:nvSpPr>
          <p:cNvPr id="5" name="Content Placeholder 2"/>
          <p:cNvSpPr txBox="1">
            <a:spLocks/>
          </p:cNvSpPr>
          <p:nvPr/>
        </p:nvSpPr>
        <p:spPr>
          <a:xfrm>
            <a:off x="990600" y="1295400"/>
            <a:ext cx="7696200" cy="5562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Myriad Pro"/>
              </a:rPr>
              <a:t>What is an Algorithm?</a:t>
            </a:r>
          </a:p>
          <a:p>
            <a:pPr marL="0" indent="0">
              <a:buFont typeface="Arial" panose="020B0604020202020204" pitchFamily="34" charset="0"/>
              <a:buNone/>
            </a:pPr>
            <a:endParaRPr lang="en-US" sz="2400" b="1" dirty="0">
              <a:latin typeface="Myriad Pro"/>
            </a:endParaRPr>
          </a:p>
          <a:p>
            <a:r>
              <a:rPr lang="en-US" sz="2800" dirty="0">
                <a:latin typeface="Myriad Pro"/>
              </a:rPr>
              <a:t>An algorithm is a set of step by step instructions for solving a problem to achieve a result.</a:t>
            </a:r>
          </a:p>
          <a:p>
            <a:pPr marL="0" indent="0">
              <a:buFont typeface="Arial" panose="020B0604020202020204" pitchFamily="34" charset="0"/>
              <a:buNone/>
            </a:pPr>
            <a:endParaRPr lang="en-US" sz="2800" dirty="0">
              <a:latin typeface="Myriad Pro"/>
            </a:endParaRPr>
          </a:p>
          <a:p>
            <a:r>
              <a:rPr lang="en-US" sz="2800" dirty="0">
                <a:latin typeface="Myriad Pro"/>
              </a:rPr>
              <a:t> Algorithms are especially important to computers because computers are general purpose machines for solving problems. </a:t>
            </a:r>
          </a:p>
          <a:p>
            <a:pPr marL="0" indent="0">
              <a:buFont typeface="Arial" panose="020B0604020202020204" pitchFamily="34" charset="0"/>
              <a:buNone/>
            </a:pPr>
            <a:endParaRPr lang="en-US" sz="2400" dirty="0">
              <a:latin typeface="Myriad Pro"/>
            </a:endParaRPr>
          </a:p>
          <a:p>
            <a:pPr marL="0" indent="0">
              <a:buFont typeface="Arial" panose="020B0604020202020204" pitchFamily="34" charset="0"/>
              <a:buNone/>
            </a:pPr>
            <a:endParaRPr lang="en-US" sz="2400" dirty="0">
              <a:latin typeface="Myriad Pro"/>
            </a:endParaRPr>
          </a:p>
          <a:p>
            <a:pPr marL="0" indent="0">
              <a:buFont typeface="Arial" panose="020B0604020202020204" pitchFamily="34" charset="0"/>
              <a:buNone/>
            </a:pPr>
            <a:endParaRPr lang="en-US" sz="2400" b="1" dirty="0">
              <a:latin typeface="Myriad Pro"/>
            </a:endParaRPr>
          </a:p>
        </p:txBody>
      </p:sp>
    </p:spTree>
    <p:extLst>
      <p:ext uri="{BB962C8B-B14F-4D97-AF65-F5344CB8AC3E}">
        <p14:creationId xmlns:p14="http://schemas.microsoft.com/office/powerpoint/2010/main" val="1883054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3E5E3-1FCC-4BF4-9389-452DE3319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E1D1F49-3454-48A4-9A7C-2662C0E6AA92}"/>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838200" y="381000"/>
            <a:ext cx="8000999" cy="6172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Myriad Pro"/>
              </a:rPr>
              <a:t>There are five important characteristics of an algorithm as stated below.</a:t>
            </a:r>
          </a:p>
          <a:p>
            <a:pPr marL="0" indent="0">
              <a:buFont typeface="Arial" panose="020B0604020202020204" pitchFamily="34" charset="0"/>
              <a:buNone/>
            </a:pPr>
            <a:endParaRPr lang="en-US" sz="2400" dirty="0">
              <a:latin typeface="Myriad Pro"/>
            </a:endParaRPr>
          </a:p>
          <a:p>
            <a:pPr lvl="2" hangingPunct="0">
              <a:buFont typeface="Wingdings" pitchFamily="2" charset="2"/>
              <a:buChar char="ü"/>
            </a:pPr>
            <a:r>
              <a:rPr lang="en-US" sz="2800" b="1" dirty="0">
                <a:latin typeface="Myriad Pro"/>
              </a:rPr>
              <a:t>An algorithm is well-ordered. </a:t>
            </a:r>
          </a:p>
          <a:p>
            <a:pPr lvl="2" hangingPunct="0">
              <a:buFont typeface="Wingdings" pitchFamily="2" charset="2"/>
              <a:buChar char="ü"/>
            </a:pPr>
            <a:r>
              <a:rPr lang="en-US" sz="2800" b="1" dirty="0">
                <a:latin typeface="Myriad Pro"/>
              </a:rPr>
              <a:t>An algorithm has unambiguous operations. </a:t>
            </a:r>
          </a:p>
          <a:p>
            <a:pPr lvl="2" hangingPunct="0">
              <a:buFont typeface="Wingdings" pitchFamily="2" charset="2"/>
              <a:buChar char="ü"/>
            </a:pPr>
            <a:r>
              <a:rPr lang="en-US" sz="2800" b="1" dirty="0">
                <a:latin typeface="Myriad Pro"/>
              </a:rPr>
              <a:t>An algorithm has effectively computable operations. </a:t>
            </a:r>
          </a:p>
          <a:p>
            <a:pPr lvl="2" hangingPunct="0">
              <a:buFont typeface="Wingdings" pitchFamily="2" charset="2"/>
              <a:buChar char="ü"/>
            </a:pPr>
            <a:r>
              <a:rPr lang="en-US" sz="2800" b="1" dirty="0">
                <a:latin typeface="Myriad Pro"/>
              </a:rPr>
              <a:t>An algorithm produces a result. </a:t>
            </a:r>
          </a:p>
          <a:p>
            <a:pPr lvl="2" hangingPunct="0">
              <a:buFont typeface="Wingdings" pitchFamily="2" charset="2"/>
              <a:buChar char="ü"/>
            </a:pPr>
            <a:r>
              <a:rPr lang="en-US" sz="2800" b="1" dirty="0">
                <a:latin typeface="Myriad Pro"/>
              </a:rPr>
              <a:t>An algorithm halts in a finite amount of time.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127211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8C7C973-8260-43EB-94AC-BAA70C776A3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40788" y="342900"/>
            <a:ext cx="8229600" cy="61722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t> </a:t>
            </a:r>
            <a:r>
              <a:rPr lang="en-US" sz="2800" b="1" dirty="0">
                <a:latin typeface="Myriad Pro"/>
              </a:rPr>
              <a:t>Why need algorithm for computer programming?</a:t>
            </a:r>
          </a:p>
          <a:p>
            <a:pPr marL="0" indent="0">
              <a:buFont typeface="Arial" panose="020B0604020202020204" pitchFamily="34" charset="0"/>
              <a:buNone/>
            </a:pPr>
            <a:endParaRPr lang="en-US" sz="2800" b="1" dirty="0">
              <a:latin typeface="Myriad Pro"/>
            </a:endParaRPr>
          </a:p>
          <a:p>
            <a:r>
              <a:rPr lang="en-US" sz="2800" dirty="0">
                <a:latin typeface="Myriad Pro"/>
              </a:rPr>
              <a:t>Computer is a general purpose machine, that can perform any computational task. To do a task by computer you have to give a set of instructions step by step. </a:t>
            </a:r>
          </a:p>
          <a:p>
            <a:pPr marL="0" indent="0">
              <a:buFont typeface="Arial" panose="020B0604020202020204" pitchFamily="34" charset="0"/>
              <a:buNone/>
            </a:pPr>
            <a:endParaRPr lang="en-US" sz="2800" dirty="0">
              <a:latin typeface="Myriad Pro"/>
            </a:endParaRPr>
          </a:p>
          <a:p>
            <a:r>
              <a:rPr lang="en-US" sz="2800" dirty="0">
                <a:latin typeface="Myriad Pro"/>
              </a:rPr>
              <a:t>A set of instructions to understand the computer is a computer program. There are variety of computer program like C, java, python etc...</a:t>
            </a:r>
          </a:p>
          <a:p>
            <a:pPr marL="0" indent="0">
              <a:buFont typeface="Arial" panose="020B0604020202020204" pitchFamily="34" charset="0"/>
              <a:buNone/>
            </a:pPr>
            <a:r>
              <a:rPr lang="en-US" sz="2800" dirty="0">
                <a:latin typeface="Myriad Pro"/>
              </a:rPr>
              <a:t> </a:t>
            </a:r>
          </a:p>
          <a:p>
            <a:r>
              <a:rPr lang="en-US" sz="2800" dirty="0">
                <a:latin typeface="Myriad Pro"/>
              </a:rPr>
              <a:t>Writing a set of instructions common for all the computer program is called an algorithm. </a:t>
            </a:r>
            <a:endParaRPr lang="en-US" dirty="0"/>
          </a:p>
        </p:txBody>
      </p:sp>
    </p:spTree>
    <p:extLst>
      <p:ext uri="{BB962C8B-B14F-4D97-AF65-F5344CB8AC3E}">
        <p14:creationId xmlns:p14="http://schemas.microsoft.com/office/powerpoint/2010/main" val="242097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2F943A4-0DCD-4442-94EC-38588F5835E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336037" y="457200"/>
            <a:ext cx="6589199" cy="12808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Let’s have a cup of tea…</a:t>
            </a:r>
            <a:endParaRPr lang="en-AU"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8449" y="239922"/>
            <a:ext cx="2438400" cy="1715445"/>
          </a:xfrm>
          <a:prstGeom prst="rect">
            <a:avLst/>
          </a:prstGeom>
        </p:spPr>
      </p:pic>
      <p:sp>
        <p:nvSpPr>
          <p:cNvPr id="6" name="Content Placeholder 2"/>
          <p:cNvSpPr txBox="1">
            <a:spLocks/>
          </p:cNvSpPr>
          <p:nvPr/>
        </p:nvSpPr>
        <p:spPr>
          <a:xfrm>
            <a:off x="336037" y="1955367"/>
            <a:ext cx="8198363" cy="395585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AU" dirty="0"/>
          </a:p>
          <a:p>
            <a:pPr marL="0" indent="0">
              <a:buNone/>
            </a:pPr>
            <a:r>
              <a:rPr lang="en-AU" dirty="0"/>
              <a:t>What are the steps involved in making a cup of tea?</a:t>
            </a:r>
          </a:p>
          <a:p>
            <a:pPr lvl="1"/>
            <a:endParaRPr lang="en-AU" dirty="0"/>
          </a:p>
        </p:txBody>
      </p:sp>
    </p:spTree>
    <p:extLst>
      <p:ext uri="{BB962C8B-B14F-4D97-AF65-F5344CB8AC3E}">
        <p14:creationId xmlns:p14="http://schemas.microsoft.com/office/powerpoint/2010/main" val="394902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F6DD19A2-8D71-4153-A4B9-1381B17639A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838200" y="482236"/>
            <a:ext cx="6589199" cy="89223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Algorithm Examples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4043"/>
            <a:ext cx="2438400" cy="1715445"/>
          </a:xfrm>
          <a:prstGeom prst="rect">
            <a:avLst/>
          </a:prstGeom>
        </p:spPr>
      </p:pic>
      <p:sp>
        <p:nvSpPr>
          <p:cNvPr id="6" name="Rectangle 5"/>
          <p:cNvSpPr/>
          <p:nvPr/>
        </p:nvSpPr>
        <p:spPr>
          <a:xfrm>
            <a:off x="629054" y="1559663"/>
            <a:ext cx="3217547" cy="461665"/>
          </a:xfrm>
          <a:prstGeom prst="rect">
            <a:avLst/>
          </a:prstGeom>
        </p:spPr>
        <p:txBody>
          <a:bodyPr wrap="none">
            <a:spAutoFit/>
          </a:bodyPr>
          <a:lstStyle/>
          <a:p>
            <a:r>
              <a:rPr lang="en-US" sz="2400" b="1" dirty="0"/>
              <a:t>Making a cup of tea</a:t>
            </a:r>
          </a:p>
        </p:txBody>
      </p:sp>
      <p:sp>
        <p:nvSpPr>
          <p:cNvPr id="7" name="Content Placeholder 2"/>
          <p:cNvSpPr txBox="1">
            <a:spLocks/>
          </p:cNvSpPr>
          <p:nvPr/>
        </p:nvSpPr>
        <p:spPr>
          <a:xfrm>
            <a:off x="654994" y="2197681"/>
            <a:ext cx="8222403" cy="4953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latin typeface="Myriad Pro"/>
              </a:rPr>
              <a:t>Step 01 - Fill the kettle with water.</a:t>
            </a:r>
          </a:p>
          <a:p>
            <a:r>
              <a:rPr lang="en-US" sz="2400" dirty="0">
                <a:latin typeface="Myriad Pro"/>
              </a:rPr>
              <a:t>Step 02 - Boil the water in the kettle.</a:t>
            </a:r>
          </a:p>
          <a:p>
            <a:r>
              <a:rPr lang="en-US" sz="2400" dirty="0">
                <a:latin typeface="Myriad Pro"/>
              </a:rPr>
              <a:t>Step 03 - Put the teabag in a cup</a:t>
            </a:r>
          </a:p>
          <a:p>
            <a:r>
              <a:rPr lang="en-US" sz="2400" dirty="0">
                <a:latin typeface="Myriad Pro"/>
              </a:rPr>
              <a:t>Step 04 - Pour some of the boiled water into the cup.</a:t>
            </a:r>
          </a:p>
          <a:p>
            <a:r>
              <a:rPr lang="en-US" sz="2400" dirty="0">
                <a:latin typeface="Myriad Pro"/>
              </a:rPr>
              <a:t>Step 05 - Add milk to the cup.</a:t>
            </a:r>
          </a:p>
          <a:p>
            <a:r>
              <a:rPr lang="en-US" sz="2400" dirty="0">
                <a:latin typeface="Myriad Pro"/>
              </a:rPr>
              <a:t>Step 06 - Add sugar to the cup.</a:t>
            </a:r>
          </a:p>
          <a:p>
            <a:r>
              <a:rPr lang="en-US" sz="2400" dirty="0">
                <a:latin typeface="Myriad Pro"/>
              </a:rPr>
              <a:t>Step 07 - Stir the tea.</a:t>
            </a:r>
          </a:p>
          <a:p>
            <a:r>
              <a:rPr lang="en-US" sz="2400" dirty="0">
                <a:latin typeface="Myriad Pro"/>
              </a:rPr>
              <a:t>Step 08 - Drink the tea.</a:t>
            </a:r>
          </a:p>
          <a:p>
            <a:pPr marL="0" indent="0">
              <a:buFont typeface="Arial" panose="020B0604020202020204" pitchFamily="34" charset="0"/>
              <a:buNone/>
            </a:pPr>
            <a:endParaRPr lang="en-US" sz="2800" b="1" dirty="0"/>
          </a:p>
        </p:txBody>
      </p:sp>
    </p:spTree>
    <p:extLst>
      <p:ext uri="{BB962C8B-B14F-4D97-AF65-F5344CB8AC3E}">
        <p14:creationId xmlns:p14="http://schemas.microsoft.com/office/powerpoint/2010/main" val="374728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1000"/>
                                        <p:tgtEl>
                                          <p:spTgt spid="7">
                                            <p:txEl>
                                              <p:pRg st="0" end="0"/>
                                            </p:txEl>
                                          </p:spTgt>
                                        </p:tgtEl>
                                      </p:cBhvr>
                                    </p:animEffect>
                                    <p:anim calcmode="lin" valueType="num">
                                      <p:cBhvr>
                                        <p:cTn id="1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1000"/>
                                        <p:tgtEl>
                                          <p:spTgt spid="7">
                                            <p:txEl>
                                              <p:pRg st="1" end="1"/>
                                            </p:txEl>
                                          </p:spTgt>
                                        </p:tgtEl>
                                      </p:cBhvr>
                                    </p:animEffect>
                                    <p:anim calcmode="lin" valueType="num">
                                      <p:cBhvr>
                                        <p:cTn id="2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1000"/>
                                        <p:tgtEl>
                                          <p:spTgt spid="7">
                                            <p:txEl>
                                              <p:pRg st="2" end="2"/>
                                            </p:txEl>
                                          </p:spTgt>
                                        </p:tgtEl>
                                      </p:cBhvr>
                                    </p:animEffect>
                                    <p:anim calcmode="lin" valueType="num">
                                      <p:cBhvr>
                                        <p:cTn id="3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1000"/>
                                        <p:tgtEl>
                                          <p:spTgt spid="7">
                                            <p:txEl>
                                              <p:pRg st="3" end="3"/>
                                            </p:txEl>
                                          </p:spTgt>
                                        </p:tgtEl>
                                      </p:cBhvr>
                                    </p:animEffect>
                                    <p:anim calcmode="lin" valueType="num">
                                      <p:cBhvr>
                                        <p:cTn id="3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fade">
                                      <p:cBhvr>
                                        <p:cTn id="44" dur="1000"/>
                                        <p:tgtEl>
                                          <p:spTgt spid="7">
                                            <p:txEl>
                                              <p:pRg st="4" end="4"/>
                                            </p:txEl>
                                          </p:spTgt>
                                        </p:tgtEl>
                                      </p:cBhvr>
                                    </p:animEffect>
                                    <p:anim calcmode="lin" valueType="num">
                                      <p:cBhvr>
                                        <p:cTn id="4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1000"/>
                                        <p:tgtEl>
                                          <p:spTgt spid="7">
                                            <p:txEl>
                                              <p:pRg st="5" end="5"/>
                                            </p:txEl>
                                          </p:spTgt>
                                        </p:tgtEl>
                                      </p:cBhvr>
                                    </p:animEffect>
                                    <p:anim calcmode="lin" valueType="num">
                                      <p:cBhvr>
                                        <p:cTn id="5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
                                            <p:txEl>
                                              <p:pRg st="6" end="6"/>
                                            </p:txEl>
                                          </p:spTgt>
                                        </p:tgtEl>
                                        <p:attrNameLst>
                                          <p:attrName>style.visibility</p:attrName>
                                        </p:attrNameLst>
                                      </p:cBhvr>
                                      <p:to>
                                        <p:strVal val="visible"/>
                                      </p:to>
                                    </p:set>
                                    <p:animEffect transition="in" filter="fade">
                                      <p:cBhvr>
                                        <p:cTn id="58" dur="1000"/>
                                        <p:tgtEl>
                                          <p:spTgt spid="7">
                                            <p:txEl>
                                              <p:pRg st="6" end="6"/>
                                            </p:txEl>
                                          </p:spTgt>
                                        </p:tgtEl>
                                      </p:cBhvr>
                                    </p:animEffect>
                                    <p:anim calcmode="lin" valueType="num">
                                      <p:cBhvr>
                                        <p:cTn id="5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animEffect transition="in" filter="fade">
                                      <p:cBhvr>
                                        <p:cTn id="65" dur="1000"/>
                                        <p:tgtEl>
                                          <p:spTgt spid="7">
                                            <p:txEl>
                                              <p:pRg st="7" end="7"/>
                                            </p:txEl>
                                          </p:spTgt>
                                        </p:tgtEl>
                                      </p:cBhvr>
                                    </p:animEffect>
                                    <p:anim calcmode="lin" valueType="num">
                                      <p:cBhvr>
                                        <p:cTn id="66"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7"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3E5E3-1FCC-4BF4-9389-452DE3319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E1D1F49-3454-48A4-9A7C-2662C0E6AA92}"/>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a:extLst>
              <a:ext uri="{FF2B5EF4-FFF2-40B4-BE49-F238E27FC236}">
                <a16:creationId xmlns:a16="http://schemas.microsoft.com/office/drawing/2014/main" id="{AEFED8EF-3F64-4AD3-962A-F5E33D21E873}"/>
              </a:ext>
            </a:extLst>
          </p:cNvPr>
          <p:cNvSpPr txBox="1">
            <a:spLocks/>
          </p:cNvSpPr>
          <p:nvPr/>
        </p:nvSpPr>
        <p:spPr>
          <a:xfrm>
            <a:off x="1945201" y="624110"/>
            <a:ext cx="6589199" cy="12808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Goals of this Day school</a:t>
            </a:r>
          </a:p>
        </p:txBody>
      </p:sp>
      <p:sp>
        <p:nvSpPr>
          <p:cNvPr id="5" name="Content Placeholder 2">
            <a:extLst>
              <a:ext uri="{FF2B5EF4-FFF2-40B4-BE49-F238E27FC236}">
                <a16:creationId xmlns:a16="http://schemas.microsoft.com/office/drawing/2014/main" id="{38763192-829D-48CD-A2F7-14308CE8F0EC}"/>
              </a:ext>
            </a:extLst>
          </p:cNvPr>
          <p:cNvSpPr txBox="1">
            <a:spLocks/>
          </p:cNvSpPr>
          <p:nvPr/>
        </p:nvSpPr>
        <p:spPr>
          <a:xfrm>
            <a:off x="1066800" y="1676400"/>
            <a:ext cx="7239000" cy="377762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Discuss the importance of Software Systems for Engineers</a:t>
            </a:r>
          </a:p>
          <a:p>
            <a:r>
              <a:rPr lang="en-US" sz="2800" dirty="0"/>
              <a:t>Evolution of program paradigm</a:t>
            </a:r>
          </a:p>
          <a:p>
            <a:r>
              <a:rPr lang="en-US" sz="2800" dirty="0"/>
              <a:t>Introduction to Software Engineering</a:t>
            </a:r>
          </a:p>
          <a:p>
            <a:r>
              <a:rPr lang="en-US" sz="2800" dirty="0"/>
              <a:t>Introduction to Algorithms</a:t>
            </a:r>
          </a:p>
          <a:p>
            <a:r>
              <a:rPr lang="en-US" sz="2800" dirty="0"/>
              <a:t>Introduction to C programming</a:t>
            </a:r>
          </a:p>
        </p:txBody>
      </p:sp>
    </p:spTree>
    <p:extLst>
      <p:ext uri="{BB962C8B-B14F-4D97-AF65-F5344CB8AC3E}">
        <p14:creationId xmlns:p14="http://schemas.microsoft.com/office/powerpoint/2010/main" val="1532528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4043"/>
            <a:ext cx="2438400" cy="1715445"/>
          </a:xfrm>
          <a:prstGeom prst="rect">
            <a:avLst/>
          </a:prstGeom>
        </p:spPr>
      </p:pic>
      <p:sp>
        <p:nvSpPr>
          <p:cNvPr id="4" name="Title 1"/>
          <p:cNvSpPr txBox="1">
            <a:spLocks/>
          </p:cNvSpPr>
          <p:nvPr/>
        </p:nvSpPr>
        <p:spPr>
          <a:xfrm>
            <a:off x="381000" y="533400"/>
            <a:ext cx="6589199" cy="12808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Algorithm Examples</a:t>
            </a:r>
            <a:endParaRPr lang="en-AU" dirty="0"/>
          </a:p>
        </p:txBody>
      </p:sp>
      <p:sp>
        <p:nvSpPr>
          <p:cNvPr id="5" name="Content Placeholder 2"/>
          <p:cNvSpPr txBox="1">
            <a:spLocks/>
          </p:cNvSpPr>
          <p:nvPr/>
        </p:nvSpPr>
        <p:spPr>
          <a:xfrm>
            <a:off x="1942415" y="2133600"/>
            <a:ext cx="6591985" cy="37776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dirty="0">
                <a:latin typeface="Myriad Pro"/>
              </a:rPr>
              <a:t>What if milk is not needed?</a:t>
            </a:r>
          </a:p>
          <a:p>
            <a:endParaRPr lang="en-AU" dirty="0">
              <a:latin typeface="Myriad Pro"/>
            </a:endParaRPr>
          </a:p>
          <a:p>
            <a:r>
              <a:rPr lang="en-AU" dirty="0">
                <a:latin typeface="Myriad Pro"/>
              </a:rPr>
              <a:t>What if more sugar is needed?</a:t>
            </a:r>
          </a:p>
          <a:p>
            <a:endParaRPr lang="en-AU" dirty="0">
              <a:latin typeface="Myriad Pro"/>
            </a:endParaRPr>
          </a:p>
          <a:p>
            <a:r>
              <a:rPr lang="en-AU" dirty="0">
                <a:latin typeface="Myriad Pro"/>
              </a:rPr>
              <a:t>What if no sugar?</a:t>
            </a:r>
          </a:p>
        </p:txBody>
      </p:sp>
      <p:sp>
        <p:nvSpPr>
          <p:cNvPr id="6" name="TextBox 5">
            <a:extLst>
              <a:ext uri="{FF2B5EF4-FFF2-40B4-BE49-F238E27FC236}">
                <a16:creationId xmlns:a16="http://schemas.microsoft.com/office/drawing/2014/main" id="{F6DD19A2-8D71-4153-A4B9-1381B17639A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Tree>
    <p:extLst>
      <p:ext uri="{BB962C8B-B14F-4D97-AF65-F5344CB8AC3E}">
        <p14:creationId xmlns:p14="http://schemas.microsoft.com/office/powerpoint/2010/main" val="2081066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AC7CDC91-BAC5-4109-8F75-51031EA3A6B4}"/>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1524000" y="381000"/>
            <a:ext cx="6589199" cy="74749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Algorithm Examples</a:t>
            </a:r>
            <a:br>
              <a:rPr lang="en-US" sz="4000" dirty="0">
                <a:latin typeface="Myriad Pro"/>
              </a:rPr>
            </a:br>
            <a:endParaRPr lang="en-US" sz="4000" dirty="0">
              <a:latin typeface="Myriad Pro"/>
            </a:endParaRPr>
          </a:p>
        </p:txBody>
      </p:sp>
      <p:sp>
        <p:nvSpPr>
          <p:cNvPr id="5" name="Rectangle 4"/>
          <p:cNvSpPr/>
          <p:nvPr/>
        </p:nvSpPr>
        <p:spPr>
          <a:xfrm>
            <a:off x="1261353" y="1159376"/>
            <a:ext cx="4459875" cy="523220"/>
          </a:xfrm>
          <a:prstGeom prst="rect">
            <a:avLst/>
          </a:prstGeom>
        </p:spPr>
        <p:txBody>
          <a:bodyPr wrap="none">
            <a:spAutoFit/>
          </a:bodyPr>
          <a:lstStyle/>
          <a:p>
            <a:r>
              <a:rPr lang="en-US" sz="2800" b="1" dirty="0"/>
              <a:t>To find sum of 2 numbers</a:t>
            </a:r>
          </a:p>
        </p:txBody>
      </p:sp>
      <p:sp>
        <p:nvSpPr>
          <p:cNvPr id="6" name="Content Placeholder 2"/>
          <p:cNvSpPr txBox="1">
            <a:spLocks/>
          </p:cNvSpPr>
          <p:nvPr/>
        </p:nvSpPr>
        <p:spPr>
          <a:xfrm>
            <a:off x="838200" y="1971369"/>
            <a:ext cx="6591985" cy="4191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800" dirty="0"/>
              <a:t> 	Step 1: start</a:t>
            </a:r>
          </a:p>
          <a:p>
            <a:pPr>
              <a:buFont typeface="Wingdings" panose="05000000000000000000" pitchFamily="2" charset="2"/>
              <a:buChar char="Ø"/>
            </a:pPr>
            <a:r>
              <a:rPr lang="en-US" sz="2800" dirty="0"/>
              <a:t>	Step 2: read first number (A)</a:t>
            </a:r>
          </a:p>
          <a:p>
            <a:pPr>
              <a:buFont typeface="Wingdings" panose="05000000000000000000" pitchFamily="2" charset="2"/>
              <a:buChar char="Ø"/>
            </a:pPr>
            <a:r>
              <a:rPr lang="en-US" sz="2800" dirty="0"/>
              <a:t>	Step 3: read second number (B)</a:t>
            </a:r>
          </a:p>
          <a:p>
            <a:pPr>
              <a:buFont typeface="Wingdings" panose="05000000000000000000" pitchFamily="2" charset="2"/>
              <a:buChar char="Ø"/>
            </a:pPr>
            <a:r>
              <a:rPr lang="en-US" sz="2800" dirty="0"/>
              <a:t>	Step 4:  C=A+B</a:t>
            </a:r>
          </a:p>
          <a:p>
            <a:pPr>
              <a:buFont typeface="Wingdings" panose="05000000000000000000" pitchFamily="2" charset="2"/>
              <a:buChar char="Ø"/>
            </a:pPr>
            <a:r>
              <a:rPr lang="en-US" sz="2800" dirty="0"/>
              <a:t>	Step 5: print or display C</a:t>
            </a:r>
          </a:p>
          <a:p>
            <a:pPr>
              <a:buFont typeface="Wingdings" panose="05000000000000000000" pitchFamily="2" charset="2"/>
              <a:buChar char="Ø"/>
            </a:pPr>
            <a:r>
              <a:rPr lang="en-US" sz="2800" dirty="0"/>
              <a:t>	Step 6: stop</a:t>
            </a:r>
          </a:p>
        </p:txBody>
      </p:sp>
    </p:spTree>
    <p:extLst>
      <p:ext uri="{BB962C8B-B14F-4D97-AF65-F5344CB8AC3E}">
        <p14:creationId xmlns:p14="http://schemas.microsoft.com/office/powerpoint/2010/main" val="1069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additive="base">
                                        <p:cTn id="2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additive="base">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 calcmode="lin" valueType="num">
                                      <p:cBhvr additive="base">
                                        <p:cTn id="3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 calcmode="lin" valueType="num">
                                      <p:cBhvr additive="base">
                                        <p:cTn id="4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 calcmode="lin" valueType="num">
                                      <p:cBhvr additive="base">
                                        <p:cTn id="4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txBox="1">
            <a:spLocks/>
          </p:cNvSpPr>
          <p:nvPr/>
        </p:nvSpPr>
        <p:spPr>
          <a:xfrm>
            <a:off x="1524000" y="381000"/>
            <a:ext cx="6589199" cy="74749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Representation of Algorithms</a:t>
            </a:r>
          </a:p>
        </p:txBody>
      </p:sp>
      <p:sp>
        <p:nvSpPr>
          <p:cNvPr id="4" name="Content Placeholder 2"/>
          <p:cNvSpPr txBox="1">
            <a:spLocks/>
          </p:cNvSpPr>
          <p:nvPr/>
        </p:nvSpPr>
        <p:spPr>
          <a:xfrm>
            <a:off x="838200" y="1971369"/>
            <a:ext cx="6591985" cy="4191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endParaRPr lang="en-US" sz="2800" dirty="0"/>
          </a:p>
        </p:txBody>
      </p:sp>
      <p:sp>
        <p:nvSpPr>
          <p:cNvPr id="5" name="Content Placeholder 2"/>
          <p:cNvSpPr txBox="1">
            <a:spLocks/>
          </p:cNvSpPr>
          <p:nvPr/>
        </p:nvSpPr>
        <p:spPr>
          <a:xfrm>
            <a:off x="990600" y="1897745"/>
            <a:ext cx="6591985" cy="4191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	</a:t>
            </a:r>
          </a:p>
        </p:txBody>
      </p:sp>
      <p:sp>
        <p:nvSpPr>
          <p:cNvPr id="6" name="Content Placeholder 2"/>
          <p:cNvSpPr txBox="1">
            <a:spLocks/>
          </p:cNvSpPr>
          <p:nvPr/>
        </p:nvSpPr>
        <p:spPr>
          <a:xfrm>
            <a:off x="1143000" y="2276169"/>
            <a:ext cx="6591985" cy="4191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800" dirty="0"/>
          </a:p>
        </p:txBody>
      </p:sp>
      <p:sp>
        <p:nvSpPr>
          <p:cNvPr id="7" name="Content Placeholder 2"/>
          <p:cNvSpPr txBox="1">
            <a:spLocks/>
          </p:cNvSpPr>
          <p:nvPr/>
        </p:nvSpPr>
        <p:spPr>
          <a:xfrm>
            <a:off x="152400" y="1676400"/>
            <a:ext cx="8763000" cy="463836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sz="2800" dirty="0">
                <a:latin typeface="Myriad Pro"/>
              </a:rPr>
              <a:t>An algorithm can be formally represented either graphically as a flowchart or with a textual method like pseudo code. </a:t>
            </a:r>
          </a:p>
          <a:p>
            <a:r>
              <a:rPr lang="en-AU" sz="2800" dirty="0">
                <a:latin typeface="Myriad Pro"/>
              </a:rPr>
              <a:t>Pseudo code is more concise and clear than structured English. </a:t>
            </a:r>
          </a:p>
          <a:p>
            <a:r>
              <a:rPr lang="en-AU" sz="2800" dirty="0">
                <a:latin typeface="Myriad Pro"/>
              </a:rPr>
              <a:t>Representing your problem solution with a flow chart or pseudo code, allows you to concentrate on the logic of the solution without worrying about the programming language syntax. </a:t>
            </a:r>
            <a:endParaRPr lang="en-US" sz="2800" dirty="0">
              <a:latin typeface="Myriad Pro"/>
            </a:endParaRPr>
          </a:p>
        </p:txBody>
      </p:sp>
      <p:sp>
        <p:nvSpPr>
          <p:cNvPr id="8" name="TextBox 7">
            <a:extLst>
              <a:ext uri="{FF2B5EF4-FFF2-40B4-BE49-F238E27FC236}">
                <a16:creationId xmlns:a16="http://schemas.microsoft.com/office/drawing/2014/main" id="{AC7CDC91-BAC5-4109-8F75-51031EA3A6B4}"/>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9" name="TextBox 8"/>
          <p:cNvSpPr txBox="1"/>
          <p:nvPr/>
        </p:nvSpPr>
        <p:spPr>
          <a:xfrm>
            <a:off x="6031869" y="5764738"/>
            <a:ext cx="2774477" cy="369332"/>
          </a:xfrm>
          <a:prstGeom prst="rect">
            <a:avLst/>
          </a:prstGeom>
          <a:noFill/>
        </p:spPr>
        <p:txBody>
          <a:bodyPr wrap="none" rtlCol="0">
            <a:spAutoFit/>
          </a:bodyPr>
          <a:lstStyle/>
          <a:p>
            <a:r>
              <a:rPr lang="en-US" dirty="0"/>
              <a:t>Refer </a:t>
            </a:r>
            <a:r>
              <a:rPr lang="en-US" dirty="0" err="1"/>
              <a:t>pg</a:t>
            </a:r>
            <a:r>
              <a:rPr lang="en-US" dirty="0"/>
              <a:t> No 100 of block 01</a:t>
            </a:r>
          </a:p>
        </p:txBody>
      </p:sp>
    </p:spTree>
    <p:extLst>
      <p:ext uri="{BB962C8B-B14F-4D97-AF65-F5344CB8AC3E}">
        <p14:creationId xmlns:p14="http://schemas.microsoft.com/office/powerpoint/2010/main" val="184846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nodePh="1">
                                  <p:stCondLst>
                                    <p:cond delay="0"/>
                                  </p:stCondLst>
                                  <p:endCondLst>
                                    <p:cond evt="begin" delay="0">
                                      <p:tn val="21"/>
                                    </p:cond>
                                  </p:end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 calcmode="lin" valueType="num">
                                      <p:cBhvr additive="base">
                                        <p:cTn id="3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 calcmode="lin" valueType="num">
                                      <p:cBhvr additive="base">
                                        <p:cTn id="4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build="p"/>
      <p:bldP spid="6" grpId="0" build="p"/>
      <p:bldP spid="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txBox="1">
            <a:spLocks/>
          </p:cNvSpPr>
          <p:nvPr/>
        </p:nvSpPr>
        <p:spPr>
          <a:xfrm>
            <a:off x="1524000" y="381000"/>
            <a:ext cx="6589199" cy="74749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Representation of Algorithms</a:t>
            </a:r>
          </a:p>
        </p:txBody>
      </p:sp>
      <p:sp>
        <p:nvSpPr>
          <p:cNvPr id="4" name="Rectangle 3"/>
          <p:cNvSpPr/>
          <p:nvPr/>
        </p:nvSpPr>
        <p:spPr>
          <a:xfrm>
            <a:off x="1066800" y="1828800"/>
            <a:ext cx="7162800" cy="707886"/>
          </a:xfrm>
          <a:prstGeom prst="rect">
            <a:avLst/>
          </a:prstGeom>
        </p:spPr>
        <p:txBody>
          <a:bodyPr wrap="square">
            <a:spAutoFit/>
          </a:bodyPr>
          <a:lstStyle/>
          <a:p>
            <a:r>
              <a:rPr lang="en-AU" sz="2000" dirty="0">
                <a:solidFill>
                  <a:srgbClr val="000000"/>
                </a:solidFill>
                <a:latin typeface="Myriad Pro"/>
              </a:rPr>
              <a:t>Example:-write an algorithm for adding all even numbers between 2 and 1000 to the Sum- Even-numbers </a:t>
            </a:r>
            <a:endParaRPr lang="en-AU" sz="2000" dirty="0">
              <a:latin typeface="Myriad Pro"/>
            </a:endParaRPr>
          </a:p>
        </p:txBody>
      </p:sp>
      <p:sp>
        <p:nvSpPr>
          <p:cNvPr id="5" name="Rectangle 4"/>
          <p:cNvSpPr/>
          <p:nvPr/>
        </p:nvSpPr>
        <p:spPr>
          <a:xfrm>
            <a:off x="304800" y="3257778"/>
            <a:ext cx="3962400" cy="2246769"/>
          </a:xfrm>
          <a:prstGeom prst="rect">
            <a:avLst/>
          </a:prstGeom>
          <a:ln>
            <a:solidFill>
              <a:srgbClr val="FF0000"/>
            </a:solidFill>
          </a:ln>
        </p:spPr>
        <p:txBody>
          <a:bodyPr wrap="square">
            <a:spAutoFit/>
          </a:bodyPr>
          <a:lstStyle/>
          <a:p>
            <a:pPr marL="342900" indent="-342900">
              <a:buFont typeface="Arial" panose="020B0604020202020204" pitchFamily="34" charset="0"/>
              <a:buChar char="•"/>
            </a:pPr>
            <a:r>
              <a:rPr lang="en-AU" sz="2000" dirty="0">
                <a:solidFill>
                  <a:srgbClr val="000000"/>
                </a:solidFill>
                <a:latin typeface="Myriad Pro"/>
              </a:rPr>
              <a:t>Initialize Sum-of-Even-numbers </a:t>
            </a:r>
          </a:p>
          <a:p>
            <a:pPr marL="342900" indent="-342900">
              <a:buFont typeface="Arial" panose="020B0604020202020204" pitchFamily="34" charset="0"/>
              <a:buChar char="•"/>
            </a:pPr>
            <a:r>
              <a:rPr lang="en-AU" sz="2000" dirty="0" err="1">
                <a:solidFill>
                  <a:srgbClr val="000000"/>
                </a:solidFill>
                <a:latin typeface="Myriad Pro"/>
              </a:rPr>
              <a:t>Intialize</a:t>
            </a:r>
            <a:r>
              <a:rPr lang="en-AU" sz="2000" dirty="0">
                <a:solidFill>
                  <a:srgbClr val="000000"/>
                </a:solidFill>
                <a:latin typeface="Myriad Pro"/>
              </a:rPr>
              <a:t> an index </a:t>
            </a:r>
          </a:p>
          <a:p>
            <a:pPr marL="342900" indent="-342900">
              <a:buFont typeface="Arial" panose="020B0604020202020204" pitchFamily="34" charset="0"/>
              <a:buChar char="•"/>
            </a:pPr>
            <a:r>
              <a:rPr lang="en-AU" sz="2000" dirty="0">
                <a:solidFill>
                  <a:srgbClr val="000000"/>
                </a:solidFill>
                <a:latin typeface="Myriad Pro"/>
              </a:rPr>
              <a:t>Repeat Until index is 1000</a:t>
            </a:r>
          </a:p>
          <a:p>
            <a:pPr marL="342900" indent="-342900">
              <a:buFont typeface="Arial" panose="020B0604020202020204" pitchFamily="34" charset="0"/>
              <a:buChar char="•"/>
            </a:pPr>
            <a:r>
              <a:rPr lang="en-AU" sz="2000" dirty="0">
                <a:solidFill>
                  <a:srgbClr val="000000"/>
                </a:solidFill>
                <a:latin typeface="Myriad Pro"/>
              </a:rPr>
              <a:t>Increment the index by 2</a:t>
            </a:r>
          </a:p>
          <a:p>
            <a:pPr marL="342900" indent="-342900">
              <a:buFont typeface="Arial" panose="020B0604020202020204" pitchFamily="34" charset="0"/>
              <a:buChar char="•"/>
            </a:pPr>
            <a:r>
              <a:rPr lang="en-AU" sz="2000" dirty="0">
                <a:solidFill>
                  <a:srgbClr val="000000"/>
                </a:solidFill>
                <a:latin typeface="Myriad Pro"/>
              </a:rPr>
              <a:t>Add index to Sum-of-Even-numbers </a:t>
            </a:r>
            <a:endParaRPr lang="en-AU" sz="2000" dirty="0">
              <a:latin typeface="Myriad Pro"/>
            </a:endParaRPr>
          </a:p>
        </p:txBody>
      </p:sp>
      <p:sp>
        <p:nvSpPr>
          <p:cNvPr id="6" name="TextBox 5"/>
          <p:cNvSpPr txBox="1"/>
          <p:nvPr/>
        </p:nvSpPr>
        <p:spPr>
          <a:xfrm>
            <a:off x="838200" y="2819400"/>
            <a:ext cx="3124200" cy="369332"/>
          </a:xfrm>
          <a:prstGeom prst="rect">
            <a:avLst/>
          </a:prstGeom>
          <a:noFill/>
        </p:spPr>
        <p:txBody>
          <a:bodyPr wrap="square" rtlCol="0">
            <a:spAutoFit/>
          </a:bodyPr>
          <a:lstStyle/>
          <a:p>
            <a:r>
              <a:rPr lang="en-AU" dirty="0"/>
              <a:t>Structured English</a:t>
            </a:r>
          </a:p>
        </p:txBody>
      </p:sp>
      <p:sp>
        <p:nvSpPr>
          <p:cNvPr id="7" name="Rectangle 6"/>
          <p:cNvSpPr/>
          <p:nvPr/>
        </p:nvSpPr>
        <p:spPr>
          <a:xfrm>
            <a:off x="4488873" y="3236996"/>
            <a:ext cx="4572000" cy="1938992"/>
          </a:xfrm>
          <a:prstGeom prst="rect">
            <a:avLst/>
          </a:prstGeom>
          <a:ln>
            <a:solidFill>
              <a:srgbClr val="FF0000"/>
            </a:solidFill>
          </a:ln>
        </p:spPr>
        <p:txBody>
          <a:bodyPr>
            <a:spAutoFit/>
          </a:bodyPr>
          <a:lstStyle/>
          <a:p>
            <a:pPr marL="285750" indent="-285750">
              <a:buFont typeface="Arial" panose="020B0604020202020204" pitchFamily="34" charset="0"/>
              <a:buChar char="•"/>
            </a:pPr>
            <a:r>
              <a:rPr lang="en-AU" sz="2000" dirty="0">
                <a:solidFill>
                  <a:srgbClr val="000000"/>
                </a:solidFill>
                <a:latin typeface="Myriad Pro"/>
              </a:rPr>
              <a:t>Sum-of-Even-numbers = 0 </a:t>
            </a:r>
          </a:p>
          <a:p>
            <a:pPr marL="285750" indent="-285750">
              <a:buFont typeface="Arial" panose="020B0604020202020204" pitchFamily="34" charset="0"/>
              <a:buChar char="•"/>
            </a:pPr>
            <a:r>
              <a:rPr lang="en-AU" sz="2000" dirty="0">
                <a:solidFill>
                  <a:srgbClr val="000000"/>
                </a:solidFill>
                <a:latin typeface="Myriad Pro"/>
              </a:rPr>
              <a:t>Number = 0 </a:t>
            </a:r>
          </a:p>
          <a:p>
            <a:pPr marL="285750" indent="-285750">
              <a:buFont typeface="Arial" panose="020B0604020202020204" pitchFamily="34" charset="0"/>
              <a:buChar char="•"/>
            </a:pPr>
            <a:r>
              <a:rPr lang="en-AU" sz="2000" dirty="0">
                <a:solidFill>
                  <a:srgbClr val="000000"/>
                </a:solidFill>
                <a:latin typeface="Myriad Pro"/>
              </a:rPr>
              <a:t>Repeat Number = Number +2 </a:t>
            </a:r>
          </a:p>
          <a:p>
            <a:pPr marL="285750" indent="-285750">
              <a:buFont typeface="Arial" panose="020B0604020202020204" pitchFamily="34" charset="0"/>
              <a:buChar char="•"/>
            </a:pPr>
            <a:r>
              <a:rPr lang="en-AU" sz="2000" dirty="0">
                <a:solidFill>
                  <a:srgbClr val="000000"/>
                </a:solidFill>
                <a:latin typeface="Myriad Pro"/>
              </a:rPr>
              <a:t>Sum-of-Even-numbers = Sum-of-Even-numbers + Number </a:t>
            </a:r>
          </a:p>
          <a:p>
            <a:pPr marL="285750" indent="-285750">
              <a:buFont typeface="Arial" panose="020B0604020202020204" pitchFamily="34" charset="0"/>
              <a:buChar char="•"/>
            </a:pPr>
            <a:r>
              <a:rPr lang="en-AU" sz="2000" dirty="0">
                <a:solidFill>
                  <a:srgbClr val="000000"/>
                </a:solidFill>
                <a:latin typeface="Myriad Pro"/>
              </a:rPr>
              <a:t>Until Number == 1000</a:t>
            </a:r>
            <a:endParaRPr lang="en-AU" sz="2000" dirty="0">
              <a:latin typeface="Myriad Pro"/>
            </a:endParaRPr>
          </a:p>
        </p:txBody>
      </p:sp>
      <p:sp>
        <p:nvSpPr>
          <p:cNvPr id="8" name="TextBox 7"/>
          <p:cNvSpPr txBox="1"/>
          <p:nvPr/>
        </p:nvSpPr>
        <p:spPr>
          <a:xfrm>
            <a:off x="4488873" y="2819400"/>
            <a:ext cx="3124200" cy="369332"/>
          </a:xfrm>
          <a:prstGeom prst="rect">
            <a:avLst/>
          </a:prstGeom>
          <a:noFill/>
        </p:spPr>
        <p:txBody>
          <a:bodyPr wrap="square" rtlCol="0">
            <a:spAutoFit/>
          </a:bodyPr>
          <a:lstStyle/>
          <a:p>
            <a:r>
              <a:rPr lang="en-AU" dirty="0"/>
              <a:t>Pseudo Code</a:t>
            </a:r>
          </a:p>
        </p:txBody>
      </p:sp>
      <p:sp>
        <p:nvSpPr>
          <p:cNvPr id="9" name="TextBox 8">
            <a:extLst>
              <a:ext uri="{FF2B5EF4-FFF2-40B4-BE49-F238E27FC236}">
                <a16:creationId xmlns:a16="http://schemas.microsoft.com/office/drawing/2014/main" id="{AC7CDC91-BAC5-4109-8F75-51031EA3A6B4}"/>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10" name="TextBox 9"/>
          <p:cNvSpPr txBox="1"/>
          <p:nvPr/>
        </p:nvSpPr>
        <p:spPr>
          <a:xfrm>
            <a:off x="6031869" y="5764738"/>
            <a:ext cx="2774477" cy="369332"/>
          </a:xfrm>
          <a:prstGeom prst="rect">
            <a:avLst/>
          </a:prstGeom>
          <a:noFill/>
        </p:spPr>
        <p:txBody>
          <a:bodyPr wrap="none" rtlCol="0">
            <a:spAutoFit/>
          </a:bodyPr>
          <a:lstStyle/>
          <a:p>
            <a:r>
              <a:rPr lang="en-US" dirty="0"/>
              <a:t>Refer </a:t>
            </a:r>
            <a:r>
              <a:rPr lang="en-US" dirty="0" err="1"/>
              <a:t>pg</a:t>
            </a:r>
            <a:r>
              <a:rPr lang="en-US" dirty="0"/>
              <a:t> No 102 of block 01</a:t>
            </a:r>
          </a:p>
        </p:txBody>
      </p:sp>
    </p:spTree>
    <p:extLst>
      <p:ext uri="{BB962C8B-B14F-4D97-AF65-F5344CB8AC3E}">
        <p14:creationId xmlns:p14="http://schemas.microsoft.com/office/powerpoint/2010/main" val="40346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03736-0F20-463E-BFB5-FFFFA9A2C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DA06514B-9A4F-499C-9AFA-00364137D2A3}"/>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914400" y="661399"/>
            <a:ext cx="6589199" cy="128089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Flow Chart</a:t>
            </a:r>
          </a:p>
        </p:txBody>
      </p:sp>
      <p:sp>
        <p:nvSpPr>
          <p:cNvPr id="5" name="Content Placeholder 2"/>
          <p:cNvSpPr txBox="1">
            <a:spLocks/>
          </p:cNvSpPr>
          <p:nvPr/>
        </p:nvSpPr>
        <p:spPr>
          <a:xfrm>
            <a:off x="516988" y="1916349"/>
            <a:ext cx="8077199" cy="377762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dirty="0"/>
              <a:t>Flow Chart is a diagram representing the process flow of computer programs using shapes and arrows.</a:t>
            </a:r>
          </a:p>
        </p:txBody>
      </p:sp>
    </p:spTree>
    <p:extLst>
      <p:ext uri="{BB962C8B-B14F-4D97-AF65-F5344CB8AC3E}">
        <p14:creationId xmlns:p14="http://schemas.microsoft.com/office/powerpoint/2010/main" val="605692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7F738-62C2-43B5-9A68-8B742CC22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29296CE2-A5E8-467B-AD1B-9EDC7044741C}"/>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Rectangle 3"/>
          <p:cNvSpPr/>
          <p:nvPr/>
        </p:nvSpPr>
        <p:spPr>
          <a:xfrm>
            <a:off x="1524000" y="312394"/>
            <a:ext cx="5287846" cy="461665"/>
          </a:xfrm>
          <a:prstGeom prst="rect">
            <a:avLst/>
          </a:prstGeom>
        </p:spPr>
        <p:txBody>
          <a:bodyPr wrap="square">
            <a:spAutoFit/>
          </a:bodyPr>
          <a:lstStyle/>
          <a:p>
            <a:r>
              <a:rPr lang="en-US" sz="2400" dirty="0">
                <a:latin typeface="Myriad Pro"/>
              </a:rPr>
              <a:t>Symbols Used In Flowchart</a:t>
            </a:r>
          </a:p>
        </p:txBody>
      </p:sp>
      <p:graphicFrame>
        <p:nvGraphicFramePr>
          <p:cNvPr id="5" name="Content Placeholder 4"/>
          <p:cNvGraphicFramePr>
            <a:graphicFrameLocks/>
          </p:cNvGraphicFramePr>
          <p:nvPr>
            <p:extLst>
              <p:ext uri="{D42A27DB-BD31-4B8C-83A1-F6EECF244321}">
                <p14:modId xmlns:p14="http://schemas.microsoft.com/office/powerpoint/2010/main" val="124604696"/>
              </p:ext>
            </p:extLst>
          </p:nvPr>
        </p:nvGraphicFramePr>
        <p:xfrm>
          <a:off x="685800" y="711539"/>
          <a:ext cx="8169813" cy="5844290"/>
        </p:xfrm>
        <a:graphic>
          <a:graphicData uri="http://schemas.openxmlformats.org/drawingml/2006/table">
            <a:tbl>
              <a:tblPr firstRow="1" firstCol="1" bandRow="1">
                <a:tableStyleId>{5C22544A-7EE6-4342-B048-85BDC9FD1C3A}</a:tableStyleId>
              </a:tblPr>
              <a:tblGrid>
                <a:gridCol w="2723271">
                  <a:extLst>
                    <a:ext uri="{9D8B030D-6E8A-4147-A177-3AD203B41FA5}">
                      <a16:colId xmlns:a16="http://schemas.microsoft.com/office/drawing/2014/main" val="20000"/>
                    </a:ext>
                  </a:extLst>
                </a:gridCol>
                <a:gridCol w="2723271">
                  <a:extLst>
                    <a:ext uri="{9D8B030D-6E8A-4147-A177-3AD203B41FA5}">
                      <a16:colId xmlns:a16="http://schemas.microsoft.com/office/drawing/2014/main" val="20001"/>
                    </a:ext>
                  </a:extLst>
                </a:gridCol>
                <a:gridCol w="2723271">
                  <a:extLst>
                    <a:ext uri="{9D8B030D-6E8A-4147-A177-3AD203B41FA5}">
                      <a16:colId xmlns:a16="http://schemas.microsoft.com/office/drawing/2014/main" val="20002"/>
                    </a:ext>
                  </a:extLst>
                </a:gridCol>
              </a:tblGrid>
              <a:tr h="457481">
                <a:tc>
                  <a:txBody>
                    <a:bodyPr/>
                    <a:lstStyle/>
                    <a:p>
                      <a:pPr marL="0" marR="0" algn="ctr">
                        <a:lnSpc>
                          <a:spcPct val="115000"/>
                        </a:lnSpc>
                        <a:spcBef>
                          <a:spcPts val="0"/>
                        </a:spcBef>
                        <a:spcAft>
                          <a:spcPts val="0"/>
                        </a:spcAft>
                      </a:pPr>
                      <a:r>
                        <a:rPr lang="en-US" sz="1400" dirty="0">
                          <a:solidFill>
                            <a:schemeClr val="tx1"/>
                          </a:solidFill>
                          <a:effectLst/>
                        </a:rPr>
                        <a:t>Symbol</a:t>
                      </a:r>
                      <a:endParaRPr lang="en-US" sz="1400" dirty="0">
                        <a:solidFill>
                          <a:schemeClr val="tx1"/>
                        </a:solidFill>
                        <a:effectLst/>
                        <a:latin typeface="Calibri"/>
                        <a:ea typeface="Calibri"/>
                        <a:cs typeface="Times New Roman"/>
                      </a:endParaRPr>
                    </a:p>
                  </a:txBody>
                  <a:tcPr marL="95250" marR="76200" marT="142875" marB="133350" anchor="b">
                    <a:solidFill>
                      <a:schemeClr val="accent6">
                        <a:lumMod val="40000"/>
                        <a:lumOff val="60000"/>
                      </a:schemeClr>
                    </a:solidFill>
                  </a:tcPr>
                </a:tc>
                <a:tc>
                  <a:txBody>
                    <a:bodyPr/>
                    <a:lstStyle/>
                    <a:p>
                      <a:pPr marL="0" marR="0" algn="ctr">
                        <a:lnSpc>
                          <a:spcPct val="115000"/>
                        </a:lnSpc>
                        <a:spcBef>
                          <a:spcPts val="0"/>
                        </a:spcBef>
                        <a:spcAft>
                          <a:spcPts val="0"/>
                        </a:spcAft>
                      </a:pPr>
                      <a:r>
                        <a:rPr lang="en-US" sz="1400" dirty="0">
                          <a:solidFill>
                            <a:schemeClr val="tx1"/>
                          </a:solidFill>
                          <a:effectLst/>
                        </a:rPr>
                        <a:t>Purpose</a:t>
                      </a:r>
                      <a:endParaRPr lang="en-US" sz="1400" dirty="0">
                        <a:solidFill>
                          <a:schemeClr val="tx1"/>
                        </a:solidFill>
                        <a:effectLst/>
                        <a:latin typeface="Calibri"/>
                        <a:ea typeface="Calibri"/>
                        <a:cs typeface="Times New Roman"/>
                      </a:endParaRPr>
                    </a:p>
                  </a:txBody>
                  <a:tcPr marL="95250" marR="76200" marT="142875" marB="133350" anchor="b">
                    <a:solidFill>
                      <a:schemeClr val="accent6">
                        <a:lumMod val="40000"/>
                        <a:lumOff val="60000"/>
                      </a:schemeClr>
                    </a:solidFill>
                  </a:tcPr>
                </a:tc>
                <a:tc>
                  <a:txBody>
                    <a:bodyPr/>
                    <a:lstStyle/>
                    <a:p>
                      <a:pPr marL="0" marR="0" algn="ctr">
                        <a:lnSpc>
                          <a:spcPct val="115000"/>
                        </a:lnSpc>
                        <a:spcBef>
                          <a:spcPts val="0"/>
                        </a:spcBef>
                        <a:spcAft>
                          <a:spcPts val="0"/>
                        </a:spcAft>
                      </a:pPr>
                      <a:r>
                        <a:rPr lang="en-US" sz="1400" dirty="0">
                          <a:solidFill>
                            <a:schemeClr val="tx1"/>
                          </a:solidFill>
                          <a:effectLst/>
                        </a:rPr>
                        <a:t>Description</a:t>
                      </a:r>
                      <a:endParaRPr lang="en-US" sz="1400" dirty="0">
                        <a:solidFill>
                          <a:schemeClr val="tx1"/>
                        </a:solidFill>
                        <a:effectLst/>
                        <a:latin typeface="Calibri"/>
                        <a:ea typeface="Calibri"/>
                        <a:cs typeface="Times New Roman"/>
                      </a:endParaRPr>
                    </a:p>
                  </a:txBody>
                  <a:tcPr marL="95250" marR="76200" marT="142875" marB="133350" anchor="b">
                    <a:solidFill>
                      <a:schemeClr val="accent6">
                        <a:lumMod val="40000"/>
                        <a:lumOff val="60000"/>
                      </a:schemeClr>
                    </a:solidFill>
                  </a:tcPr>
                </a:tc>
                <a:extLst>
                  <a:ext uri="{0D108BD9-81ED-4DB2-BD59-A6C34878D82A}">
                    <a16:rowId xmlns:a16="http://schemas.microsoft.com/office/drawing/2014/main" val="10000"/>
                  </a:ext>
                </a:extLst>
              </a:tr>
              <a:tr h="592886">
                <a:tc>
                  <a:txBody>
                    <a:bodyPr/>
                    <a:lstStyle/>
                    <a:p>
                      <a:pPr marL="0" marR="0">
                        <a:lnSpc>
                          <a:spcPct val="115000"/>
                        </a:lnSpc>
                        <a:spcBef>
                          <a:spcPts val="0"/>
                        </a:spcBef>
                        <a:spcAft>
                          <a:spcPts val="0"/>
                        </a:spcAft>
                      </a:pPr>
                      <a:endParaRPr lang="en-US" sz="1400" dirty="0">
                        <a:solidFill>
                          <a:srgbClr val="252830"/>
                        </a:solidFill>
                        <a:effectLst/>
                        <a:latin typeface="Arial"/>
                        <a:ea typeface="Times New Roman"/>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Flow line</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Used to indicate the flow of logic by connecting symbols.</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extLst>
                  <a:ext uri="{0D108BD9-81ED-4DB2-BD59-A6C34878D82A}">
                    <a16:rowId xmlns:a16="http://schemas.microsoft.com/office/drawing/2014/main" val="10001"/>
                  </a:ext>
                </a:extLst>
              </a:tr>
              <a:tr h="592886">
                <a:tc>
                  <a:txBody>
                    <a:bodyPr/>
                    <a:lstStyle/>
                    <a:p>
                      <a:pPr marL="0" marR="0">
                        <a:lnSpc>
                          <a:spcPct val="115000"/>
                        </a:lnSpc>
                        <a:spcBef>
                          <a:spcPts val="0"/>
                        </a:spcBef>
                        <a:spcAft>
                          <a:spcPts val="0"/>
                        </a:spcAft>
                      </a:pPr>
                      <a:endParaRPr lang="en-US" sz="1400" dirty="0">
                        <a:solidFill>
                          <a:srgbClr val="252830"/>
                        </a:solidFill>
                        <a:effectLst/>
                        <a:latin typeface="Arial"/>
                        <a:ea typeface="Times New Roman"/>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Terminal(Stop/Start)</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Used to represent start and end of flowchart.</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extLst>
                  <a:ext uri="{0D108BD9-81ED-4DB2-BD59-A6C34878D82A}">
                    <a16:rowId xmlns:a16="http://schemas.microsoft.com/office/drawing/2014/main" val="10002"/>
                  </a:ext>
                </a:extLst>
              </a:tr>
              <a:tr h="814209">
                <a:tc>
                  <a:txBody>
                    <a:bodyPr/>
                    <a:lstStyle/>
                    <a:p>
                      <a:pPr marL="0" marR="0">
                        <a:lnSpc>
                          <a:spcPct val="115000"/>
                        </a:lnSpc>
                        <a:spcBef>
                          <a:spcPts val="0"/>
                        </a:spcBef>
                        <a:spcAft>
                          <a:spcPts val="0"/>
                        </a:spcAft>
                      </a:pPr>
                      <a:endParaRPr lang="en-US" sz="1400" dirty="0">
                        <a:solidFill>
                          <a:srgbClr val="252830"/>
                        </a:solidFill>
                        <a:effectLst/>
                        <a:latin typeface="Arial"/>
                        <a:ea typeface="Times New Roman"/>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Input/ Output</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Used for input and output operations.</a:t>
                      </a:r>
                    </a:p>
                    <a:p>
                      <a:pPr marL="0" marR="0">
                        <a:lnSpc>
                          <a:spcPct val="115000"/>
                        </a:lnSpc>
                        <a:spcBef>
                          <a:spcPts val="0"/>
                        </a:spcBef>
                        <a:spcAft>
                          <a:spcPts val="0"/>
                        </a:spcAft>
                      </a:pP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extLst>
                  <a:ext uri="{0D108BD9-81ED-4DB2-BD59-A6C34878D82A}">
                    <a16:rowId xmlns:a16="http://schemas.microsoft.com/office/drawing/2014/main" val="10003"/>
                  </a:ext>
                </a:extLst>
              </a:tr>
              <a:tr h="592886">
                <a:tc>
                  <a:txBody>
                    <a:bodyPr/>
                    <a:lstStyle/>
                    <a:p>
                      <a:pPr marL="0" marR="0">
                        <a:lnSpc>
                          <a:spcPct val="115000"/>
                        </a:lnSpc>
                        <a:spcBef>
                          <a:spcPts val="0"/>
                        </a:spcBef>
                        <a:spcAft>
                          <a:spcPts val="0"/>
                        </a:spcAft>
                      </a:pPr>
                      <a:endParaRPr lang="en-US" sz="1400" dirty="0">
                        <a:solidFill>
                          <a:srgbClr val="252830"/>
                        </a:solidFill>
                        <a:effectLst/>
                        <a:latin typeface="Arial"/>
                        <a:ea typeface="Times New Roman"/>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Processing</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Used for arithmetic operations and data-manipulations.</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extLst>
                  <a:ext uri="{0D108BD9-81ED-4DB2-BD59-A6C34878D82A}">
                    <a16:rowId xmlns:a16="http://schemas.microsoft.com/office/drawing/2014/main" val="10004"/>
                  </a:ext>
                </a:extLst>
              </a:tr>
              <a:tr h="814209">
                <a:tc>
                  <a:txBody>
                    <a:bodyPr/>
                    <a:lstStyle/>
                    <a:p>
                      <a:pPr marL="0" marR="0">
                        <a:lnSpc>
                          <a:spcPct val="115000"/>
                        </a:lnSpc>
                        <a:spcBef>
                          <a:spcPts val="0"/>
                        </a:spcBef>
                        <a:spcAft>
                          <a:spcPts val="0"/>
                        </a:spcAft>
                      </a:pPr>
                      <a:endParaRPr lang="en-US" sz="1400" dirty="0">
                        <a:solidFill>
                          <a:srgbClr val="252830"/>
                        </a:solidFill>
                        <a:effectLst/>
                        <a:latin typeface="Arial"/>
                        <a:ea typeface="Times New Roman"/>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a:effectLst/>
                        </a:rPr>
                        <a:t>Decision</a:t>
                      </a:r>
                      <a:endParaRPr lang="en-US" sz="1400" b="1">
                        <a:effectLst/>
                        <a:latin typeface="Calibri"/>
                        <a:ea typeface="Calibri"/>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Used to represent the operation in which there are two alternatives, true and false.</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extLst>
                  <a:ext uri="{0D108BD9-81ED-4DB2-BD59-A6C34878D82A}">
                    <a16:rowId xmlns:a16="http://schemas.microsoft.com/office/drawing/2014/main" val="10005"/>
                  </a:ext>
                </a:extLst>
              </a:tr>
              <a:tr h="592886">
                <a:tc>
                  <a:txBody>
                    <a:bodyPr/>
                    <a:lstStyle/>
                    <a:p>
                      <a:pPr marL="0" marR="0">
                        <a:lnSpc>
                          <a:spcPct val="115000"/>
                        </a:lnSpc>
                        <a:spcBef>
                          <a:spcPts val="0"/>
                        </a:spcBef>
                        <a:spcAft>
                          <a:spcPts val="0"/>
                        </a:spcAft>
                      </a:pPr>
                      <a:endParaRPr lang="en-US" sz="1400" dirty="0">
                        <a:solidFill>
                          <a:srgbClr val="252830"/>
                        </a:solidFill>
                        <a:effectLst/>
                        <a:latin typeface="Arial"/>
                        <a:ea typeface="Times New Roman"/>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a:effectLst/>
                        </a:rPr>
                        <a:t>On-page Connector</a:t>
                      </a:r>
                      <a:endParaRPr lang="en-US" sz="1400" b="1">
                        <a:effectLst/>
                        <a:latin typeface="Calibri"/>
                        <a:ea typeface="Calibri"/>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Used to join different flow lines</a:t>
                      </a:r>
                    </a:p>
                    <a:p>
                      <a:pPr marL="0" marR="0">
                        <a:lnSpc>
                          <a:spcPct val="115000"/>
                        </a:lnSpc>
                        <a:spcBef>
                          <a:spcPts val="0"/>
                        </a:spcBef>
                        <a:spcAft>
                          <a:spcPts val="0"/>
                        </a:spcAft>
                      </a:pP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extLst>
                  <a:ext uri="{0D108BD9-81ED-4DB2-BD59-A6C34878D82A}">
                    <a16:rowId xmlns:a16="http://schemas.microsoft.com/office/drawing/2014/main" val="10006"/>
                  </a:ext>
                </a:extLst>
              </a:tr>
              <a:tr h="814209">
                <a:tc>
                  <a:txBody>
                    <a:bodyPr/>
                    <a:lstStyle/>
                    <a:p>
                      <a:pPr marL="0" marR="0">
                        <a:lnSpc>
                          <a:spcPct val="115000"/>
                        </a:lnSpc>
                        <a:spcBef>
                          <a:spcPts val="0"/>
                        </a:spcBef>
                        <a:spcAft>
                          <a:spcPts val="0"/>
                        </a:spcAft>
                      </a:pPr>
                      <a:endParaRPr lang="en-US" sz="1400" dirty="0">
                        <a:solidFill>
                          <a:srgbClr val="252830"/>
                        </a:solidFill>
                        <a:effectLst/>
                        <a:latin typeface="Arial"/>
                        <a:ea typeface="Times New Roman"/>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a:effectLst/>
                        </a:rPr>
                        <a:t>Predefined Process/Function</a:t>
                      </a:r>
                      <a:endParaRPr lang="en-US" sz="1400" b="1">
                        <a:effectLst/>
                        <a:latin typeface="Calibri"/>
                        <a:ea typeface="Calibri"/>
                        <a:cs typeface="Times New Roman"/>
                      </a:endParaRPr>
                    </a:p>
                  </a:txBody>
                  <a:tcPr marL="95250" marR="76200" marT="95250" marB="85725" anchor="b">
                    <a:solidFill>
                      <a:schemeClr val="accent6">
                        <a:lumMod val="40000"/>
                        <a:lumOff val="60000"/>
                      </a:schemeClr>
                    </a:solidFill>
                  </a:tcPr>
                </a:tc>
                <a:tc>
                  <a:txBody>
                    <a:bodyPr/>
                    <a:lstStyle/>
                    <a:p>
                      <a:pPr marL="0" marR="0">
                        <a:lnSpc>
                          <a:spcPct val="115000"/>
                        </a:lnSpc>
                        <a:spcBef>
                          <a:spcPts val="0"/>
                        </a:spcBef>
                        <a:spcAft>
                          <a:spcPts val="0"/>
                        </a:spcAft>
                      </a:pPr>
                      <a:r>
                        <a:rPr lang="en-US" sz="1400" b="1" dirty="0">
                          <a:effectLst/>
                        </a:rPr>
                        <a:t>Used to represent a group of statements performing one processing task.</a:t>
                      </a:r>
                      <a:endParaRPr lang="en-US" sz="1400" b="1" dirty="0">
                        <a:effectLst/>
                        <a:latin typeface="Calibri"/>
                        <a:ea typeface="Calibri"/>
                        <a:cs typeface="Times New Roman"/>
                      </a:endParaRPr>
                    </a:p>
                  </a:txBody>
                  <a:tcPr marL="95250" marR="76200" marT="95250" marB="85725" anchor="b">
                    <a:solidFill>
                      <a:schemeClr val="accent6">
                        <a:lumMod val="40000"/>
                        <a:lumOff val="60000"/>
                      </a:schemeClr>
                    </a:solidFill>
                  </a:tcPr>
                </a:tc>
                <a:extLst>
                  <a:ext uri="{0D108BD9-81ED-4DB2-BD59-A6C34878D82A}">
                    <a16:rowId xmlns:a16="http://schemas.microsoft.com/office/drawing/2014/main" val="10007"/>
                  </a:ext>
                </a:extLst>
              </a:tr>
            </a:tbl>
          </a:graphicData>
        </a:graphic>
      </p:graphicFrame>
      <p:pic>
        <p:nvPicPr>
          <p:cNvPr id="6" name="Picture 14" descr="Description: Flowline symbol in flowchart of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31783"/>
            <a:ext cx="1443038" cy="2191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rminal symbol in flowchart of programming"/>
          <p:cNvPicPr/>
          <p:nvPr/>
        </p:nvPicPr>
        <p:blipFill>
          <a:blip r:embed="rId4">
            <a:extLst>
              <a:ext uri="{28A0092B-C50C-407E-A947-70E740481C1C}">
                <a14:useLocalDpi xmlns:a14="http://schemas.microsoft.com/office/drawing/2010/main" val="0"/>
              </a:ext>
            </a:extLst>
          </a:blip>
          <a:srcRect/>
          <a:stretch>
            <a:fillRect/>
          </a:stretch>
        </p:blipFill>
        <p:spPr bwMode="auto">
          <a:xfrm>
            <a:off x="1292157" y="1975275"/>
            <a:ext cx="990600" cy="406400"/>
          </a:xfrm>
          <a:prstGeom prst="rect">
            <a:avLst/>
          </a:prstGeom>
          <a:noFill/>
          <a:ln>
            <a:noFill/>
          </a:ln>
        </p:spPr>
      </p:pic>
      <p:pic>
        <p:nvPicPr>
          <p:cNvPr id="8" name="Picture 7" descr="Input/Output symbol in flowchart of programming"/>
          <p:cNvPicPr/>
          <p:nvPr/>
        </p:nvPicPr>
        <p:blipFill>
          <a:blip r:embed="rId5">
            <a:extLst>
              <a:ext uri="{28A0092B-C50C-407E-A947-70E740481C1C}">
                <a14:useLocalDpi xmlns:a14="http://schemas.microsoft.com/office/drawing/2010/main" val="0"/>
              </a:ext>
            </a:extLst>
          </a:blip>
          <a:srcRect/>
          <a:stretch>
            <a:fillRect/>
          </a:stretch>
        </p:blipFill>
        <p:spPr bwMode="auto">
          <a:xfrm>
            <a:off x="1236223" y="2877218"/>
            <a:ext cx="1066800" cy="399415"/>
          </a:xfrm>
          <a:prstGeom prst="rect">
            <a:avLst/>
          </a:prstGeom>
          <a:noFill/>
          <a:ln>
            <a:noFill/>
          </a:ln>
        </p:spPr>
      </p:pic>
      <p:pic>
        <p:nvPicPr>
          <p:cNvPr id="9" name="Picture 8" descr="Processing symbol in flowchart of programming"/>
          <p:cNvPicPr/>
          <p:nvPr/>
        </p:nvPicPr>
        <p:blipFill>
          <a:blip r:embed="rId6">
            <a:extLst>
              <a:ext uri="{28A0092B-C50C-407E-A947-70E740481C1C}">
                <a14:useLocalDpi xmlns:a14="http://schemas.microsoft.com/office/drawing/2010/main" val="0"/>
              </a:ext>
            </a:extLst>
          </a:blip>
          <a:srcRect/>
          <a:stretch>
            <a:fillRect/>
          </a:stretch>
        </p:blipFill>
        <p:spPr bwMode="auto">
          <a:xfrm>
            <a:off x="1268648" y="3548652"/>
            <a:ext cx="1066800" cy="399415"/>
          </a:xfrm>
          <a:prstGeom prst="rect">
            <a:avLst/>
          </a:prstGeom>
          <a:noFill/>
          <a:ln>
            <a:noFill/>
          </a:ln>
        </p:spPr>
      </p:pic>
      <p:pic>
        <p:nvPicPr>
          <p:cNvPr id="10" name="Picture 9" descr="Decision making symbol in flowchart of programming"/>
          <p:cNvPicPr/>
          <p:nvPr/>
        </p:nvPicPr>
        <p:blipFill>
          <a:blip r:embed="rId7">
            <a:extLst>
              <a:ext uri="{28A0092B-C50C-407E-A947-70E740481C1C}">
                <a14:useLocalDpi xmlns:a14="http://schemas.microsoft.com/office/drawing/2010/main" val="0"/>
              </a:ext>
            </a:extLst>
          </a:blip>
          <a:srcRect/>
          <a:stretch>
            <a:fillRect/>
          </a:stretch>
        </p:blipFill>
        <p:spPr bwMode="auto">
          <a:xfrm>
            <a:off x="1268648" y="4357480"/>
            <a:ext cx="1058334" cy="461010"/>
          </a:xfrm>
          <a:prstGeom prst="rect">
            <a:avLst/>
          </a:prstGeom>
          <a:noFill/>
          <a:ln>
            <a:noFill/>
          </a:ln>
        </p:spPr>
      </p:pic>
      <p:pic>
        <p:nvPicPr>
          <p:cNvPr id="11" name="Picture 10" descr="On-page connector symbol in flowchart of programming"/>
          <p:cNvPicPr/>
          <p:nvPr/>
        </p:nvPicPr>
        <p:blipFill>
          <a:blip r:embed="rId8">
            <a:extLst>
              <a:ext uri="{28A0092B-C50C-407E-A947-70E740481C1C}">
                <a14:useLocalDpi xmlns:a14="http://schemas.microsoft.com/office/drawing/2010/main" val="0"/>
              </a:ext>
            </a:extLst>
          </a:blip>
          <a:srcRect/>
          <a:stretch>
            <a:fillRect/>
          </a:stretch>
        </p:blipFill>
        <p:spPr bwMode="auto">
          <a:xfrm>
            <a:off x="1560007" y="5227903"/>
            <a:ext cx="475615" cy="399415"/>
          </a:xfrm>
          <a:prstGeom prst="rect">
            <a:avLst/>
          </a:prstGeom>
          <a:noFill/>
          <a:ln>
            <a:noFill/>
          </a:ln>
        </p:spPr>
      </p:pic>
      <p:pic>
        <p:nvPicPr>
          <p:cNvPr id="12" name="Picture 11" descr="Predefined process symbol in flowchart of programming"/>
          <p:cNvPicPr/>
          <p:nvPr/>
        </p:nvPicPr>
        <p:blipFill>
          <a:blip r:embed="rId9">
            <a:extLst>
              <a:ext uri="{28A0092B-C50C-407E-A947-70E740481C1C}">
                <a14:useLocalDpi xmlns:a14="http://schemas.microsoft.com/office/drawing/2010/main" val="0"/>
              </a:ext>
            </a:extLst>
          </a:blip>
          <a:srcRect/>
          <a:stretch>
            <a:fillRect/>
          </a:stretch>
        </p:blipFill>
        <p:spPr bwMode="auto">
          <a:xfrm>
            <a:off x="1236223" y="6011540"/>
            <a:ext cx="1002560" cy="533400"/>
          </a:xfrm>
          <a:prstGeom prst="rect">
            <a:avLst/>
          </a:prstGeom>
          <a:noFill/>
          <a:ln>
            <a:noFill/>
          </a:ln>
        </p:spPr>
      </p:pic>
    </p:spTree>
    <p:extLst>
      <p:ext uri="{BB962C8B-B14F-4D97-AF65-F5344CB8AC3E}">
        <p14:creationId xmlns:p14="http://schemas.microsoft.com/office/powerpoint/2010/main" val="86290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6E9DB3-35CE-426A-AE8E-4AD2D11CB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696065A-DB55-4E29-BC6B-CF13E8533165}"/>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873669" y="533400"/>
            <a:ext cx="8229600" cy="63976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Myriad Pro"/>
              </a:rPr>
              <a:t>Algorithm and Flow chart Examples</a:t>
            </a:r>
          </a:p>
        </p:txBody>
      </p:sp>
      <p:sp>
        <p:nvSpPr>
          <p:cNvPr id="5" name="Content Placeholder 2"/>
          <p:cNvSpPr txBox="1">
            <a:spLocks/>
          </p:cNvSpPr>
          <p:nvPr/>
        </p:nvSpPr>
        <p:spPr>
          <a:xfrm>
            <a:off x="457200" y="1219200"/>
            <a:ext cx="8229600" cy="4906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a:t>To find sum of 2 numbers</a:t>
            </a:r>
            <a:r>
              <a:rPr lang="en-US" sz="2400"/>
              <a:t> </a:t>
            </a:r>
            <a:br>
              <a:rPr lang="en-US"/>
            </a:b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3381"/>
            <a:ext cx="8229600" cy="464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456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3E5E3-1FCC-4BF4-9389-452DE3319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E1D1F49-3454-48A4-9A7C-2662C0E6AA92}"/>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57200" y="304800"/>
            <a:ext cx="8229600" cy="58213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latin typeface="Myriad Pro"/>
              </a:rPr>
              <a:t>Find the average of 3 integers called </a:t>
            </a:r>
            <a:r>
              <a:rPr lang="en-US" sz="2400" b="1" dirty="0" err="1">
                <a:latin typeface="Myriad Pro"/>
              </a:rPr>
              <a:t>a,b,c</a:t>
            </a:r>
            <a:br>
              <a:rPr lang="en-US" sz="2400" b="1" dirty="0">
                <a:latin typeface="Myriad Pro"/>
              </a:rPr>
            </a:br>
            <a:r>
              <a:rPr lang="en-US" sz="2400" b="1" dirty="0">
                <a:latin typeface="Myriad Pro"/>
              </a:rPr>
              <a:t>		Example </a:t>
            </a:r>
            <a:r>
              <a:rPr lang="en-US" sz="2400" b="1" dirty="0">
                <a:latin typeface="Myriad Pro"/>
                <a:sym typeface="Wingdings" pitchFamily="2" charset="2"/>
              </a:rPr>
              <a:t></a:t>
            </a:r>
            <a:br>
              <a:rPr lang="en-US" sz="2400" dirty="0">
                <a:latin typeface="Myriad Pro"/>
              </a:rPr>
            </a:br>
            <a:endParaRPr lang="en-US" sz="2400" dirty="0">
              <a:latin typeface="Myriad Pro"/>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22" y="1080481"/>
            <a:ext cx="72485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25" y="1779859"/>
            <a:ext cx="8052367"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7010400" y="304800"/>
            <a:ext cx="2117188" cy="9906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C00000"/>
                </a:solidFill>
                <a:latin typeface="Myriad Pro"/>
              </a:rPr>
              <a:t>Sequence</a:t>
            </a:r>
          </a:p>
        </p:txBody>
      </p:sp>
    </p:spTree>
    <p:extLst>
      <p:ext uri="{BB962C8B-B14F-4D97-AF65-F5344CB8AC3E}">
        <p14:creationId xmlns:p14="http://schemas.microsoft.com/office/powerpoint/2010/main" val="4157908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8C7C973-8260-43EB-94AC-BAA70C776A3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40788" y="466018"/>
            <a:ext cx="8229600" cy="53641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b="1" dirty="0"/>
              <a:t>	</a:t>
            </a:r>
            <a:r>
              <a:rPr lang="en-US" sz="4000" dirty="0">
                <a:latin typeface="Myriad Pro"/>
              </a:rPr>
              <a:t>Greatest of 2 numbers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433" y="1600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7010400" y="304800"/>
            <a:ext cx="2117188" cy="9906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C00000"/>
                </a:solidFill>
                <a:latin typeface="Myriad Pro"/>
              </a:rPr>
              <a:t>Selection</a:t>
            </a:r>
          </a:p>
        </p:txBody>
      </p:sp>
      <p:sp>
        <p:nvSpPr>
          <p:cNvPr id="7" name="Oval Callout 6"/>
          <p:cNvSpPr/>
          <p:nvPr/>
        </p:nvSpPr>
        <p:spPr>
          <a:xfrm>
            <a:off x="7374988" y="1819982"/>
            <a:ext cx="1752600" cy="1219200"/>
          </a:xfrm>
          <a:prstGeom prst="wedgeEllipseCallout">
            <a:avLst>
              <a:gd name="adj1" fmla="val -97513"/>
              <a:gd name="adj2" fmla="val 11136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Is this correct?</a:t>
            </a:r>
          </a:p>
        </p:txBody>
      </p:sp>
    </p:spTree>
    <p:extLst>
      <p:ext uri="{BB962C8B-B14F-4D97-AF65-F5344CB8AC3E}">
        <p14:creationId xmlns:p14="http://schemas.microsoft.com/office/powerpoint/2010/main" val="3886497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2F943A4-0DCD-4442-94EC-38588F5835E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457200" y="381000"/>
            <a:ext cx="8229600" cy="57451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Myriad Pro"/>
              </a:rPr>
              <a:t>Algorithm and flow chart to find the sum of first five natural 			numbers (sum of 1,2,3,4,5)</a:t>
            </a:r>
            <a:br>
              <a:rPr lang="en-US" sz="2400" dirty="0">
                <a:latin typeface="Myriad Pro"/>
              </a:rPr>
            </a:br>
            <a:r>
              <a:rPr lang="en-US" sz="2400" dirty="0">
                <a:latin typeface="Myriad Pro"/>
              </a:rPr>
              <a:t>Example: 1+2+3+4+5=15 </a:t>
            </a:r>
            <a:br>
              <a:rPr lang="en-US" sz="2000" dirty="0">
                <a:latin typeface="Myriad Pro"/>
              </a:rPr>
            </a:br>
            <a:endParaRPr lang="en-US" sz="2000" dirty="0">
              <a:latin typeface="Myriad Pro"/>
            </a:endParaRPr>
          </a:p>
        </p:txBody>
      </p:sp>
      <p:sp>
        <p:nvSpPr>
          <p:cNvPr id="14" name="Oval 13"/>
          <p:cNvSpPr/>
          <p:nvPr/>
        </p:nvSpPr>
        <p:spPr>
          <a:xfrm>
            <a:off x="7051697" y="795077"/>
            <a:ext cx="2117188" cy="9906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C00000"/>
                </a:solidFill>
                <a:latin typeface="Myriad Pro"/>
              </a:rPr>
              <a:t>Repetition</a:t>
            </a:r>
          </a:p>
        </p:txBody>
      </p:sp>
      <p:pic>
        <p:nvPicPr>
          <p:cNvPr id="8" name="Picture 7"/>
          <p:cNvPicPr/>
          <p:nvPr/>
        </p:nvPicPr>
        <p:blipFill rotWithShape="1">
          <a:blip r:embed="rId3">
            <a:extLst>
              <a:ext uri="{28A0092B-C50C-407E-A947-70E740481C1C}">
                <a14:useLocalDpi xmlns:a14="http://schemas.microsoft.com/office/drawing/2010/main" val="0"/>
              </a:ext>
            </a:extLst>
          </a:blip>
          <a:srcRect t="2097" r="30534" b="14902"/>
          <a:stretch/>
        </p:blipFill>
        <p:spPr bwMode="auto">
          <a:xfrm>
            <a:off x="457200" y="1752600"/>
            <a:ext cx="7171006" cy="4038600"/>
          </a:xfrm>
          <a:prstGeom prst="rect">
            <a:avLst/>
          </a:prstGeom>
          <a:noFill/>
          <a:ln>
            <a:noFill/>
          </a:ln>
          <a:effectLst/>
          <a:extLst>
            <a:ext uri="{53640926-AAD7-44D8-BBD7-CCE9431645EC}">
              <a14:shadowObscured xmlns:a14="http://schemas.microsoft.com/office/drawing/2010/main"/>
            </a:ext>
          </a:extLst>
        </p:spPr>
      </p:pic>
      <p:sp>
        <p:nvSpPr>
          <p:cNvPr id="13" name="Right Arrow 12"/>
          <p:cNvSpPr/>
          <p:nvPr/>
        </p:nvSpPr>
        <p:spPr>
          <a:xfrm>
            <a:off x="6248400" y="3429000"/>
            <a:ext cx="194710" cy="126456"/>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8273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8C7C973-8260-43EB-94AC-BAA70C776A3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6" name="Title 1">
            <a:extLst>
              <a:ext uri="{FF2B5EF4-FFF2-40B4-BE49-F238E27FC236}">
                <a16:creationId xmlns:a16="http://schemas.microsoft.com/office/drawing/2014/main" id="{E7D17E94-50BD-4FE8-B149-456AFDDEDE29}"/>
              </a:ext>
            </a:extLst>
          </p:cNvPr>
          <p:cNvSpPr txBox="1">
            <a:spLocks/>
          </p:cNvSpPr>
          <p:nvPr/>
        </p:nvSpPr>
        <p:spPr>
          <a:xfrm>
            <a:off x="990600" y="381000"/>
            <a:ext cx="7467599" cy="128089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The importance of Software Systems for Engineers</a:t>
            </a:r>
            <a:br>
              <a:rPr lang="en-US" sz="3200" b="1" dirty="0"/>
            </a:br>
            <a:endParaRPr lang="en-US" sz="3200" b="1" dirty="0"/>
          </a:p>
        </p:txBody>
      </p:sp>
      <p:sp>
        <p:nvSpPr>
          <p:cNvPr id="7" name="Content Placeholder 2">
            <a:extLst>
              <a:ext uri="{FF2B5EF4-FFF2-40B4-BE49-F238E27FC236}">
                <a16:creationId xmlns:a16="http://schemas.microsoft.com/office/drawing/2014/main" id="{93EDE746-3E8B-4CA6-8729-707C34EE5303}"/>
              </a:ext>
            </a:extLst>
          </p:cNvPr>
          <p:cNvSpPr txBox="1">
            <a:spLocks/>
          </p:cNvSpPr>
          <p:nvPr/>
        </p:nvSpPr>
        <p:spPr>
          <a:xfrm>
            <a:off x="609599" y="2091177"/>
            <a:ext cx="8229600" cy="4337536"/>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3800" dirty="0">
                <a:latin typeface="Myriad Pro"/>
              </a:rPr>
              <a:t>Software has become an invisible thread tying all fields of studies together </a:t>
            </a:r>
          </a:p>
          <a:p>
            <a:pPr algn="just"/>
            <a:r>
              <a:rPr lang="en-US" sz="3800" dirty="0">
                <a:latin typeface="Myriad Pro"/>
              </a:rPr>
              <a:t>As an engineer, you may need to know the process of software development for creating your own simple programs as well as for using application software for analyzing, designing and modeling of work in any other fields</a:t>
            </a:r>
          </a:p>
          <a:p>
            <a:pPr algn="just"/>
            <a:r>
              <a:rPr lang="en-US" sz="3800" dirty="0">
                <a:latin typeface="Myriad Pro"/>
              </a:rPr>
              <a:t>Computer systems controlled by software systems are playing a major role in many fields such as :</a:t>
            </a:r>
          </a:p>
          <a:p>
            <a:pPr lvl="4" algn="just">
              <a:buFont typeface="Wingdings" pitchFamily="2" charset="2"/>
              <a:buChar char="ü"/>
            </a:pPr>
            <a:r>
              <a:rPr lang="en-US" sz="2900" i="1" dirty="0">
                <a:latin typeface="Myriad Pro"/>
              </a:rPr>
              <a:t>agriculture</a:t>
            </a:r>
          </a:p>
          <a:p>
            <a:pPr lvl="4" algn="just">
              <a:buFont typeface="Wingdings" pitchFamily="2" charset="2"/>
              <a:buChar char="ü"/>
            </a:pPr>
            <a:r>
              <a:rPr lang="en-US" sz="2900" i="1" dirty="0">
                <a:latin typeface="Myriad Pro"/>
              </a:rPr>
              <a:t>civil</a:t>
            </a:r>
          </a:p>
          <a:p>
            <a:pPr lvl="4" algn="just">
              <a:buFont typeface="Wingdings" pitchFamily="2" charset="2"/>
              <a:buChar char="ü"/>
            </a:pPr>
            <a:r>
              <a:rPr lang="en-US" sz="2900" i="1" dirty="0">
                <a:latin typeface="Myriad Pro"/>
              </a:rPr>
              <a:t>electrical</a:t>
            </a:r>
          </a:p>
          <a:p>
            <a:pPr lvl="4" algn="just">
              <a:buFont typeface="Wingdings" pitchFamily="2" charset="2"/>
              <a:buChar char="ü"/>
            </a:pPr>
            <a:r>
              <a:rPr lang="en-US" sz="2900" i="1" dirty="0">
                <a:latin typeface="Myriad Pro"/>
              </a:rPr>
              <a:t>Communication</a:t>
            </a:r>
          </a:p>
          <a:p>
            <a:pPr lvl="4" algn="just">
              <a:buFont typeface="Wingdings" pitchFamily="2" charset="2"/>
              <a:buChar char="ü"/>
            </a:pPr>
            <a:r>
              <a:rPr lang="en-US" sz="2900" i="1" dirty="0">
                <a:latin typeface="Myriad Pro"/>
              </a:rPr>
              <a:t>mechanical</a:t>
            </a:r>
          </a:p>
          <a:p>
            <a:pPr lvl="4" algn="just">
              <a:buFont typeface="Wingdings" pitchFamily="2" charset="2"/>
              <a:buChar char="ü"/>
            </a:pPr>
            <a:r>
              <a:rPr lang="en-US" sz="2900" i="1" dirty="0">
                <a:latin typeface="Myriad Pro"/>
              </a:rPr>
              <a:t>Textile </a:t>
            </a:r>
            <a:r>
              <a:rPr lang="en-US" sz="2900" i="1" dirty="0" err="1">
                <a:latin typeface="Myriad Pro"/>
              </a:rPr>
              <a:t>etc</a:t>
            </a:r>
            <a:r>
              <a:rPr lang="en-US" sz="2900" i="1" dirty="0">
                <a:latin typeface="Myriad Pro"/>
              </a:rPr>
              <a:t>…</a:t>
            </a:r>
          </a:p>
          <a:p>
            <a:endParaRPr lang="en-US" sz="2900" dirty="0"/>
          </a:p>
          <a:p>
            <a:endParaRPr lang="en-US" sz="2400" dirty="0"/>
          </a:p>
        </p:txBody>
      </p:sp>
    </p:spTree>
    <p:extLst>
      <p:ext uri="{BB962C8B-B14F-4D97-AF65-F5344CB8AC3E}">
        <p14:creationId xmlns:p14="http://schemas.microsoft.com/office/powerpoint/2010/main" val="15014470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F6DD19A2-8D71-4153-A4B9-1381B17639A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Rectangle 3"/>
          <p:cNvSpPr/>
          <p:nvPr/>
        </p:nvSpPr>
        <p:spPr>
          <a:xfrm>
            <a:off x="152400" y="381000"/>
            <a:ext cx="1800558" cy="369332"/>
          </a:xfrm>
          <a:prstGeom prst="rect">
            <a:avLst/>
          </a:prstGeom>
        </p:spPr>
        <p:txBody>
          <a:bodyPr wrap="none">
            <a:spAutoFit/>
          </a:bodyPr>
          <a:lstStyle/>
          <a:p>
            <a:r>
              <a:rPr lang="en-AU" dirty="0">
                <a:solidFill>
                  <a:srgbClr val="000000"/>
                </a:solidFill>
                <a:latin typeface="Myriad Pro"/>
              </a:rPr>
              <a:t>D.S. Activity 1.2</a:t>
            </a:r>
            <a:endParaRPr lang="en-AU" dirty="0">
              <a:latin typeface="Myriad Pro"/>
            </a:endParaRPr>
          </a:p>
        </p:txBody>
      </p:sp>
      <p:sp>
        <p:nvSpPr>
          <p:cNvPr id="5" name="Content Placeholder 2"/>
          <p:cNvSpPr txBox="1">
            <a:spLocks/>
          </p:cNvSpPr>
          <p:nvPr/>
        </p:nvSpPr>
        <p:spPr>
          <a:xfrm>
            <a:off x="457200" y="1371600"/>
            <a:ext cx="8229600" cy="47545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Now write an Algorithm and a flow chart to find the volume of a cylinder.</a:t>
            </a:r>
          </a:p>
          <a:p>
            <a:pPr marL="0" indent="0">
              <a:buNone/>
            </a:pPr>
            <a:br>
              <a:rPr lang="en-US" sz="2800" dirty="0"/>
            </a:br>
            <a:r>
              <a:rPr lang="en-US" sz="2800" dirty="0"/>
              <a:t>When “r” is the radius of the cylinder, “h” is the height of the cylinder and V is the Volume of the</a:t>
            </a:r>
            <a:br>
              <a:rPr lang="en-US" sz="2800" dirty="0"/>
            </a:br>
            <a:r>
              <a:rPr lang="en-US" sz="2800" dirty="0"/>
              <a:t>cylinder and the Volume of a cylinder is </a:t>
            </a:r>
            <a:r>
              <a:rPr lang="en-US" sz="2800" i="1" dirty="0"/>
              <a:t>V</a:t>
            </a:r>
            <a:r>
              <a:rPr lang="en-US" sz="2800" dirty="0"/>
              <a:t>=π</a:t>
            </a:r>
            <a:r>
              <a:rPr lang="en-US" sz="2800" i="1" dirty="0"/>
              <a:t>r</a:t>
            </a:r>
            <a:r>
              <a:rPr lang="en-US" sz="2800" i="1" baseline="30000" dirty="0"/>
              <a:t>2</a:t>
            </a:r>
            <a:r>
              <a:rPr lang="en-US" sz="2800" i="1" dirty="0"/>
              <a:t>h</a:t>
            </a:r>
            <a:r>
              <a:rPr lang="en-US" sz="2800" dirty="0"/>
              <a:t> </a:t>
            </a:r>
            <a:br>
              <a:rPr lang="en-US" sz="2400" dirty="0"/>
            </a:br>
            <a:endParaRPr lang="en-US" sz="2400" dirty="0"/>
          </a:p>
        </p:txBody>
      </p:sp>
    </p:spTree>
    <p:extLst>
      <p:ext uri="{BB962C8B-B14F-4D97-AF65-F5344CB8AC3E}">
        <p14:creationId xmlns:p14="http://schemas.microsoft.com/office/powerpoint/2010/main" val="3938447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2"/>
          <p:cNvSpPr/>
          <p:nvPr/>
        </p:nvSpPr>
        <p:spPr>
          <a:xfrm>
            <a:off x="152400" y="381000"/>
            <a:ext cx="1800558" cy="369332"/>
          </a:xfrm>
          <a:prstGeom prst="rect">
            <a:avLst/>
          </a:prstGeom>
        </p:spPr>
        <p:txBody>
          <a:bodyPr wrap="none">
            <a:spAutoFit/>
          </a:bodyPr>
          <a:lstStyle/>
          <a:p>
            <a:r>
              <a:rPr lang="en-AU" dirty="0">
                <a:solidFill>
                  <a:srgbClr val="000000"/>
                </a:solidFill>
                <a:latin typeface="Myriad Pro"/>
              </a:rPr>
              <a:t>D.S. Activity 1.3</a:t>
            </a:r>
            <a:endParaRPr lang="en-AU" dirty="0">
              <a:latin typeface="Myriad Pro"/>
            </a:endParaRPr>
          </a:p>
        </p:txBody>
      </p:sp>
      <p:sp>
        <p:nvSpPr>
          <p:cNvPr id="4" name="Content Placeholder 2"/>
          <p:cNvSpPr txBox="1">
            <a:spLocks/>
          </p:cNvSpPr>
          <p:nvPr/>
        </p:nvSpPr>
        <p:spPr>
          <a:xfrm>
            <a:off x="457200" y="1371600"/>
            <a:ext cx="8229600" cy="47545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Now write an Algorithm and a flow chart to display numbers from 20 to 100 using a repetition structure.</a:t>
            </a:r>
          </a:p>
          <a:p>
            <a:pPr marL="0" indent="0">
              <a:buNone/>
            </a:pPr>
            <a:br>
              <a:rPr lang="en-US" sz="2800" dirty="0"/>
            </a:br>
            <a:endParaRPr lang="en-US" sz="2400" dirty="0"/>
          </a:p>
        </p:txBody>
      </p:sp>
    </p:spTree>
    <p:extLst>
      <p:ext uri="{BB962C8B-B14F-4D97-AF65-F5344CB8AC3E}">
        <p14:creationId xmlns:p14="http://schemas.microsoft.com/office/powerpoint/2010/main" val="2263028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22854577-E5B7-4031-82EF-5F3D7D4A911E}"/>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1295400" y="533400"/>
            <a:ext cx="7620000" cy="74749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Introduction to C programming</a:t>
            </a:r>
            <a:br>
              <a:rPr lang="en-US" sz="4000" dirty="0">
                <a:latin typeface="Myriad Pro"/>
              </a:rPr>
            </a:br>
            <a:endParaRPr lang="en-US" sz="4000" dirty="0">
              <a:latin typeface="Myriad Pro"/>
            </a:endParaRPr>
          </a:p>
        </p:txBody>
      </p:sp>
      <p:sp>
        <p:nvSpPr>
          <p:cNvPr id="5" name="Content Placeholder 2"/>
          <p:cNvSpPr txBox="1">
            <a:spLocks/>
          </p:cNvSpPr>
          <p:nvPr/>
        </p:nvSpPr>
        <p:spPr>
          <a:xfrm>
            <a:off x="631287" y="1299940"/>
            <a:ext cx="7848601" cy="52578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a:t>C is considered as a high-level programming language. </a:t>
            </a:r>
          </a:p>
          <a:p>
            <a:pPr marL="0" indent="0">
              <a:buFont typeface="Arial" panose="020B0604020202020204" pitchFamily="34" charset="0"/>
              <a:buNone/>
            </a:pPr>
            <a:endParaRPr lang="en-US" sz="2800"/>
          </a:p>
          <a:p>
            <a:r>
              <a:rPr lang="en-US" sz="2800"/>
              <a:t>Statements in C are English-like and closer to human language, which is easy to read and write. </a:t>
            </a:r>
          </a:p>
          <a:p>
            <a:pPr marL="0" indent="0">
              <a:buFont typeface="Arial" panose="020B0604020202020204" pitchFamily="34" charset="0"/>
              <a:buNone/>
            </a:pPr>
            <a:endParaRPr lang="en-US" sz="2800"/>
          </a:p>
          <a:p>
            <a:r>
              <a:rPr lang="en-US" sz="2800"/>
              <a:t>Since the computer can understand only the machine language, a program that is written using C needs to be translated into the machine language before executing. </a:t>
            </a:r>
            <a:endParaRPr lang="en-US" sz="2800" dirty="0"/>
          </a:p>
        </p:txBody>
      </p:sp>
    </p:spTree>
    <p:extLst>
      <p:ext uri="{BB962C8B-B14F-4D97-AF65-F5344CB8AC3E}">
        <p14:creationId xmlns:p14="http://schemas.microsoft.com/office/powerpoint/2010/main" val="2627745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03736-0F20-463E-BFB5-FFFFA9A2C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FBB4FB6B-D4CC-4654-9B0A-330E7DE6C17F}"/>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143000" y="571470"/>
            <a:ext cx="7391400" cy="5715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a:t>C is considered as a high-level programming language. </a:t>
            </a:r>
          </a:p>
          <a:p>
            <a:pPr marL="0" indent="0">
              <a:buFont typeface="Arial" panose="020B0604020202020204" pitchFamily="34" charset="0"/>
              <a:buNone/>
            </a:pPr>
            <a:endParaRPr lang="en-US" sz="2800"/>
          </a:p>
          <a:p>
            <a:r>
              <a:rPr lang="en-US" sz="2800"/>
              <a:t>Statements in C are English-like and closer to human language, which is easy to read and write. </a:t>
            </a:r>
          </a:p>
          <a:p>
            <a:pPr marL="0" indent="0">
              <a:buFont typeface="Arial" panose="020B0604020202020204" pitchFamily="34" charset="0"/>
              <a:buNone/>
            </a:pPr>
            <a:endParaRPr lang="en-US" sz="2800"/>
          </a:p>
          <a:p>
            <a:r>
              <a:rPr lang="en-US" sz="2800"/>
              <a:t>Since the computer can understand only the machine language, a program that is written using C needs to be translated into the machine language before executing. </a:t>
            </a:r>
            <a:endParaRPr lang="en-US" sz="2800" dirty="0"/>
          </a:p>
        </p:txBody>
      </p:sp>
    </p:spTree>
    <p:extLst>
      <p:ext uri="{BB962C8B-B14F-4D97-AF65-F5344CB8AC3E}">
        <p14:creationId xmlns:p14="http://schemas.microsoft.com/office/powerpoint/2010/main" val="1810103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7F738-62C2-43B5-9A68-8B742CC22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E58E4E8E-37AF-4442-9F9D-8FF69F7E249C}"/>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143000" y="571470"/>
            <a:ext cx="7391400" cy="5715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a:t>C is considered as a high-level programming language. </a:t>
            </a:r>
          </a:p>
          <a:p>
            <a:pPr marL="0" indent="0">
              <a:buFont typeface="Arial" panose="020B0604020202020204" pitchFamily="34" charset="0"/>
              <a:buNone/>
            </a:pPr>
            <a:endParaRPr lang="en-US" sz="2800"/>
          </a:p>
          <a:p>
            <a:r>
              <a:rPr lang="en-US" sz="2800"/>
              <a:t>Statements in C are English-like and closer to human language, which is easy to read and write. </a:t>
            </a:r>
          </a:p>
          <a:p>
            <a:pPr marL="0" indent="0">
              <a:buFont typeface="Arial" panose="020B0604020202020204" pitchFamily="34" charset="0"/>
              <a:buNone/>
            </a:pPr>
            <a:endParaRPr lang="en-US" sz="2800"/>
          </a:p>
          <a:p>
            <a:r>
              <a:rPr lang="en-US" sz="2800"/>
              <a:t>Since the computer can understand only the machine language, a program that is written using C needs to be translated into the machine language before executing. </a:t>
            </a:r>
            <a:endParaRPr lang="en-US" sz="2800" dirty="0"/>
          </a:p>
        </p:txBody>
      </p:sp>
    </p:spTree>
    <p:extLst>
      <p:ext uri="{BB962C8B-B14F-4D97-AF65-F5344CB8AC3E}">
        <p14:creationId xmlns:p14="http://schemas.microsoft.com/office/powerpoint/2010/main" val="2875625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6E9DB3-35CE-426A-AE8E-4AD2D11CB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ED049DA7-0C9C-464E-A7A0-74742695F279}"/>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1945201" y="624110"/>
            <a:ext cx="6589199" cy="67129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Hello World Example</a:t>
            </a:r>
            <a:br>
              <a:rPr lang="en-US" sz="4000" dirty="0">
                <a:latin typeface="Myriad Pro"/>
              </a:rPr>
            </a:br>
            <a:endParaRPr lang="en-US" sz="4000" dirty="0">
              <a:latin typeface="Myriad Pro"/>
            </a:endParaRPr>
          </a:p>
        </p:txBody>
      </p:sp>
      <p:sp>
        <p:nvSpPr>
          <p:cNvPr id="5" name="Content Placeholder 2"/>
          <p:cNvSpPr txBox="1">
            <a:spLocks/>
          </p:cNvSpPr>
          <p:nvPr/>
        </p:nvSpPr>
        <p:spPr>
          <a:xfrm>
            <a:off x="1143000" y="1295400"/>
            <a:ext cx="7924799" cy="5334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a:p>
            <a:r>
              <a:rPr lang="en-US" dirty="0">
                <a:latin typeface="Myriad Pro"/>
              </a:rPr>
              <a:t>A C program basically consists of the following parts −</a:t>
            </a:r>
          </a:p>
          <a:p>
            <a:pPr lvl="3"/>
            <a:r>
              <a:rPr lang="en-US" sz="2800" b="1" dirty="0">
                <a:latin typeface="Myriad Pro"/>
              </a:rPr>
              <a:t>Preprocessor Commands</a:t>
            </a:r>
          </a:p>
          <a:p>
            <a:pPr lvl="3"/>
            <a:r>
              <a:rPr lang="en-US" sz="2800" b="1" dirty="0">
                <a:latin typeface="Myriad Pro"/>
              </a:rPr>
              <a:t>Functions</a:t>
            </a:r>
          </a:p>
          <a:p>
            <a:pPr lvl="3"/>
            <a:r>
              <a:rPr lang="en-US" sz="2800" b="1" dirty="0">
                <a:latin typeface="Myriad Pro"/>
              </a:rPr>
              <a:t>Variables</a:t>
            </a:r>
          </a:p>
          <a:p>
            <a:pPr lvl="3"/>
            <a:r>
              <a:rPr lang="en-US" sz="2800" b="1" dirty="0">
                <a:latin typeface="Myriad Pro"/>
              </a:rPr>
              <a:t>Statements &amp; Expressions</a:t>
            </a:r>
          </a:p>
          <a:p>
            <a:pPr lvl="3"/>
            <a:r>
              <a:rPr lang="en-US" sz="2800" b="1" dirty="0">
                <a:latin typeface="Myriad Pro"/>
              </a:rPr>
              <a:t>Comments</a:t>
            </a:r>
          </a:p>
          <a:p>
            <a:pPr marL="1371600" lvl="3"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73657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3E5E3-1FCC-4BF4-9389-452DE3319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38100"/>
            <a:ext cx="9144000" cy="6858000"/>
          </a:xfrm>
          <a:prstGeom prst="rect">
            <a:avLst/>
          </a:prstGeom>
        </p:spPr>
      </p:pic>
      <p:sp>
        <p:nvSpPr>
          <p:cNvPr id="3" name="TextBox 2">
            <a:extLst>
              <a:ext uri="{FF2B5EF4-FFF2-40B4-BE49-F238E27FC236}">
                <a16:creationId xmlns:a16="http://schemas.microsoft.com/office/drawing/2014/main" id="{5E1D1F49-3454-48A4-9A7C-2662C0E6AA92}"/>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999907" y="492424"/>
            <a:ext cx="6591985" cy="53016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pPr>
            <a:endParaRPr lang="en-US" sz="2800" dirty="0"/>
          </a:p>
          <a:p>
            <a:pPr marL="114300" indent="0">
              <a:buFont typeface="Arial" panose="020B0604020202020204" pitchFamily="34" charset="0"/>
              <a:buNone/>
            </a:pPr>
            <a:endParaRPr lang="en-US" sz="2800" dirty="0"/>
          </a:p>
          <a:p>
            <a:pPr marL="114300" indent="0">
              <a:buFont typeface="Arial" panose="020B0604020202020204" pitchFamily="34" charset="0"/>
              <a:buNone/>
            </a:pPr>
            <a:endParaRPr lang="en-US" sz="2800" dirty="0"/>
          </a:p>
          <a:p>
            <a:pPr marL="114300" indent="0">
              <a:buFont typeface="Arial" panose="020B0604020202020204" pitchFamily="34" charset="0"/>
              <a:buNone/>
            </a:pPr>
            <a:r>
              <a:rPr lang="en-US" dirty="0">
                <a:latin typeface="Myriad Pro"/>
              </a:rPr>
              <a:t>#include &lt;</a:t>
            </a:r>
            <a:r>
              <a:rPr lang="en-US" dirty="0" err="1">
                <a:latin typeface="Myriad Pro"/>
              </a:rPr>
              <a:t>stdio.h</a:t>
            </a:r>
            <a:r>
              <a:rPr lang="en-US" dirty="0">
                <a:latin typeface="Myriad Pro"/>
              </a:rPr>
              <a:t>&gt; </a:t>
            </a:r>
          </a:p>
          <a:p>
            <a:pPr marL="114300" indent="0">
              <a:buFont typeface="Arial" panose="020B0604020202020204" pitchFamily="34" charset="0"/>
              <a:buNone/>
            </a:pPr>
            <a:r>
              <a:rPr lang="en-US" dirty="0" err="1">
                <a:latin typeface="Myriad Pro"/>
              </a:rPr>
              <a:t>int</a:t>
            </a:r>
            <a:r>
              <a:rPr lang="en-US" dirty="0">
                <a:latin typeface="Myriad Pro"/>
              </a:rPr>
              <a:t> main() {</a:t>
            </a:r>
          </a:p>
          <a:p>
            <a:pPr marL="114300" indent="0">
              <a:buFont typeface="Arial" panose="020B0604020202020204" pitchFamily="34" charset="0"/>
              <a:buNone/>
            </a:pPr>
            <a:r>
              <a:rPr lang="en-US" dirty="0">
                <a:latin typeface="Myriad Pro"/>
              </a:rPr>
              <a:t>	 	/* my first program in C */</a:t>
            </a:r>
          </a:p>
          <a:p>
            <a:pPr marL="114300" indent="0">
              <a:buFont typeface="Arial" panose="020B0604020202020204" pitchFamily="34" charset="0"/>
              <a:buNone/>
            </a:pPr>
            <a:r>
              <a:rPr lang="en-US" dirty="0">
                <a:latin typeface="Myriad Pro"/>
              </a:rPr>
              <a:t>		</a:t>
            </a:r>
            <a:r>
              <a:rPr lang="en-US" dirty="0" err="1">
                <a:latin typeface="Myriad Pro"/>
              </a:rPr>
              <a:t>printf</a:t>
            </a:r>
            <a:r>
              <a:rPr lang="en-US" dirty="0">
                <a:latin typeface="Myriad Pro"/>
              </a:rPr>
              <a:t>("Hello, World! \n"); </a:t>
            </a:r>
          </a:p>
          <a:p>
            <a:pPr marL="114300" indent="0">
              <a:buFont typeface="Arial" panose="020B0604020202020204" pitchFamily="34" charset="0"/>
              <a:buNone/>
            </a:pPr>
            <a:r>
              <a:rPr lang="en-US" dirty="0">
                <a:latin typeface="Myriad Pro"/>
              </a:rPr>
              <a:t>		return 0;</a:t>
            </a:r>
          </a:p>
          <a:p>
            <a:pPr marL="114300" indent="0">
              <a:buFont typeface="Arial" panose="020B0604020202020204" pitchFamily="34" charset="0"/>
              <a:buNone/>
            </a:pPr>
            <a:r>
              <a:rPr lang="en-US" dirty="0">
                <a:latin typeface="Myriad Pro"/>
              </a:rPr>
              <a:t> }</a:t>
            </a:r>
          </a:p>
          <a:p>
            <a:pPr marL="0" indent="0">
              <a:buFont typeface="Arial" panose="020B0604020202020204" pitchFamily="34" charset="0"/>
              <a:buNone/>
            </a:pPr>
            <a:endParaRPr lang="en-US" dirty="0"/>
          </a:p>
        </p:txBody>
      </p:sp>
      <p:cxnSp>
        <p:nvCxnSpPr>
          <p:cNvPr id="6" name="Straight Arrow Connector 5"/>
          <p:cNvCxnSpPr/>
          <p:nvPr/>
        </p:nvCxnSpPr>
        <p:spPr>
          <a:xfrm flipV="1">
            <a:off x="3581400" y="609600"/>
            <a:ext cx="990600" cy="1600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133599" y="1828800"/>
            <a:ext cx="6591299" cy="434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66900" y="1924005"/>
            <a:ext cx="34290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48200" y="381000"/>
            <a:ext cx="3810000" cy="1200329"/>
          </a:xfrm>
          <a:prstGeom prst="rect">
            <a:avLst/>
          </a:prstGeom>
          <a:noFill/>
        </p:spPr>
        <p:txBody>
          <a:bodyPr wrap="square" rtlCol="0">
            <a:spAutoFit/>
          </a:bodyPr>
          <a:lstStyle/>
          <a:p>
            <a:r>
              <a:rPr lang="en-US" dirty="0"/>
              <a:t>A preprocessor command, which tells a C compiler to include </a:t>
            </a:r>
            <a:r>
              <a:rPr lang="en-US" b="1" dirty="0" err="1"/>
              <a:t>stdio.h</a:t>
            </a:r>
            <a:r>
              <a:rPr lang="en-US" b="1" dirty="0"/>
              <a:t> </a:t>
            </a:r>
            <a:r>
              <a:rPr lang="en-US" dirty="0"/>
              <a:t>file before going to actual compilation.</a:t>
            </a:r>
          </a:p>
        </p:txBody>
      </p:sp>
    </p:spTree>
    <p:extLst>
      <p:ext uri="{BB962C8B-B14F-4D97-AF65-F5344CB8AC3E}">
        <p14:creationId xmlns:p14="http://schemas.microsoft.com/office/powerpoint/2010/main" val="1048104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8C7C973-8260-43EB-94AC-BAA70C776A3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942415" y="609600"/>
            <a:ext cx="6591985" cy="53016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pPr>
            <a:endParaRPr lang="en-US" sz="2800"/>
          </a:p>
          <a:p>
            <a:pPr marL="114300" indent="0">
              <a:buFont typeface="Arial" panose="020B0604020202020204" pitchFamily="34" charset="0"/>
              <a:buNone/>
            </a:pPr>
            <a:endParaRPr lang="en-US" sz="2800"/>
          </a:p>
          <a:p>
            <a:pPr marL="114300" indent="0">
              <a:buFont typeface="Arial" panose="020B0604020202020204" pitchFamily="34" charset="0"/>
              <a:buNone/>
            </a:pPr>
            <a:endParaRPr lang="en-US" sz="2800"/>
          </a:p>
          <a:p>
            <a:pPr marL="114300" indent="0">
              <a:buFont typeface="Arial" panose="020B0604020202020204" pitchFamily="34" charset="0"/>
              <a:buNone/>
            </a:pPr>
            <a:r>
              <a:rPr lang="en-US" sz="2800"/>
              <a:t>#include &lt;stdio.h&gt; </a:t>
            </a:r>
          </a:p>
          <a:p>
            <a:pPr marL="114300" indent="0">
              <a:buFont typeface="Arial" panose="020B0604020202020204" pitchFamily="34" charset="0"/>
              <a:buNone/>
            </a:pPr>
            <a:r>
              <a:rPr lang="en-US" sz="2800"/>
              <a:t>int main() {</a:t>
            </a:r>
          </a:p>
          <a:p>
            <a:pPr marL="114300" indent="0">
              <a:buFont typeface="Arial" panose="020B0604020202020204" pitchFamily="34" charset="0"/>
              <a:buNone/>
            </a:pPr>
            <a:r>
              <a:rPr lang="en-US" sz="2800"/>
              <a:t>	 	/* my first program in C */</a:t>
            </a:r>
          </a:p>
          <a:p>
            <a:pPr marL="114300" indent="0">
              <a:buFont typeface="Arial" panose="020B0604020202020204" pitchFamily="34" charset="0"/>
              <a:buNone/>
            </a:pPr>
            <a:r>
              <a:rPr lang="en-US" sz="2800"/>
              <a:t>		printf("Hello, World! \n"); </a:t>
            </a:r>
          </a:p>
          <a:p>
            <a:pPr marL="114300" indent="0">
              <a:buFont typeface="Arial" panose="020B0604020202020204" pitchFamily="34" charset="0"/>
              <a:buNone/>
            </a:pPr>
            <a:r>
              <a:rPr lang="en-US" sz="2800"/>
              <a:t>		return 0;</a:t>
            </a:r>
          </a:p>
          <a:p>
            <a:pPr marL="114300" indent="0">
              <a:buFont typeface="Arial" panose="020B0604020202020204" pitchFamily="34" charset="0"/>
              <a:buNone/>
            </a:pPr>
            <a:r>
              <a:rPr lang="en-US" sz="2800"/>
              <a:t> }</a:t>
            </a:r>
          </a:p>
          <a:p>
            <a:pPr marL="0" indent="0">
              <a:buFont typeface="Arial" panose="020B0604020202020204" pitchFamily="34" charset="0"/>
              <a:buNone/>
            </a:pPr>
            <a:endParaRPr lang="en-US" dirty="0"/>
          </a:p>
        </p:txBody>
      </p:sp>
      <p:sp>
        <p:nvSpPr>
          <p:cNvPr id="5" name="Rectangle 4"/>
          <p:cNvSpPr/>
          <p:nvPr/>
        </p:nvSpPr>
        <p:spPr>
          <a:xfrm>
            <a:off x="1981200" y="1676400"/>
            <a:ext cx="6324600" cy="434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81200" y="2667000"/>
            <a:ext cx="19050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581400" y="1027331"/>
            <a:ext cx="1219200" cy="171586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48200" y="381000"/>
            <a:ext cx="3810000" cy="646331"/>
          </a:xfrm>
          <a:prstGeom prst="rect">
            <a:avLst/>
          </a:prstGeom>
          <a:noFill/>
        </p:spPr>
        <p:txBody>
          <a:bodyPr wrap="square" rtlCol="0">
            <a:spAutoFit/>
          </a:bodyPr>
          <a:lstStyle/>
          <a:p>
            <a:r>
              <a:rPr lang="en-US" dirty="0"/>
              <a:t>The main function where the program execution begins.</a:t>
            </a:r>
          </a:p>
        </p:txBody>
      </p:sp>
    </p:spTree>
    <p:extLst>
      <p:ext uri="{BB962C8B-B14F-4D97-AF65-F5344CB8AC3E}">
        <p14:creationId xmlns:p14="http://schemas.microsoft.com/office/powerpoint/2010/main" val="3745203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2F943A4-0DCD-4442-94EC-38588F5835E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1942415" y="609600"/>
            <a:ext cx="6591985" cy="53016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pPr>
            <a:endParaRPr lang="en-US" sz="2800"/>
          </a:p>
          <a:p>
            <a:pPr marL="114300" indent="0">
              <a:buFont typeface="Arial" panose="020B0604020202020204" pitchFamily="34" charset="0"/>
              <a:buNone/>
            </a:pPr>
            <a:endParaRPr lang="en-US" sz="2800"/>
          </a:p>
          <a:p>
            <a:pPr marL="114300" indent="0">
              <a:buFont typeface="Arial" panose="020B0604020202020204" pitchFamily="34" charset="0"/>
              <a:buNone/>
            </a:pPr>
            <a:endParaRPr lang="en-US" sz="2800"/>
          </a:p>
          <a:p>
            <a:pPr marL="114300" indent="0">
              <a:buFont typeface="Arial" panose="020B0604020202020204" pitchFamily="34" charset="0"/>
              <a:buNone/>
            </a:pPr>
            <a:r>
              <a:rPr lang="en-US" sz="2800"/>
              <a:t>#include &lt;stdio.h&gt; </a:t>
            </a:r>
          </a:p>
          <a:p>
            <a:pPr marL="114300" indent="0">
              <a:buFont typeface="Arial" panose="020B0604020202020204" pitchFamily="34" charset="0"/>
              <a:buNone/>
            </a:pPr>
            <a:r>
              <a:rPr lang="en-US" sz="2800"/>
              <a:t>int main() {</a:t>
            </a:r>
          </a:p>
          <a:p>
            <a:pPr marL="114300" indent="0">
              <a:buFont typeface="Arial" panose="020B0604020202020204" pitchFamily="34" charset="0"/>
              <a:buNone/>
            </a:pPr>
            <a:r>
              <a:rPr lang="en-US" sz="2800"/>
              <a:t>	 	/* my first program in C */</a:t>
            </a:r>
          </a:p>
          <a:p>
            <a:pPr marL="114300" indent="0">
              <a:buFont typeface="Arial" panose="020B0604020202020204" pitchFamily="34" charset="0"/>
              <a:buNone/>
            </a:pPr>
            <a:r>
              <a:rPr lang="en-US" sz="2800"/>
              <a:t>		printf("Hello, World! \n"); </a:t>
            </a:r>
          </a:p>
          <a:p>
            <a:pPr marL="114300" indent="0">
              <a:buFont typeface="Arial" panose="020B0604020202020204" pitchFamily="34" charset="0"/>
              <a:buNone/>
            </a:pPr>
            <a:r>
              <a:rPr lang="en-US" sz="2800"/>
              <a:t>		return 0;</a:t>
            </a:r>
          </a:p>
          <a:p>
            <a:pPr marL="114300" indent="0">
              <a:buFont typeface="Arial" panose="020B0604020202020204" pitchFamily="34" charset="0"/>
              <a:buNone/>
            </a:pPr>
            <a:r>
              <a:rPr lang="en-US" sz="2800"/>
              <a:t> }</a:t>
            </a:r>
          </a:p>
          <a:p>
            <a:pPr marL="0" indent="0">
              <a:buFont typeface="Arial" panose="020B0604020202020204" pitchFamily="34" charset="0"/>
              <a:buNone/>
            </a:pPr>
            <a:endParaRPr lang="en-US" dirty="0"/>
          </a:p>
        </p:txBody>
      </p:sp>
      <p:sp>
        <p:nvSpPr>
          <p:cNvPr id="5" name="Rectangle 4"/>
          <p:cNvSpPr/>
          <p:nvPr/>
        </p:nvSpPr>
        <p:spPr>
          <a:xfrm>
            <a:off x="1981200" y="1676400"/>
            <a:ext cx="6324600" cy="434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85707" y="3067035"/>
            <a:ext cx="51054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4419600" y="1447800"/>
            <a:ext cx="533400" cy="1828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0" y="323671"/>
            <a:ext cx="5410200" cy="1200329"/>
          </a:xfrm>
          <a:prstGeom prst="rect">
            <a:avLst/>
          </a:prstGeom>
          <a:noFill/>
        </p:spPr>
        <p:txBody>
          <a:bodyPr wrap="square" rtlCol="0">
            <a:spAutoFit/>
          </a:bodyPr>
          <a:lstStyle/>
          <a:p>
            <a:r>
              <a:rPr lang="en-US" dirty="0"/>
              <a:t>Will be ignored by the compiler and it has been put to add additional comments in the program. So such lines are called comments in the program.</a:t>
            </a:r>
          </a:p>
        </p:txBody>
      </p:sp>
    </p:spTree>
    <p:extLst>
      <p:ext uri="{BB962C8B-B14F-4D97-AF65-F5344CB8AC3E}">
        <p14:creationId xmlns:p14="http://schemas.microsoft.com/office/powerpoint/2010/main" val="305287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942415" y="609600"/>
            <a:ext cx="6591985" cy="53016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pPr>
            <a:endParaRPr lang="en-US" sz="2800"/>
          </a:p>
          <a:p>
            <a:pPr marL="114300" indent="0">
              <a:buFont typeface="Arial" panose="020B0604020202020204" pitchFamily="34" charset="0"/>
              <a:buNone/>
            </a:pPr>
            <a:endParaRPr lang="en-US" sz="2800"/>
          </a:p>
          <a:p>
            <a:pPr marL="114300" indent="0">
              <a:buFont typeface="Arial" panose="020B0604020202020204" pitchFamily="34" charset="0"/>
              <a:buNone/>
            </a:pPr>
            <a:endParaRPr lang="en-US" sz="2800"/>
          </a:p>
          <a:p>
            <a:pPr marL="114300" indent="0">
              <a:buFont typeface="Arial" panose="020B0604020202020204" pitchFamily="34" charset="0"/>
              <a:buNone/>
            </a:pPr>
            <a:r>
              <a:rPr lang="en-US" sz="2800"/>
              <a:t>#include &lt;stdio.h&gt; </a:t>
            </a:r>
          </a:p>
          <a:p>
            <a:pPr marL="114300" indent="0">
              <a:buFont typeface="Arial" panose="020B0604020202020204" pitchFamily="34" charset="0"/>
              <a:buNone/>
            </a:pPr>
            <a:r>
              <a:rPr lang="en-US" sz="2800"/>
              <a:t>int main() {</a:t>
            </a:r>
          </a:p>
          <a:p>
            <a:pPr marL="114300" indent="0">
              <a:buFont typeface="Arial" panose="020B0604020202020204" pitchFamily="34" charset="0"/>
              <a:buNone/>
            </a:pPr>
            <a:r>
              <a:rPr lang="en-US" sz="2800"/>
              <a:t>	 	/* my first program in C */</a:t>
            </a:r>
          </a:p>
          <a:p>
            <a:pPr marL="114300" indent="0">
              <a:buFont typeface="Arial" panose="020B0604020202020204" pitchFamily="34" charset="0"/>
              <a:buNone/>
            </a:pPr>
            <a:r>
              <a:rPr lang="en-US" sz="2800"/>
              <a:t>		printf("Hello, World! \n"); </a:t>
            </a:r>
          </a:p>
          <a:p>
            <a:pPr marL="114300" indent="0">
              <a:buFont typeface="Arial" panose="020B0604020202020204" pitchFamily="34" charset="0"/>
              <a:buNone/>
            </a:pPr>
            <a:r>
              <a:rPr lang="en-US" sz="2800"/>
              <a:t>		return 0;</a:t>
            </a:r>
          </a:p>
          <a:p>
            <a:pPr marL="114300" indent="0">
              <a:buFont typeface="Arial" panose="020B0604020202020204" pitchFamily="34" charset="0"/>
              <a:buNone/>
            </a:pPr>
            <a:r>
              <a:rPr lang="en-US" sz="2800"/>
              <a:t> }</a:t>
            </a:r>
          </a:p>
          <a:p>
            <a:pPr marL="0" indent="0">
              <a:buFont typeface="Arial" panose="020B0604020202020204" pitchFamily="34" charset="0"/>
              <a:buNone/>
            </a:pPr>
            <a:endParaRPr lang="en-US" dirty="0"/>
          </a:p>
        </p:txBody>
      </p:sp>
      <p:sp>
        <p:nvSpPr>
          <p:cNvPr id="11" name="Rectangle 10"/>
          <p:cNvSpPr/>
          <p:nvPr/>
        </p:nvSpPr>
        <p:spPr>
          <a:xfrm>
            <a:off x="1981200" y="1676400"/>
            <a:ext cx="6324600" cy="434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048000" y="3673789"/>
            <a:ext cx="51054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3276600" y="1295400"/>
            <a:ext cx="457200" cy="23783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0" y="448270"/>
            <a:ext cx="5410200" cy="923330"/>
          </a:xfrm>
          <a:prstGeom prst="rect">
            <a:avLst/>
          </a:prstGeom>
          <a:noFill/>
        </p:spPr>
        <p:txBody>
          <a:bodyPr wrap="square" rtlCol="0">
            <a:spAutoFit/>
          </a:bodyPr>
          <a:lstStyle/>
          <a:p>
            <a:r>
              <a:rPr lang="en-US" dirty="0"/>
              <a:t>A function available in C which causes the message </a:t>
            </a:r>
            <a:r>
              <a:rPr lang="en-US" b="1" dirty="0"/>
              <a:t>"Hello, World!" </a:t>
            </a:r>
            <a:r>
              <a:rPr lang="en-US" dirty="0"/>
              <a:t>to be displayed on the screen.</a:t>
            </a:r>
          </a:p>
        </p:txBody>
      </p:sp>
    </p:spTree>
    <p:extLst>
      <p:ext uri="{BB962C8B-B14F-4D97-AF65-F5344CB8AC3E}">
        <p14:creationId xmlns:p14="http://schemas.microsoft.com/office/powerpoint/2010/main" val="381078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02F943A4-0DCD-4442-94EC-38588F5835E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a:extLst>
              <a:ext uri="{FF2B5EF4-FFF2-40B4-BE49-F238E27FC236}">
                <a16:creationId xmlns:a16="http://schemas.microsoft.com/office/drawing/2014/main" id="{6DB71CEB-6A10-41D6-BCD9-57951BB1EE95}"/>
              </a:ext>
            </a:extLst>
          </p:cNvPr>
          <p:cNvSpPr txBox="1">
            <a:spLocks/>
          </p:cNvSpPr>
          <p:nvPr/>
        </p:nvSpPr>
        <p:spPr>
          <a:xfrm>
            <a:off x="609600" y="38100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What is a Software System?</a:t>
            </a:r>
          </a:p>
        </p:txBody>
      </p:sp>
      <p:sp>
        <p:nvSpPr>
          <p:cNvPr id="5" name="Content Placeholder 2">
            <a:extLst>
              <a:ext uri="{FF2B5EF4-FFF2-40B4-BE49-F238E27FC236}">
                <a16:creationId xmlns:a16="http://schemas.microsoft.com/office/drawing/2014/main" id="{FD45ADDF-B369-42C2-A524-11905824C08A}"/>
              </a:ext>
            </a:extLst>
          </p:cNvPr>
          <p:cNvSpPr txBox="1">
            <a:spLocks/>
          </p:cNvSpPr>
          <p:nvPr/>
        </p:nvSpPr>
        <p:spPr>
          <a:xfrm>
            <a:off x="451338" y="1634316"/>
            <a:ext cx="8382000" cy="39624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800" dirty="0">
                <a:latin typeface="Myriad Pro"/>
              </a:rPr>
              <a:t>A software system is a set of interrelated </a:t>
            </a:r>
            <a:r>
              <a:rPr lang="en-US" sz="2800" b="1" dirty="0">
                <a:latin typeface="Myriad Pro"/>
              </a:rPr>
              <a:t>computer programs</a:t>
            </a:r>
            <a:r>
              <a:rPr lang="en-US" sz="2800" dirty="0">
                <a:latin typeface="Myriad Pro"/>
              </a:rPr>
              <a:t> and </a:t>
            </a:r>
            <a:r>
              <a:rPr lang="en-US" sz="2800" b="1" dirty="0">
                <a:latin typeface="Myriad Pro"/>
              </a:rPr>
              <a:t>configuration software and</a:t>
            </a:r>
            <a:r>
              <a:rPr lang="en-US" sz="2800" dirty="0">
                <a:latin typeface="Myriad Pro"/>
              </a:rPr>
              <a:t> </a:t>
            </a:r>
            <a:r>
              <a:rPr lang="en-US" sz="2800" b="1" dirty="0">
                <a:latin typeface="Myriad Pro"/>
              </a:rPr>
              <a:t>files</a:t>
            </a:r>
            <a:r>
              <a:rPr lang="en-US" sz="2800" dirty="0">
                <a:latin typeface="Myriad Pro"/>
              </a:rPr>
              <a:t> which are arranged in an organized way to achieve a specific goal with </a:t>
            </a:r>
            <a:r>
              <a:rPr lang="en-US" sz="2800" b="1" dirty="0">
                <a:latin typeface="Myriad Pro"/>
              </a:rPr>
              <a:t>system documentation</a:t>
            </a:r>
            <a:r>
              <a:rPr lang="en-US" sz="2800" dirty="0">
                <a:latin typeface="Myriad Pro"/>
              </a:rPr>
              <a:t>, test results and </a:t>
            </a:r>
            <a:r>
              <a:rPr lang="en-US" sz="2800" b="1" dirty="0">
                <a:latin typeface="Myriad Pro"/>
              </a:rPr>
              <a:t>user documentation</a:t>
            </a:r>
            <a:r>
              <a:rPr lang="en-US" sz="2800" dirty="0">
                <a:latin typeface="Myriad Pro"/>
              </a:rPr>
              <a:t>. </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015928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29D16DC4-8014-4FB2-BDB3-EA5720907885}"/>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7" name="Content Placeholder 2"/>
          <p:cNvSpPr txBox="1">
            <a:spLocks/>
          </p:cNvSpPr>
          <p:nvPr/>
        </p:nvSpPr>
        <p:spPr>
          <a:xfrm>
            <a:off x="1942415" y="609600"/>
            <a:ext cx="6591985" cy="53016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pPr>
            <a:endParaRPr lang="en-US" sz="2800"/>
          </a:p>
          <a:p>
            <a:pPr marL="114300" indent="0">
              <a:buFont typeface="Arial" panose="020B0604020202020204" pitchFamily="34" charset="0"/>
              <a:buNone/>
            </a:pPr>
            <a:endParaRPr lang="en-US" sz="2800"/>
          </a:p>
          <a:p>
            <a:pPr marL="114300" indent="0">
              <a:buFont typeface="Arial" panose="020B0604020202020204" pitchFamily="34" charset="0"/>
              <a:buNone/>
            </a:pPr>
            <a:endParaRPr lang="en-US" sz="2800"/>
          </a:p>
          <a:p>
            <a:pPr marL="114300" indent="0">
              <a:buFont typeface="Arial" panose="020B0604020202020204" pitchFamily="34" charset="0"/>
              <a:buNone/>
            </a:pPr>
            <a:r>
              <a:rPr lang="en-US" sz="2800"/>
              <a:t>#include &lt;stdio.h&gt; </a:t>
            </a:r>
          </a:p>
          <a:p>
            <a:pPr marL="114300" indent="0">
              <a:buFont typeface="Arial" panose="020B0604020202020204" pitchFamily="34" charset="0"/>
              <a:buNone/>
            </a:pPr>
            <a:r>
              <a:rPr lang="en-US" sz="2800"/>
              <a:t>int main() {</a:t>
            </a:r>
          </a:p>
          <a:p>
            <a:pPr marL="114300" indent="0">
              <a:buFont typeface="Arial" panose="020B0604020202020204" pitchFamily="34" charset="0"/>
              <a:buNone/>
            </a:pPr>
            <a:r>
              <a:rPr lang="en-US" sz="2800"/>
              <a:t>	 	/* my first program in C */</a:t>
            </a:r>
          </a:p>
          <a:p>
            <a:pPr marL="114300" indent="0">
              <a:buFont typeface="Arial" panose="020B0604020202020204" pitchFamily="34" charset="0"/>
              <a:buNone/>
            </a:pPr>
            <a:r>
              <a:rPr lang="en-US" sz="2800"/>
              <a:t>		printf("Hello, World! \n"); </a:t>
            </a:r>
          </a:p>
          <a:p>
            <a:pPr marL="114300" indent="0">
              <a:buFont typeface="Arial" panose="020B0604020202020204" pitchFamily="34" charset="0"/>
              <a:buNone/>
            </a:pPr>
            <a:r>
              <a:rPr lang="en-US" sz="2800"/>
              <a:t>		return 0;</a:t>
            </a:r>
          </a:p>
          <a:p>
            <a:pPr marL="114300" indent="0">
              <a:buFont typeface="Arial" panose="020B0604020202020204" pitchFamily="34" charset="0"/>
              <a:buNone/>
            </a:pPr>
            <a:r>
              <a:rPr lang="en-US" sz="2800"/>
              <a:t> }</a:t>
            </a:r>
          </a:p>
          <a:p>
            <a:pPr marL="0" indent="0">
              <a:buFont typeface="Arial" panose="020B0604020202020204" pitchFamily="34" charset="0"/>
              <a:buNone/>
            </a:pPr>
            <a:endParaRPr lang="en-US" dirty="0"/>
          </a:p>
        </p:txBody>
      </p:sp>
      <p:sp>
        <p:nvSpPr>
          <p:cNvPr id="8" name="Rectangle 7"/>
          <p:cNvSpPr/>
          <p:nvPr/>
        </p:nvSpPr>
        <p:spPr>
          <a:xfrm>
            <a:off x="1981200" y="1676400"/>
            <a:ext cx="6324600" cy="434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57600" y="4270061"/>
            <a:ext cx="1828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3733800" y="1143000"/>
            <a:ext cx="685800" cy="31270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0" y="572869"/>
            <a:ext cx="5410200" cy="646331"/>
          </a:xfrm>
          <a:prstGeom prst="rect">
            <a:avLst/>
          </a:prstGeom>
          <a:noFill/>
        </p:spPr>
        <p:txBody>
          <a:bodyPr wrap="square" rtlCol="0">
            <a:spAutoFit/>
          </a:bodyPr>
          <a:lstStyle/>
          <a:p>
            <a:r>
              <a:rPr lang="en-US" dirty="0"/>
              <a:t>Terminates the </a:t>
            </a:r>
            <a:r>
              <a:rPr lang="en-US" b="1" dirty="0"/>
              <a:t>main() function </a:t>
            </a:r>
            <a:r>
              <a:rPr lang="en-US" dirty="0"/>
              <a:t>and returns the </a:t>
            </a:r>
            <a:r>
              <a:rPr lang="en-US" b="1" dirty="0"/>
              <a:t>value 0</a:t>
            </a:r>
            <a:endParaRPr lang="en-US" dirty="0"/>
          </a:p>
        </p:txBody>
      </p:sp>
    </p:spTree>
    <p:extLst>
      <p:ext uri="{BB962C8B-B14F-4D97-AF65-F5344CB8AC3E}">
        <p14:creationId xmlns:p14="http://schemas.microsoft.com/office/powerpoint/2010/main" val="20328506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03736-0F20-463E-BFB5-FFFFA9A2C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4A17CD2-2B0C-487A-A41C-E0E7B91A983D}"/>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p:cNvSpPr txBox="1">
            <a:spLocks/>
          </p:cNvSpPr>
          <p:nvPr/>
        </p:nvSpPr>
        <p:spPr>
          <a:xfrm>
            <a:off x="1945201" y="624110"/>
            <a:ext cx="6589199" cy="67129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C - Data Types</a:t>
            </a:r>
            <a:br>
              <a:rPr lang="en-US" sz="4000" dirty="0">
                <a:latin typeface="Myriad Pro"/>
              </a:rPr>
            </a:br>
            <a:endParaRPr lang="en-US" sz="4000" dirty="0">
              <a:latin typeface="Myriad Pro"/>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0" y="1295400"/>
            <a:ext cx="5181600" cy="2743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050" y="3905220"/>
            <a:ext cx="6324600" cy="2362200"/>
          </a:xfrm>
          <a:prstGeom prst="rect">
            <a:avLst/>
          </a:prstGeom>
          <a:noFill/>
          <a:ln w="9525">
            <a:solidFill>
              <a:schemeClr val="accent6">
                <a:lumMod val="40000"/>
                <a:lumOff val="60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0757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7F738-62C2-43B5-9A68-8B742CC22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14044BFE-AAB1-40EA-816E-857074AE190F}"/>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5" name="Title 1"/>
          <p:cNvSpPr txBox="1">
            <a:spLocks/>
          </p:cNvSpPr>
          <p:nvPr/>
        </p:nvSpPr>
        <p:spPr>
          <a:xfrm>
            <a:off x="1371600" y="152400"/>
            <a:ext cx="6589199" cy="74749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Variables in C Language</a:t>
            </a:r>
            <a:br>
              <a:rPr lang="en-US" sz="4000" dirty="0">
                <a:latin typeface="Myriad Pro"/>
              </a:rPr>
            </a:br>
            <a:br>
              <a:rPr lang="en-US" sz="4000" dirty="0">
                <a:latin typeface="Myriad Pro"/>
              </a:rPr>
            </a:br>
            <a:endParaRPr lang="en-US" sz="4000" dirty="0">
              <a:latin typeface="Myriad Pro"/>
            </a:endParaRPr>
          </a:p>
        </p:txBody>
      </p:sp>
      <p:sp>
        <p:nvSpPr>
          <p:cNvPr id="6" name="Content Placeholder 2"/>
          <p:cNvSpPr txBox="1">
            <a:spLocks/>
          </p:cNvSpPr>
          <p:nvPr/>
        </p:nvSpPr>
        <p:spPr>
          <a:xfrm>
            <a:off x="1066800" y="1143000"/>
            <a:ext cx="7772399" cy="548640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500" dirty="0">
                <a:latin typeface="Myriad Pro"/>
              </a:rPr>
              <a:t>A variable is nothing but a name given to a storage area that our programs can manipulate. </a:t>
            </a:r>
          </a:p>
          <a:p>
            <a:pPr marL="0" indent="0">
              <a:buFont typeface="Arial" panose="020B0604020202020204" pitchFamily="34" charset="0"/>
              <a:buNone/>
            </a:pPr>
            <a:endParaRPr lang="en-US" sz="3500" dirty="0">
              <a:latin typeface="Myriad Pro"/>
            </a:endParaRPr>
          </a:p>
          <a:p>
            <a:r>
              <a:rPr lang="en-US" sz="3500" dirty="0">
                <a:latin typeface="Myriad Pro"/>
              </a:rPr>
              <a:t>Unlike constant, variables are changeable, we can change value of a variable during execution of a program.</a:t>
            </a:r>
          </a:p>
          <a:p>
            <a:pPr marL="0" indent="0">
              <a:buFont typeface="Arial" panose="020B0604020202020204" pitchFamily="34" charset="0"/>
              <a:buNone/>
            </a:pPr>
            <a:r>
              <a:rPr lang="en-US" sz="4400" dirty="0"/>
              <a:t> </a:t>
            </a:r>
          </a:p>
          <a:p>
            <a:pPr marL="0" indent="0">
              <a:buFont typeface="Arial" panose="020B0604020202020204" pitchFamily="34" charset="0"/>
              <a:buNone/>
            </a:pPr>
            <a:br>
              <a:rPr lang="en-US" dirty="0"/>
            </a:br>
            <a:endParaRPr lang="en-US" dirty="0"/>
          </a:p>
        </p:txBody>
      </p:sp>
    </p:spTree>
    <p:extLst>
      <p:ext uri="{BB962C8B-B14F-4D97-AF65-F5344CB8AC3E}">
        <p14:creationId xmlns:p14="http://schemas.microsoft.com/office/powerpoint/2010/main" val="29905311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6E9DB3-35CE-426A-AE8E-4AD2D11CB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7D150473-F6EE-4729-BE6C-C0359F932747}"/>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228600" y="457200"/>
            <a:ext cx="8305801" cy="6172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latin typeface="Myriad Pro"/>
              </a:rPr>
              <a:t>Data types of Variable</a:t>
            </a:r>
          </a:p>
          <a:p>
            <a:pPr marL="0" indent="0">
              <a:buFont typeface="Arial" panose="020B0604020202020204" pitchFamily="34" charset="0"/>
              <a:buNone/>
            </a:pPr>
            <a:endParaRPr lang="en-US" sz="2800" b="1" dirty="0">
              <a:latin typeface="Myriad Pro"/>
            </a:endParaRPr>
          </a:p>
          <a:p>
            <a:r>
              <a:rPr lang="en-US" sz="2800" dirty="0">
                <a:latin typeface="Myriad Pro"/>
              </a:rPr>
              <a:t>A </a:t>
            </a:r>
            <a:r>
              <a:rPr lang="en-US" sz="2800" b="1" dirty="0">
                <a:latin typeface="Myriad Pro"/>
              </a:rPr>
              <a:t>variable</a:t>
            </a:r>
            <a:r>
              <a:rPr lang="en-US" sz="2800" dirty="0">
                <a:latin typeface="Myriad Pro"/>
              </a:rPr>
              <a:t> in C language must be given a type, which defines what type of data the variable will hold.</a:t>
            </a:r>
          </a:p>
          <a:p>
            <a:pPr marL="0" indent="0">
              <a:buFont typeface="Arial" panose="020B0604020202020204" pitchFamily="34" charset="0"/>
              <a:buNone/>
            </a:pPr>
            <a:r>
              <a:rPr lang="en-US" sz="2800" dirty="0">
                <a:latin typeface="Myriad Pro"/>
              </a:rPr>
              <a:t>It can be:</a:t>
            </a:r>
          </a:p>
          <a:p>
            <a:pPr lvl="1"/>
            <a:r>
              <a:rPr lang="en-US" b="1" dirty="0">
                <a:latin typeface="Myriad Pro"/>
              </a:rPr>
              <a:t>char: </a:t>
            </a:r>
            <a:r>
              <a:rPr lang="en-US" dirty="0">
                <a:latin typeface="Myriad Pro"/>
              </a:rPr>
              <a:t>Can hold/store a character in it.</a:t>
            </a:r>
          </a:p>
          <a:p>
            <a:pPr lvl="1"/>
            <a:r>
              <a:rPr lang="en-US" b="1" dirty="0" err="1">
                <a:latin typeface="Myriad Pro"/>
              </a:rPr>
              <a:t>int</a:t>
            </a:r>
            <a:r>
              <a:rPr lang="en-US" b="1" dirty="0">
                <a:latin typeface="Myriad Pro"/>
              </a:rPr>
              <a:t>: </a:t>
            </a:r>
            <a:r>
              <a:rPr lang="en-US" dirty="0">
                <a:latin typeface="Myriad Pro"/>
              </a:rPr>
              <a:t>Used to hold an integer.</a:t>
            </a:r>
          </a:p>
          <a:p>
            <a:pPr lvl="1"/>
            <a:r>
              <a:rPr lang="en-US" b="1" dirty="0">
                <a:latin typeface="Myriad Pro"/>
              </a:rPr>
              <a:t>float:</a:t>
            </a:r>
            <a:r>
              <a:rPr lang="en-US" dirty="0">
                <a:latin typeface="Myriad Pro"/>
              </a:rPr>
              <a:t> Used to hold a float value.</a:t>
            </a:r>
          </a:p>
          <a:p>
            <a:pPr lvl="1"/>
            <a:r>
              <a:rPr lang="en-US" b="1" dirty="0">
                <a:latin typeface="Myriad Pro"/>
              </a:rPr>
              <a:t>double: </a:t>
            </a:r>
            <a:r>
              <a:rPr lang="en-US" dirty="0">
                <a:latin typeface="Myriad Pro"/>
              </a:rPr>
              <a:t>Used to hold a double value.</a:t>
            </a:r>
          </a:p>
          <a:p>
            <a:pPr lvl="1"/>
            <a:r>
              <a:rPr lang="en-US" b="1" dirty="0">
                <a:latin typeface="Myriad Pro"/>
              </a:rPr>
              <a:t>void</a:t>
            </a:r>
          </a:p>
          <a:p>
            <a:endParaRPr lang="en-US" dirty="0"/>
          </a:p>
        </p:txBody>
      </p:sp>
    </p:spTree>
    <p:extLst>
      <p:ext uri="{BB962C8B-B14F-4D97-AF65-F5344CB8AC3E}">
        <p14:creationId xmlns:p14="http://schemas.microsoft.com/office/powerpoint/2010/main" val="1825419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3E5E3-1FCC-4BF4-9389-452DE3319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5E1D1F49-3454-48A4-9A7C-2662C0E6AA92}"/>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Content Placeholder 2"/>
          <p:cNvSpPr txBox="1">
            <a:spLocks/>
          </p:cNvSpPr>
          <p:nvPr/>
        </p:nvSpPr>
        <p:spPr>
          <a:xfrm>
            <a:off x="685800" y="228600"/>
            <a:ext cx="7848601" cy="6324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latin typeface="Myriad Pro"/>
              </a:rPr>
              <a:t>Rules to name a Variable</a:t>
            </a:r>
          </a:p>
          <a:p>
            <a:pPr marL="0" indent="0">
              <a:buFont typeface="Arial" panose="020B0604020202020204" pitchFamily="34" charset="0"/>
              <a:buNone/>
            </a:pPr>
            <a:endParaRPr lang="en-US" sz="2800" b="1" dirty="0">
              <a:latin typeface="Myriad Pro"/>
            </a:endParaRPr>
          </a:p>
          <a:p>
            <a:r>
              <a:rPr lang="en-US" sz="2800" dirty="0">
                <a:latin typeface="Myriad Pro"/>
              </a:rPr>
              <a:t>Variable name must not start with a digit.</a:t>
            </a:r>
          </a:p>
          <a:p>
            <a:r>
              <a:rPr lang="en-US" sz="2800" dirty="0">
                <a:latin typeface="Myriad Pro"/>
              </a:rPr>
              <a:t>Variable name can consist of alphabets, digits and special symbols like underscore _.</a:t>
            </a:r>
          </a:p>
          <a:p>
            <a:r>
              <a:rPr lang="en-US" sz="2800" dirty="0">
                <a:latin typeface="Myriad Pro"/>
              </a:rPr>
              <a:t>Blank or spaces are not allowed in variable name.</a:t>
            </a:r>
          </a:p>
          <a:p>
            <a:r>
              <a:rPr lang="en-US" sz="2800" dirty="0">
                <a:latin typeface="Myriad Pro"/>
              </a:rPr>
              <a:t>Keywords are not allowed as variable name.</a:t>
            </a:r>
          </a:p>
          <a:p>
            <a:r>
              <a:rPr lang="en-US" sz="2800" dirty="0">
                <a:latin typeface="Myriad Pro"/>
              </a:rPr>
              <a:t>Upper and lower case names are treated as different, as C is case-sensitive, so it is suggested to keep the variable names in lower case.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147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295400" y="914400"/>
            <a:ext cx="6400800" cy="1752600"/>
          </a:xfrm>
        </p:spPr>
        <p:txBody>
          <a:bodyPr>
            <a:normAutofit/>
          </a:bodyPr>
          <a:lstStyle/>
          <a:p>
            <a:r>
              <a:rPr lang="en-US" sz="4000" dirty="0">
                <a:latin typeface="Myriad Pro" pitchFamily="34" charset="0"/>
              </a:rPr>
              <a:t>Thank you</a:t>
            </a:r>
          </a:p>
        </p:txBody>
      </p:sp>
      <p:sp>
        <p:nvSpPr>
          <p:cNvPr id="5" name="Rectangle 4"/>
          <p:cNvSpPr>
            <a:spLocks noGrp="1" noChangeArrowheads="1"/>
          </p:cNvSpPr>
          <p:nvPr/>
        </p:nvSpPr>
        <p:spPr bwMode="auto">
          <a:xfrm>
            <a:off x="1981200" y="5638800"/>
            <a:ext cx="5334000" cy="101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90000"/>
              </a:lnSpc>
            </a:pPr>
            <a:r>
              <a:rPr lang="en-US" altLang="en-US" sz="1200" dirty="0">
                <a:solidFill>
                  <a:schemeClr val="bg1"/>
                </a:solidFill>
                <a:latin typeface="Myriad Pro" pitchFamily="34" charset="0"/>
                <a:cs typeface="Myriad Arabic" pitchFamily="50" charset="-78"/>
              </a:rPr>
              <a:t>PO Box 21,  </a:t>
            </a:r>
            <a:r>
              <a:rPr lang="en-US" altLang="en-US" sz="1200" dirty="0" err="1">
                <a:solidFill>
                  <a:schemeClr val="bg1"/>
                </a:solidFill>
                <a:latin typeface="Myriad Pro" pitchFamily="34" charset="0"/>
                <a:cs typeface="Myriad Arabic" pitchFamily="50" charset="-78"/>
              </a:rPr>
              <a:t>Nawala</a:t>
            </a:r>
            <a:r>
              <a:rPr lang="en-US" altLang="en-US" sz="1200" dirty="0">
                <a:solidFill>
                  <a:schemeClr val="bg1"/>
                </a:solidFill>
                <a:latin typeface="Myriad Pro" pitchFamily="34" charset="0"/>
                <a:cs typeface="Myriad Arabic" pitchFamily="50" charset="-78"/>
              </a:rPr>
              <a:t>, </a:t>
            </a:r>
            <a:r>
              <a:rPr lang="en-US" altLang="en-US" sz="1200" dirty="0" err="1">
                <a:solidFill>
                  <a:schemeClr val="bg1"/>
                </a:solidFill>
                <a:latin typeface="Myriad Pro" pitchFamily="34" charset="0"/>
                <a:cs typeface="Myriad Arabic" pitchFamily="50" charset="-78"/>
              </a:rPr>
              <a:t>Nugegoda</a:t>
            </a:r>
            <a:r>
              <a:rPr lang="en-US" altLang="en-US" sz="1200" dirty="0">
                <a:solidFill>
                  <a:schemeClr val="bg1"/>
                </a:solidFill>
                <a:latin typeface="Myriad Pro" pitchFamily="34" charset="0"/>
                <a:cs typeface="Myriad Arabic" pitchFamily="50" charset="-78"/>
              </a:rPr>
              <a:t>, Sri Lanka</a:t>
            </a:r>
          </a:p>
          <a:p>
            <a:pPr eaLnBrk="1" hangingPunct="1">
              <a:lnSpc>
                <a:spcPct val="90000"/>
              </a:lnSpc>
            </a:pPr>
            <a:r>
              <a:rPr lang="en-US" altLang="en-US" sz="1200" dirty="0">
                <a:solidFill>
                  <a:schemeClr val="bg1"/>
                </a:solidFill>
                <a:latin typeface="Myriad Pro" pitchFamily="34" charset="0"/>
                <a:cs typeface="Myriad Arabic" pitchFamily="50" charset="-78"/>
              </a:rPr>
              <a:t>Phone: +94 11 288 100</a:t>
            </a:r>
          </a:p>
          <a:p>
            <a:pPr eaLnBrk="1" hangingPunct="1">
              <a:lnSpc>
                <a:spcPct val="90000"/>
              </a:lnSpc>
            </a:pPr>
            <a:r>
              <a:rPr lang="en-US" altLang="en-US" sz="1200" dirty="0">
                <a:solidFill>
                  <a:schemeClr val="bg1"/>
                </a:solidFill>
                <a:latin typeface="Myriad Pro" pitchFamily="34" charset="0"/>
                <a:cs typeface="Myriad Arabic" pitchFamily="50" charset="-78"/>
              </a:rPr>
              <a:t>www.ou.ac.lk</a:t>
            </a:r>
          </a:p>
        </p:txBody>
      </p:sp>
    </p:spTree>
    <p:extLst>
      <p:ext uri="{BB962C8B-B14F-4D97-AF65-F5344CB8AC3E}">
        <p14:creationId xmlns:p14="http://schemas.microsoft.com/office/powerpoint/2010/main" val="418615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9FC40-13FC-4D75-BD89-05DD56C2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extBox 2">
            <a:extLst>
              <a:ext uri="{FF2B5EF4-FFF2-40B4-BE49-F238E27FC236}">
                <a16:creationId xmlns:a16="http://schemas.microsoft.com/office/drawing/2014/main" id="{F6DD19A2-8D71-4153-A4B9-1381B17639A0}"/>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5" name="Title 1">
            <a:extLst>
              <a:ext uri="{FF2B5EF4-FFF2-40B4-BE49-F238E27FC236}">
                <a16:creationId xmlns:a16="http://schemas.microsoft.com/office/drawing/2014/main" id="{0374CCD5-32E9-4087-BAFB-7AFBE4D63C70}"/>
              </a:ext>
            </a:extLst>
          </p:cNvPr>
          <p:cNvSpPr txBox="1">
            <a:spLocks/>
          </p:cNvSpPr>
          <p:nvPr/>
        </p:nvSpPr>
        <p:spPr>
          <a:xfrm>
            <a:off x="1600200" y="533400"/>
            <a:ext cx="6589199" cy="12808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Software System…</a:t>
            </a:r>
          </a:p>
        </p:txBody>
      </p:sp>
      <p:sp>
        <p:nvSpPr>
          <p:cNvPr id="6" name="Content Placeholder 2">
            <a:extLst>
              <a:ext uri="{FF2B5EF4-FFF2-40B4-BE49-F238E27FC236}">
                <a16:creationId xmlns:a16="http://schemas.microsoft.com/office/drawing/2014/main" id="{9D5809B4-F457-46CC-8CB8-547BB7A724FF}"/>
              </a:ext>
            </a:extLst>
          </p:cNvPr>
          <p:cNvSpPr txBox="1">
            <a:spLocks/>
          </p:cNvSpPr>
          <p:nvPr/>
        </p:nvSpPr>
        <p:spPr>
          <a:xfrm>
            <a:off x="0" y="1424262"/>
            <a:ext cx="8822788" cy="466001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buFont typeface="Wingdings" pitchFamily="2" charset="2"/>
              <a:buChar char="ü"/>
            </a:pPr>
            <a:r>
              <a:rPr lang="en-US" sz="3000" b="1" dirty="0"/>
              <a:t>Computer program - </a:t>
            </a:r>
            <a:r>
              <a:rPr lang="en-US" sz="3000" dirty="0"/>
              <a:t>A set of instructions that tells computer hardware what to do. </a:t>
            </a:r>
          </a:p>
          <a:p>
            <a:pPr lvl="1" algn="just">
              <a:buFont typeface="Wingdings" pitchFamily="2" charset="2"/>
              <a:buChar char="ü"/>
            </a:pPr>
            <a:r>
              <a:rPr lang="en-US" sz="3000" b="1" dirty="0"/>
              <a:t>Software - </a:t>
            </a:r>
            <a:r>
              <a:rPr lang="en-US" sz="3000" dirty="0"/>
              <a:t>A set of programs to perform a specific task. </a:t>
            </a:r>
          </a:p>
          <a:p>
            <a:pPr lvl="1" algn="just">
              <a:buFont typeface="Wingdings" pitchFamily="2" charset="2"/>
              <a:buChar char="ü"/>
            </a:pPr>
            <a:r>
              <a:rPr lang="en-US" sz="3000" b="1" dirty="0"/>
              <a:t>Documentation – </a:t>
            </a:r>
          </a:p>
          <a:p>
            <a:pPr lvl="2" algn="just">
              <a:buFont typeface="Wingdings" pitchFamily="2" charset="2"/>
              <a:buChar char="ü"/>
            </a:pPr>
            <a:r>
              <a:rPr lang="en-US" sz="2600" dirty="0"/>
              <a:t>An important part of any software system.</a:t>
            </a:r>
          </a:p>
          <a:p>
            <a:pPr lvl="2" algn="just">
              <a:buFont typeface="Wingdings" pitchFamily="2" charset="2"/>
              <a:buChar char="ü"/>
            </a:pPr>
            <a:r>
              <a:rPr lang="en-US" sz="2600" dirty="0"/>
              <a:t>It is hard to see a software system as a tangible product. </a:t>
            </a:r>
          </a:p>
          <a:p>
            <a:pPr lvl="2" algn="just">
              <a:buFont typeface="Wingdings" pitchFamily="2" charset="2"/>
              <a:buChar char="ü"/>
            </a:pPr>
            <a:r>
              <a:rPr lang="en-US" sz="2600" dirty="0"/>
              <a:t>It is system documentation and user documentation that someone can see as the software product being purchased.</a:t>
            </a:r>
          </a:p>
          <a:p>
            <a:pPr marL="457200" lvl="1" indent="0">
              <a:buFont typeface="Arial" panose="020B0604020202020204" pitchFamily="34" charset="0"/>
              <a:buNone/>
            </a:pPr>
            <a:endParaRPr lang="en-US" sz="2000" b="1" dirty="0"/>
          </a:p>
          <a:p>
            <a:endParaRPr lang="en-GB" dirty="0"/>
          </a:p>
        </p:txBody>
      </p:sp>
    </p:spTree>
    <p:extLst>
      <p:ext uri="{BB962C8B-B14F-4D97-AF65-F5344CB8AC3E}">
        <p14:creationId xmlns:p14="http://schemas.microsoft.com/office/powerpoint/2010/main" val="58894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F03A-67D6-41EB-AAD0-213B8CCC89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12" y="0"/>
            <a:ext cx="9144000" cy="6858000"/>
          </a:xfrm>
          <a:prstGeom prst="rect">
            <a:avLst/>
          </a:prstGeom>
        </p:spPr>
      </p:pic>
      <p:sp>
        <p:nvSpPr>
          <p:cNvPr id="3" name="Title 1">
            <a:extLst>
              <a:ext uri="{FF2B5EF4-FFF2-40B4-BE49-F238E27FC236}">
                <a16:creationId xmlns:a16="http://schemas.microsoft.com/office/drawing/2014/main" id="{A10BF600-F19B-41D5-98A2-F008D9ED81BD}"/>
              </a:ext>
            </a:extLst>
          </p:cNvPr>
          <p:cNvSpPr txBox="1">
            <a:spLocks/>
          </p:cNvSpPr>
          <p:nvPr/>
        </p:nvSpPr>
        <p:spPr>
          <a:xfrm>
            <a:off x="1447800" y="152400"/>
            <a:ext cx="6589199"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Software Classifications</a:t>
            </a:r>
          </a:p>
        </p:txBody>
      </p:sp>
      <p:sp>
        <p:nvSpPr>
          <p:cNvPr id="4" name="Content Placeholder 2">
            <a:extLst>
              <a:ext uri="{FF2B5EF4-FFF2-40B4-BE49-F238E27FC236}">
                <a16:creationId xmlns:a16="http://schemas.microsoft.com/office/drawing/2014/main" id="{A13CEF89-EC8D-4CED-8E04-C228CA790C71}"/>
              </a:ext>
            </a:extLst>
          </p:cNvPr>
          <p:cNvSpPr txBox="1">
            <a:spLocks/>
          </p:cNvSpPr>
          <p:nvPr/>
        </p:nvSpPr>
        <p:spPr>
          <a:xfrm>
            <a:off x="457200" y="1295400"/>
            <a:ext cx="8686800" cy="502250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latin typeface="Myriad Pro"/>
              </a:rPr>
              <a:t>System software</a:t>
            </a:r>
            <a:endParaRPr lang="en-US" sz="2000" b="1" dirty="0">
              <a:latin typeface="Myriad Pro"/>
            </a:endParaRPr>
          </a:p>
          <a:p>
            <a:pPr lvl="1">
              <a:buFont typeface="Arial" panose="020B0604020202020204" pitchFamily="34" charset="0"/>
              <a:buChar char="•"/>
            </a:pPr>
            <a:r>
              <a:rPr lang="en-US" dirty="0">
                <a:latin typeface="Myriad Pro"/>
              </a:rPr>
              <a:t>A special type of a computer program.</a:t>
            </a:r>
          </a:p>
          <a:p>
            <a:pPr lvl="1">
              <a:buFont typeface="Arial" panose="020B0604020202020204" pitchFamily="34" charset="0"/>
              <a:buChar char="•"/>
            </a:pPr>
            <a:r>
              <a:rPr lang="en-US" dirty="0">
                <a:latin typeface="Myriad Pro"/>
              </a:rPr>
              <a:t>Works either between application programs and hardware or between user and hardware.</a:t>
            </a:r>
          </a:p>
          <a:p>
            <a:pPr lvl="1">
              <a:buFont typeface="Arial" panose="020B0604020202020204" pitchFamily="34" charset="0"/>
              <a:buChar char="•"/>
            </a:pPr>
            <a:r>
              <a:rPr lang="en-US" dirty="0">
                <a:latin typeface="Myriad Pro"/>
              </a:rPr>
              <a:t>There are 5 main categories – </a:t>
            </a:r>
          </a:p>
          <a:p>
            <a:pPr marL="1657350" lvl="3" indent="-342900">
              <a:buFont typeface="Wingdings" pitchFamily="2" charset="2"/>
              <a:buChar char="ü"/>
            </a:pPr>
            <a:r>
              <a:rPr lang="en-US" sz="2400" b="1" dirty="0">
                <a:latin typeface="Myriad Pro"/>
              </a:rPr>
              <a:t>Operating system</a:t>
            </a:r>
          </a:p>
          <a:p>
            <a:pPr marL="1657350" lvl="3" indent="-342900">
              <a:buFont typeface="Wingdings" pitchFamily="2" charset="2"/>
              <a:buChar char="ü"/>
            </a:pPr>
            <a:r>
              <a:rPr lang="en-US" sz="2400" b="1" dirty="0">
                <a:latin typeface="Myriad Pro"/>
              </a:rPr>
              <a:t>Device drivers</a:t>
            </a:r>
          </a:p>
          <a:p>
            <a:pPr marL="1657350" lvl="3" indent="-342900">
              <a:buFont typeface="Wingdings" pitchFamily="2" charset="2"/>
              <a:buChar char="ü"/>
            </a:pPr>
            <a:r>
              <a:rPr lang="en-US" sz="2400" b="1" dirty="0">
                <a:latin typeface="Myriad Pro"/>
              </a:rPr>
              <a:t>Firmware</a:t>
            </a:r>
          </a:p>
          <a:p>
            <a:pPr marL="1657350" lvl="3" indent="-342900">
              <a:buFont typeface="Wingdings" pitchFamily="2" charset="2"/>
              <a:buChar char="ü"/>
            </a:pPr>
            <a:r>
              <a:rPr lang="en-US" sz="2400" b="1" dirty="0">
                <a:latin typeface="Myriad Pro"/>
              </a:rPr>
              <a:t>Programming language translators</a:t>
            </a:r>
          </a:p>
          <a:p>
            <a:pPr marL="1657350" lvl="3" indent="-342900">
              <a:buFont typeface="Wingdings" pitchFamily="2" charset="2"/>
              <a:buChar char="ü"/>
            </a:pPr>
            <a:r>
              <a:rPr lang="en-US" sz="2400" b="1" dirty="0">
                <a:latin typeface="Myriad Pro"/>
              </a:rPr>
              <a:t>Utility software</a:t>
            </a:r>
          </a:p>
        </p:txBody>
      </p:sp>
      <p:sp>
        <p:nvSpPr>
          <p:cNvPr id="6" name="TextBox 5">
            <a:extLst>
              <a:ext uri="{FF2B5EF4-FFF2-40B4-BE49-F238E27FC236}">
                <a16:creationId xmlns:a16="http://schemas.microsoft.com/office/drawing/2014/main" id="{5B18BE85-5323-4C32-A888-B98D96C66161}"/>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Tree>
    <p:extLst>
      <p:ext uri="{BB962C8B-B14F-4D97-AF65-F5344CB8AC3E}">
        <p14:creationId xmlns:p14="http://schemas.microsoft.com/office/powerpoint/2010/main" val="405506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03736-0F20-463E-BFB5-FFFFA9A2C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97" y="-36953"/>
            <a:ext cx="9144000" cy="6858000"/>
          </a:xfrm>
          <a:prstGeom prst="rect">
            <a:avLst/>
          </a:prstGeom>
        </p:spPr>
      </p:pic>
      <p:sp>
        <p:nvSpPr>
          <p:cNvPr id="3" name="TextBox 2">
            <a:extLst>
              <a:ext uri="{FF2B5EF4-FFF2-40B4-BE49-F238E27FC236}">
                <a16:creationId xmlns:a16="http://schemas.microsoft.com/office/drawing/2014/main" id="{27A69211-E926-4CD5-B422-1B8EEEBF1F79}"/>
              </a:ext>
            </a:extLst>
          </p:cNvPr>
          <p:cNvSpPr txBox="1"/>
          <p:nvPr/>
        </p:nvSpPr>
        <p:spPr>
          <a:xfrm>
            <a:off x="1295400" y="6286470"/>
            <a:ext cx="4670474" cy="369332"/>
          </a:xfrm>
          <a:prstGeom prst="rect">
            <a:avLst/>
          </a:prstGeom>
          <a:noFill/>
        </p:spPr>
        <p:txBody>
          <a:bodyPr wrap="square">
            <a:spAutoFit/>
          </a:bodyPr>
          <a:lstStyle/>
          <a:p>
            <a:r>
              <a:rPr lang="en-US" altLang="en-US" sz="1800" dirty="0">
                <a:latin typeface="Myriad Pro" pitchFamily="34" charset="0"/>
              </a:rPr>
              <a:t>Center for IT Education Services (CITES)</a:t>
            </a:r>
            <a:endParaRPr lang="en-AU" dirty="0"/>
          </a:p>
        </p:txBody>
      </p:sp>
      <p:sp>
        <p:nvSpPr>
          <p:cNvPr id="4" name="Title 1">
            <a:extLst>
              <a:ext uri="{FF2B5EF4-FFF2-40B4-BE49-F238E27FC236}">
                <a16:creationId xmlns:a16="http://schemas.microsoft.com/office/drawing/2014/main" id="{270D443E-A858-4A1D-ABE3-331D22BEE3B6}"/>
              </a:ext>
            </a:extLst>
          </p:cNvPr>
          <p:cNvSpPr txBox="1">
            <a:spLocks/>
          </p:cNvSpPr>
          <p:nvPr/>
        </p:nvSpPr>
        <p:spPr>
          <a:xfrm>
            <a:off x="1447800" y="152400"/>
            <a:ext cx="6589199"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Myriad Pro"/>
              </a:rPr>
              <a:t>Application Software</a:t>
            </a:r>
          </a:p>
        </p:txBody>
      </p:sp>
      <p:sp>
        <p:nvSpPr>
          <p:cNvPr id="5" name="Content Placeholder 2">
            <a:extLst>
              <a:ext uri="{FF2B5EF4-FFF2-40B4-BE49-F238E27FC236}">
                <a16:creationId xmlns:a16="http://schemas.microsoft.com/office/drawing/2014/main" id="{8DBC62C7-340C-4EF3-B367-67C9E66AAB25}"/>
              </a:ext>
            </a:extLst>
          </p:cNvPr>
          <p:cNvSpPr txBox="1">
            <a:spLocks/>
          </p:cNvSpPr>
          <p:nvPr/>
        </p:nvSpPr>
        <p:spPr>
          <a:xfrm>
            <a:off x="457200" y="719231"/>
            <a:ext cx="8229600" cy="560184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t>		</a:t>
            </a:r>
          </a:p>
          <a:p>
            <a:r>
              <a:rPr lang="en-US" dirty="0">
                <a:latin typeface="Myriad Pro"/>
              </a:rPr>
              <a:t>Application software are also called end user programs.</a:t>
            </a:r>
          </a:p>
          <a:p>
            <a:pPr marL="0" indent="0">
              <a:buFont typeface="Arial" panose="020B0604020202020204" pitchFamily="34" charset="0"/>
              <a:buNone/>
            </a:pPr>
            <a:endParaRPr lang="en-US" dirty="0">
              <a:latin typeface="Myriad Pro"/>
            </a:endParaRPr>
          </a:p>
          <a:p>
            <a:r>
              <a:rPr lang="en-US" dirty="0">
                <a:latin typeface="Myriad Pro"/>
              </a:rPr>
              <a:t>They run over the OS.</a:t>
            </a:r>
          </a:p>
          <a:p>
            <a:pPr marL="0" indent="0">
              <a:buFont typeface="Arial" panose="020B0604020202020204" pitchFamily="34" charset="0"/>
              <a:buNone/>
            </a:pPr>
            <a:r>
              <a:rPr lang="en-US" dirty="0">
                <a:latin typeface="Myriad Pro"/>
              </a:rPr>
              <a:t> </a:t>
            </a:r>
          </a:p>
          <a:p>
            <a:r>
              <a:rPr lang="en-US" dirty="0">
                <a:latin typeface="Myriad Pro"/>
              </a:rPr>
              <a:t>Application software market can be categorized into two types, horizontal and vertical market application software. </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055241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3624</Words>
  <Application>Microsoft Office PowerPoint</Application>
  <PresentationFormat>On-screen Show (4:3)</PresentationFormat>
  <Paragraphs>490</Paragraphs>
  <Slides>65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Myriad Pro</vt:lpstr>
      <vt:lpstr>Times New Roman</vt:lpstr>
      <vt:lpstr>Wingdings</vt:lpstr>
      <vt:lpstr>Office Theme</vt:lpstr>
      <vt:lpstr> Day School 1 EEX 3467 – Software Engineering Concepts and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Ms.P.T.R. Dabare</cp:lastModifiedBy>
  <cp:revision>52</cp:revision>
  <dcterms:created xsi:type="dcterms:W3CDTF">2021-08-21T08:24:40Z</dcterms:created>
  <dcterms:modified xsi:type="dcterms:W3CDTF">2022-01-30T07:18:19Z</dcterms:modified>
</cp:coreProperties>
</file>