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sldIdLst>
    <p:sldId id="265" r:id="rId4"/>
    <p:sldId id="264" r:id="rId5"/>
    <p:sldId id="267" r:id="rId6"/>
    <p:sldId id="266" r:id="rId7"/>
    <p:sldId id="259" r:id="rId8"/>
    <p:sldId id="256" r:id="rId9"/>
    <p:sldId id="257" r:id="rId10"/>
    <p:sldId id="260" r:id="rId11"/>
    <p:sldId id="258" r:id="rId12"/>
    <p:sldId id="262" r:id="rId13"/>
    <p:sldId id="261" r:id="rId14"/>
    <p:sldId id="26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Jagtap" initials="kJ" lastIdx="1" clrIdx="0">
    <p:extLst>
      <p:ext uri="{19B8F6BF-5375-455C-9EA6-DF929625EA0E}">
        <p15:presenceInfo xmlns:p15="http://schemas.microsoft.com/office/powerpoint/2012/main" userId="52e0816f02cafa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22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3T15:41:23.35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21A2-9082-412F-BD85-1059E45BDBCC}"/>
              </a:ext>
            </a:extLst>
          </p:cNvPr>
          <p:cNvSpPr>
            <a:spLocks noGrp="1"/>
          </p:cNvSpPr>
          <p:nvPr>
            <p:ph type="title"/>
          </p:nvPr>
        </p:nvSpPr>
        <p:spPr>
          <a:xfrm>
            <a:off x="897276" y="261561"/>
            <a:ext cx="9164715" cy="1507067"/>
          </a:xfrm>
        </p:spPr>
        <p:txBody>
          <a:bodyPr/>
          <a:lstStyle/>
          <a:p>
            <a:r>
              <a:rPr lang="en-US" dirty="0"/>
              <a:t>Advance Java Topics</a:t>
            </a:r>
            <a:endParaRPr lang="en-IN" dirty="0"/>
          </a:p>
        </p:txBody>
      </p:sp>
      <p:sp>
        <p:nvSpPr>
          <p:cNvPr id="3" name="Content Placeholder 2">
            <a:extLst>
              <a:ext uri="{FF2B5EF4-FFF2-40B4-BE49-F238E27FC236}">
                <a16:creationId xmlns:a16="http://schemas.microsoft.com/office/drawing/2014/main" id="{A0D69E9D-9335-4AC2-9F8E-A52AFF92D397}"/>
              </a:ext>
            </a:extLst>
          </p:cNvPr>
          <p:cNvSpPr>
            <a:spLocks noGrp="1"/>
          </p:cNvSpPr>
          <p:nvPr>
            <p:ph idx="1"/>
          </p:nvPr>
        </p:nvSpPr>
        <p:spPr>
          <a:xfrm>
            <a:off x="897276" y="1520301"/>
            <a:ext cx="10066646" cy="4223552"/>
          </a:xfrm>
        </p:spPr>
        <p:txBody>
          <a:bodyPr/>
          <a:lstStyle/>
          <a:p>
            <a:r>
              <a:rPr lang="en-US" dirty="0"/>
              <a:t>JDBC</a:t>
            </a:r>
          </a:p>
          <a:p>
            <a:r>
              <a:rPr lang="en-US" dirty="0"/>
              <a:t>Servlet</a:t>
            </a:r>
          </a:p>
          <a:p>
            <a:r>
              <a:rPr lang="en-US" dirty="0"/>
              <a:t>JSP</a:t>
            </a:r>
          </a:p>
          <a:p>
            <a:endParaRPr lang="en-US" dirty="0"/>
          </a:p>
          <a:p>
            <a:r>
              <a:rPr lang="en-US" dirty="0"/>
              <a:t>Spring  -  Java based framework</a:t>
            </a:r>
          </a:p>
          <a:p>
            <a:r>
              <a:rPr lang="en-US" dirty="0"/>
              <a:t>Hibernate- Java based ORM framework</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286518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941-839E-446A-9803-624C5C15FCF7}"/>
              </a:ext>
            </a:extLst>
          </p:cNvPr>
          <p:cNvSpPr>
            <a:spLocks noGrp="1"/>
          </p:cNvSpPr>
          <p:nvPr>
            <p:ph type="title"/>
          </p:nvPr>
        </p:nvSpPr>
        <p:spPr>
          <a:xfrm>
            <a:off x="817377" y="299290"/>
            <a:ext cx="8534400" cy="1096723"/>
          </a:xfrm>
        </p:spPr>
        <p:txBody>
          <a:bodyPr>
            <a:normAutofit/>
          </a:bodyPr>
          <a:lstStyle/>
          <a:p>
            <a:pPr algn="l"/>
            <a:r>
              <a:rPr lang="en-IN" dirty="0"/>
              <a:t>Type 2 : Native-API Driver</a:t>
            </a:r>
          </a:p>
        </p:txBody>
      </p:sp>
      <p:sp>
        <p:nvSpPr>
          <p:cNvPr id="5" name="TextBox 4">
            <a:extLst>
              <a:ext uri="{FF2B5EF4-FFF2-40B4-BE49-F238E27FC236}">
                <a16:creationId xmlns:a16="http://schemas.microsoft.com/office/drawing/2014/main" id="{657C3962-7B7E-4706-A6E7-413C533EB6A9}"/>
              </a:ext>
            </a:extLst>
          </p:cNvPr>
          <p:cNvSpPr txBox="1"/>
          <p:nvPr/>
        </p:nvSpPr>
        <p:spPr>
          <a:xfrm flipH="1">
            <a:off x="3640179" y="1396013"/>
            <a:ext cx="6942004" cy="3970318"/>
          </a:xfrm>
          <a:prstGeom prst="rect">
            <a:avLst/>
          </a:prstGeom>
          <a:noFill/>
        </p:spPr>
        <p:txBody>
          <a:bodyPr wrap="square" rtlCol="0">
            <a:spAutoFit/>
          </a:bodyPr>
          <a:lstStyle/>
          <a:p>
            <a:pPr algn="l"/>
            <a:r>
              <a:rPr lang="en-US" dirty="0"/>
              <a:t>A type 2 JDBC driver is like a type 1 driver, except the ODBC part is replaced with a native code part instead. The native code part is targeted at a specific database product i.e. uses the client-side libraries of the database product. The driver converts JDBC method calls into native calls of the database native API.</a:t>
            </a:r>
          </a:p>
          <a:p>
            <a:pPr algn="l"/>
            <a:r>
              <a:rPr lang="en-US" dirty="0"/>
              <a:t>This architecture eliminated the need for the ODBC driver and instead directly called the native client libraries shipped by the database vendors. This was quickly adopted by the DB vendors as it was quick and inexpensive to implement since they could reuse the existing C/ C++ based native libraries.</a:t>
            </a:r>
          </a:p>
          <a:p>
            <a:pPr algn="l"/>
            <a:endParaRPr lang="en-US" dirty="0"/>
          </a:p>
          <a:p>
            <a:endParaRPr lang="en-IN" dirty="0"/>
          </a:p>
        </p:txBody>
      </p:sp>
      <p:pic>
        <p:nvPicPr>
          <p:cNvPr id="2052" name="Picture 4" descr="JDBC-driver-type-2">
            <a:extLst>
              <a:ext uri="{FF2B5EF4-FFF2-40B4-BE49-F238E27FC236}">
                <a16:creationId xmlns:a16="http://schemas.microsoft.com/office/drawing/2014/main" id="{45FD2033-900D-4CB4-B0E1-53FA12D96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79" y="1328737"/>
            <a:ext cx="32766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50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941-839E-446A-9803-624C5C15FCF7}"/>
              </a:ext>
            </a:extLst>
          </p:cNvPr>
          <p:cNvSpPr>
            <a:spLocks noGrp="1"/>
          </p:cNvSpPr>
          <p:nvPr>
            <p:ph type="title"/>
          </p:nvPr>
        </p:nvSpPr>
        <p:spPr>
          <a:xfrm>
            <a:off x="817376" y="299290"/>
            <a:ext cx="10359609" cy="1096723"/>
          </a:xfrm>
        </p:spPr>
        <p:txBody>
          <a:bodyPr>
            <a:normAutofit fontScale="90000"/>
          </a:bodyPr>
          <a:lstStyle/>
          <a:p>
            <a:r>
              <a:rPr lang="en-IN" dirty="0"/>
              <a:t>Type 3 :  All Java + Middleware translation driver</a:t>
            </a:r>
          </a:p>
        </p:txBody>
      </p:sp>
      <p:pic>
        <p:nvPicPr>
          <p:cNvPr id="2054" name="Picture 6" descr="JDBC-driver-type-3">
            <a:extLst>
              <a:ext uri="{FF2B5EF4-FFF2-40B4-BE49-F238E27FC236}">
                <a16:creationId xmlns:a16="http://schemas.microsoft.com/office/drawing/2014/main" id="{FB537CAB-1B70-4784-BAEC-9D2AB636E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42" y="1571347"/>
            <a:ext cx="3091638" cy="48538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5C305E-038E-4CD3-B4DB-F822B531D69C}"/>
              </a:ext>
            </a:extLst>
          </p:cNvPr>
          <p:cNvSpPr txBox="1"/>
          <p:nvPr/>
        </p:nvSpPr>
        <p:spPr>
          <a:xfrm flipH="1">
            <a:off x="3640180" y="1571347"/>
            <a:ext cx="6942004" cy="5078313"/>
          </a:xfrm>
          <a:prstGeom prst="rect">
            <a:avLst/>
          </a:prstGeom>
          <a:noFill/>
        </p:spPr>
        <p:txBody>
          <a:bodyPr wrap="square" rtlCol="0">
            <a:spAutoFit/>
          </a:bodyPr>
          <a:lstStyle/>
          <a:p>
            <a:pPr algn="l"/>
            <a:r>
              <a:rPr lang="en-US" dirty="0"/>
              <a:t>A type 3 JDBC driver is an all Java driver that sends the JDBC interface calls to an intermediate server. The intermediate server then connects to the database on behalf of the JDBC driver. The middle-tier (application server) converts JDBC calls directly or indirectly into the vendor-specific database protocol.</a:t>
            </a:r>
          </a:p>
          <a:p>
            <a:pPr algn="l"/>
            <a:r>
              <a:rPr lang="en-US" dirty="0"/>
              <a:t>Type 3 drivers sought to be a 100% Java solution but never really gained much traction. Type 3 drivers had a Java client component and a Java server component, where the latter actually talked to the database. Although this was technically a full Java solution, the database vendors did not like this approach as it was costly – they would have to rewrite their native client libraries which were all C/C++. In addition, this didn’t increase the architectural efficiency as we are really still a 3 tier architecture so it is easy to see why this was never a popular choice.</a:t>
            </a:r>
          </a:p>
          <a:p>
            <a:pPr algn="l"/>
            <a:endParaRPr lang="en-US" dirty="0"/>
          </a:p>
          <a:p>
            <a:endParaRPr lang="en-IN" dirty="0"/>
          </a:p>
        </p:txBody>
      </p:sp>
    </p:spTree>
    <p:extLst>
      <p:ext uri="{BB962C8B-B14F-4D97-AF65-F5344CB8AC3E}">
        <p14:creationId xmlns:p14="http://schemas.microsoft.com/office/powerpoint/2010/main" val="212335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941-839E-446A-9803-624C5C15FCF7}"/>
              </a:ext>
            </a:extLst>
          </p:cNvPr>
          <p:cNvSpPr>
            <a:spLocks noGrp="1"/>
          </p:cNvSpPr>
          <p:nvPr>
            <p:ph type="title"/>
          </p:nvPr>
        </p:nvSpPr>
        <p:spPr>
          <a:xfrm>
            <a:off x="817376" y="299290"/>
            <a:ext cx="10359609" cy="1096723"/>
          </a:xfrm>
        </p:spPr>
        <p:txBody>
          <a:bodyPr>
            <a:normAutofit/>
          </a:bodyPr>
          <a:lstStyle/>
          <a:p>
            <a:r>
              <a:rPr lang="en-IN" dirty="0"/>
              <a:t>Type 4 :  Pure Java driver</a:t>
            </a:r>
          </a:p>
        </p:txBody>
      </p:sp>
      <p:sp>
        <p:nvSpPr>
          <p:cNvPr id="6" name="TextBox 5">
            <a:extLst>
              <a:ext uri="{FF2B5EF4-FFF2-40B4-BE49-F238E27FC236}">
                <a16:creationId xmlns:a16="http://schemas.microsoft.com/office/drawing/2014/main" id="{555C305E-038E-4CD3-B4DB-F822B531D69C}"/>
              </a:ext>
            </a:extLst>
          </p:cNvPr>
          <p:cNvSpPr txBox="1"/>
          <p:nvPr/>
        </p:nvSpPr>
        <p:spPr>
          <a:xfrm flipH="1">
            <a:off x="3640180" y="1571347"/>
            <a:ext cx="6942004" cy="5632311"/>
          </a:xfrm>
          <a:prstGeom prst="rect">
            <a:avLst/>
          </a:prstGeom>
          <a:noFill/>
        </p:spPr>
        <p:txBody>
          <a:bodyPr wrap="square" rtlCol="0">
            <a:spAutoFit/>
          </a:bodyPr>
          <a:lstStyle/>
          <a:p>
            <a:pPr algn="l"/>
            <a:r>
              <a:rPr lang="en-US" dirty="0"/>
              <a:t>The JDBC type 4 driver, also known as the Direct to Database Pure Java Driver, is a database driver implementation that converts JDBC calls directly into a vendor-specific database protocol. It is implemented for a specific database product. Today, most JDBC drivers are type 4 drivers.</a:t>
            </a:r>
          </a:p>
          <a:p>
            <a:pPr algn="l"/>
            <a:r>
              <a:rPr lang="en-US" dirty="0"/>
              <a:t>Written completely in Java, type 4 drivers are thus platform independent. They install inside the Java Virtual Machine of the client. This provides better performance than the type 1 and type 2 drivers as it does not have the overhead of conversion of calls into ODBC or database API calls. Unlike the type 3 drivers, it does not need associated software to work.</a:t>
            </a:r>
          </a:p>
          <a:p>
            <a:pPr algn="l"/>
            <a:r>
              <a:rPr lang="en-US" dirty="0"/>
              <a:t>This architecture encapsulates the entirety of the JDBC API implementation along with all the logic for communicating directly with the database in a</a:t>
            </a:r>
            <a:br>
              <a:rPr lang="en-US" dirty="0"/>
            </a:br>
            <a:r>
              <a:rPr lang="en-US" dirty="0"/>
              <a:t>single driver. This allows for easy deployment and streamlines the development process by having a single tier and a small driver all in a 100% java package.</a:t>
            </a:r>
          </a:p>
          <a:p>
            <a:pPr algn="l"/>
            <a:endParaRPr lang="en-IN" dirty="0"/>
          </a:p>
        </p:txBody>
      </p:sp>
      <p:pic>
        <p:nvPicPr>
          <p:cNvPr id="4098" name="Picture 2" descr="JDBC-driver-type-4">
            <a:extLst>
              <a:ext uri="{FF2B5EF4-FFF2-40B4-BE49-F238E27FC236}">
                <a16:creationId xmlns:a16="http://schemas.microsoft.com/office/drawing/2014/main" id="{FE062320-CF83-497D-9818-E64B4CB65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76" y="1571347"/>
            <a:ext cx="2742570" cy="371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33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3374146" y="84008"/>
            <a:ext cx="8534400" cy="1507067"/>
          </a:xfrm>
        </p:spPr>
        <p:txBody>
          <a:bodyPr/>
          <a:lstStyle/>
          <a:p>
            <a:r>
              <a:rPr lang="en-IN" b="0" i="0" dirty="0">
                <a:effectLst/>
                <a:latin typeface="erdana"/>
              </a:rPr>
              <a:t>Statement interface</a:t>
            </a:r>
            <a:endParaRPr lang="en-IN" dirty="0"/>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669002"/>
            <a:ext cx="8534400" cy="4034736"/>
          </a:xfrm>
        </p:spPr>
        <p:txBody>
          <a:bodyPr>
            <a:normAutofit/>
          </a:bodyPr>
          <a:lstStyle/>
          <a:p>
            <a:r>
              <a:rPr lang="en-US" sz="1800" dirty="0">
                <a:solidFill>
                  <a:schemeClr val="tx1"/>
                </a:solidFill>
              </a:rPr>
              <a:t>The Statement interface provides methods to execute queries with the database. The statement interface is a factory of </a:t>
            </a:r>
            <a:r>
              <a:rPr lang="en-US" sz="1800" dirty="0" err="1">
                <a:solidFill>
                  <a:schemeClr val="tx1"/>
                </a:solidFill>
              </a:rPr>
              <a:t>ResultSet</a:t>
            </a:r>
            <a:r>
              <a:rPr lang="en-US" sz="1800" dirty="0">
                <a:solidFill>
                  <a:schemeClr val="tx1"/>
                </a:solidFill>
              </a:rPr>
              <a:t> i.e. it provides factory method to get the object of </a:t>
            </a:r>
            <a:r>
              <a:rPr lang="en-US" sz="1800" dirty="0" err="1">
                <a:solidFill>
                  <a:schemeClr val="tx1"/>
                </a:solidFill>
              </a:rPr>
              <a:t>ResultSet</a:t>
            </a:r>
            <a:r>
              <a:rPr lang="en-US" sz="1800" dirty="0">
                <a:solidFill>
                  <a:schemeClr val="tx1"/>
                </a:solidFill>
              </a:rPr>
              <a:t>.</a:t>
            </a:r>
          </a:p>
          <a:p>
            <a:pPr marL="0" indent="0">
              <a:buNone/>
            </a:pPr>
            <a:endParaRPr lang="en-US" sz="1800" dirty="0">
              <a:solidFill>
                <a:schemeClr val="tx1"/>
              </a:solidFill>
            </a:endParaRPr>
          </a:p>
          <a:p>
            <a:pPr marL="0" indent="0" algn="l" rtl="0" eaLnBrk="1" fontAlgn="ctr" latinLnBrk="0" hangingPunct="1">
              <a:spcBef>
                <a:spcPts val="0"/>
              </a:spcBef>
              <a:spcAft>
                <a:spcPts val="0"/>
              </a:spcAft>
              <a:buNone/>
            </a:pPr>
            <a:r>
              <a:rPr lang="en-US" sz="1800" dirty="0">
                <a:solidFill>
                  <a:schemeClr val="tx1"/>
                </a:solidFill>
              </a:rPr>
              <a:t>1.  	public </a:t>
            </a:r>
            <a:r>
              <a:rPr lang="en-US" sz="1800" dirty="0" err="1">
                <a:solidFill>
                  <a:schemeClr val="tx1"/>
                </a:solidFill>
              </a:rPr>
              <a:t>ResultSet</a:t>
            </a:r>
            <a:r>
              <a:rPr lang="en-US" sz="1800" dirty="0">
                <a:solidFill>
                  <a:schemeClr val="tx1"/>
                </a:solidFill>
              </a:rPr>
              <a:t> </a:t>
            </a:r>
            <a:r>
              <a:rPr lang="en-US" sz="1800" dirty="0" err="1">
                <a:solidFill>
                  <a:schemeClr val="tx1"/>
                </a:solidFill>
              </a:rPr>
              <a:t>executeQuery</a:t>
            </a:r>
            <a:r>
              <a:rPr lang="en-US" sz="1800" dirty="0">
                <a:solidFill>
                  <a:schemeClr val="tx1"/>
                </a:solidFill>
              </a:rPr>
              <a:t>(String </a:t>
            </a:r>
            <a:r>
              <a:rPr lang="en-US" sz="1800" dirty="0" err="1">
                <a:solidFill>
                  <a:schemeClr val="tx1"/>
                </a:solidFill>
              </a:rPr>
              <a:t>sql</a:t>
            </a:r>
            <a:r>
              <a:rPr lang="en-US" sz="1800" dirty="0">
                <a:solidFill>
                  <a:schemeClr val="tx1"/>
                </a:solidFill>
              </a:rPr>
              <a:t>): is used to execute SELECT 	query. It returns the object of </a:t>
            </a:r>
            <a:r>
              <a:rPr lang="en-US" sz="1800" dirty="0" err="1">
                <a:solidFill>
                  <a:schemeClr val="tx1"/>
                </a:solidFill>
              </a:rPr>
              <a:t>ResultSet</a:t>
            </a:r>
            <a:r>
              <a:rPr lang="en-US" sz="1800" dirty="0">
                <a:solidFill>
                  <a:schemeClr val="tx1"/>
                </a:solidFill>
              </a:rPr>
              <a:t>.</a:t>
            </a:r>
            <a:endParaRPr lang="en-IN" sz="1800" dirty="0">
              <a:solidFill>
                <a:schemeClr val="tx1"/>
              </a:solidFill>
            </a:endParaRPr>
          </a:p>
          <a:p>
            <a:pPr marL="0" indent="0" algn="l" rtl="0" eaLnBrk="1" fontAlgn="ctr" latinLnBrk="0" hangingPunct="1">
              <a:spcBef>
                <a:spcPts val="0"/>
              </a:spcBef>
              <a:spcAft>
                <a:spcPts val="0"/>
              </a:spcAft>
              <a:buNone/>
            </a:pPr>
            <a:r>
              <a:rPr lang="en-US" sz="1800" dirty="0">
                <a:solidFill>
                  <a:schemeClr val="tx1"/>
                </a:solidFill>
              </a:rPr>
              <a:t>2. 	public int </a:t>
            </a:r>
            <a:r>
              <a:rPr lang="en-US" sz="1800" dirty="0" err="1">
                <a:solidFill>
                  <a:schemeClr val="tx1"/>
                </a:solidFill>
              </a:rPr>
              <a:t>executeUpdate</a:t>
            </a:r>
            <a:r>
              <a:rPr lang="en-US" sz="1800" dirty="0">
                <a:solidFill>
                  <a:schemeClr val="tx1"/>
                </a:solidFill>
              </a:rPr>
              <a:t>(String </a:t>
            </a:r>
            <a:r>
              <a:rPr lang="en-US" sz="1800" dirty="0" err="1">
                <a:solidFill>
                  <a:schemeClr val="tx1"/>
                </a:solidFill>
              </a:rPr>
              <a:t>sql</a:t>
            </a:r>
            <a:r>
              <a:rPr lang="en-US" sz="1800" dirty="0">
                <a:solidFill>
                  <a:schemeClr val="tx1"/>
                </a:solidFill>
              </a:rPr>
              <a:t>): is used to execute specified 	query, 	it may be create, drop, insert, update, delete etc.</a:t>
            </a:r>
            <a:endParaRPr lang="en-IN" sz="1800" dirty="0">
              <a:solidFill>
                <a:schemeClr val="tx1"/>
              </a:solidFill>
            </a:endParaRPr>
          </a:p>
          <a:p>
            <a:pPr marL="0" indent="0" algn="l" rtl="0" eaLnBrk="1" fontAlgn="ctr" latinLnBrk="0" hangingPunct="1">
              <a:spcBef>
                <a:spcPts val="0"/>
              </a:spcBef>
              <a:spcAft>
                <a:spcPts val="0"/>
              </a:spcAft>
              <a:buNone/>
            </a:pPr>
            <a:r>
              <a:rPr lang="en-US" sz="1800" dirty="0">
                <a:solidFill>
                  <a:schemeClr val="tx1"/>
                </a:solidFill>
              </a:rPr>
              <a:t>3. 	public </a:t>
            </a:r>
            <a:r>
              <a:rPr lang="en-US" sz="1800" dirty="0" err="1">
                <a:solidFill>
                  <a:schemeClr val="tx1"/>
                </a:solidFill>
              </a:rPr>
              <a:t>boolean</a:t>
            </a:r>
            <a:r>
              <a:rPr lang="en-US" sz="1800" dirty="0">
                <a:solidFill>
                  <a:schemeClr val="tx1"/>
                </a:solidFill>
              </a:rPr>
              <a:t> execute(String </a:t>
            </a:r>
            <a:r>
              <a:rPr lang="en-US" sz="1800" dirty="0" err="1">
                <a:solidFill>
                  <a:schemeClr val="tx1"/>
                </a:solidFill>
              </a:rPr>
              <a:t>sql</a:t>
            </a:r>
            <a:r>
              <a:rPr lang="en-US" sz="1800" dirty="0">
                <a:solidFill>
                  <a:schemeClr val="tx1"/>
                </a:solidFill>
              </a:rPr>
              <a:t>): is used to execute queries that may 	return multiple results.</a:t>
            </a:r>
            <a:endParaRPr lang="en-IN" sz="1800" dirty="0">
              <a:solidFill>
                <a:schemeClr val="tx1"/>
              </a:solidFill>
            </a:endParaRPr>
          </a:p>
          <a:p>
            <a:pPr marL="0" indent="0" algn="l" rtl="0" eaLnBrk="1" fontAlgn="ctr" latinLnBrk="0" hangingPunct="1">
              <a:spcBef>
                <a:spcPts val="0"/>
              </a:spcBef>
              <a:spcAft>
                <a:spcPts val="0"/>
              </a:spcAft>
              <a:buNone/>
            </a:pPr>
            <a:r>
              <a:rPr lang="en-US" sz="1800" dirty="0">
                <a:solidFill>
                  <a:schemeClr val="tx1"/>
                </a:solidFill>
              </a:rPr>
              <a:t>4. 	public int[] </a:t>
            </a:r>
            <a:r>
              <a:rPr lang="en-US" sz="1800" dirty="0" err="1">
                <a:solidFill>
                  <a:schemeClr val="tx1"/>
                </a:solidFill>
              </a:rPr>
              <a:t>executeBatch</a:t>
            </a:r>
            <a:r>
              <a:rPr lang="en-US" sz="1800" dirty="0">
                <a:solidFill>
                  <a:schemeClr val="tx1"/>
                </a:solidFill>
              </a:rPr>
              <a:t>(): is used to execute batch of commands.</a:t>
            </a:r>
            <a:endParaRPr lang="en-IN" sz="1800" dirty="0">
              <a:solidFill>
                <a:schemeClr val="tx1"/>
              </a:solidFill>
            </a:endParaRPr>
          </a:p>
          <a:p>
            <a:pPr marL="0" indent="0">
              <a:buNone/>
            </a:pPr>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6582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959420" y="0"/>
            <a:ext cx="8534400" cy="1507067"/>
          </a:xfrm>
        </p:spPr>
        <p:txBody>
          <a:bodyPr/>
          <a:lstStyle/>
          <a:p>
            <a:r>
              <a:rPr lang="en-IN" b="0" i="0" dirty="0">
                <a:effectLst/>
                <a:latin typeface="erdana"/>
              </a:rPr>
              <a:t>			</a:t>
            </a:r>
            <a:r>
              <a:rPr lang="en-IN" dirty="0">
                <a:latin typeface="erdana"/>
              </a:rPr>
              <a:t>	</a:t>
            </a:r>
            <a:r>
              <a:rPr lang="en-IN" b="1" i="0" dirty="0">
                <a:effectLst/>
                <a:latin typeface="Arial" panose="020B0604020202020204" pitchFamily="34" charset="0"/>
              </a:rPr>
              <a:t>Prepared Statement</a:t>
            </a:r>
            <a:endParaRPr lang="en-IN" dirty="0"/>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669002"/>
            <a:ext cx="8534400" cy="4034736"/>
          </a:xfrm>
        </p:spPr>
        <p:txBody>
          <a:bodyPr>
            <a:normAutofit/>
          </a:bodyPr>
          <a:lstStyle/>
          <a:p>
            <a:pPr algn="l"/>
            <a:r>
              <a:rPr lang="en-IN" sz="1800" dirty="0">
                <a:solidFill>
                  <a:schemeClr val="tx1"/>
                </a:solidFill>
              </a:rPr>
              <a:t>Why use </a:t>
            </a:r>
            <a:r>
              <a:rPr lang="en-IN" sz="1800" dirty="0" err="1">
                <a:solidFill>
                  <a:schemeClr val="tx1"/>
                </a:solidFill>
              </a:rPr>
              <a:t>PreparedStatement</a:t>
            </a:r>
            <a:r>
              <a:rPr lang="en-IN" sz="1800" dirty="0">
                <a:solidFill>
                  <a:schemeClr val="tx1"/>
                </a:solidFill>
              </a:rPr>
              <a:t>?</a:t>
            </a:r>
          </a:p>
          <a:p>
            <a:pPr marL="0" indent="0" algn="l">
              <a:buNone/>
            </a:pPr>
            <a:r>
              <a:rPr lang="en-US" sz="1800" dirty="0">
                <a:solidFill>
                  <a:schemeClr val="tx1"/>
                </a:solidFill>
              </a:rPr>
              <a:t>Improves performance: The performance of the application will be faster if you use </a:t>
            </a:r>
            <a:r>
              <a:rPr lang="en-US" sz="1800" dirty="0" err="1">
                <a:solidFill>
                  <a:schemeClr val="tx1"/>
                </a:solidFill>
              </a:rPr>
              <a:t>PreparedStatement</a:t>
            </a:r>
            <a:r>
              <a:rPr lang="en-US" sz="1800" dirty="0">
                <a:solidFill>
                  <a:schemeClr val="tx1"/>
                </a:solidFill>
              </a:rPr>
              <a:t> interface because query is compiled only once.</a:t>
            </a:r>
          </a:p>
          <a:p>
            <a:pPr marL="0" indent="0" algn="l">
              <a:buNone/>
            </a:pPr>
            <a:r>
              <a:rPr lang="en-IN" sz="1600" b="0" i="0" dirty="0">
                <a:solidFill>
                  <a:srgbClr val="000000"/>
                </a:solidFill>
                <a:effectLst/>
                <a:latin typeface="verdana" panose="020B0604030504040204" pitchFamily="34" charset="0"/>
              </a:rPr>
              <a:t>public void </a:t>
            </a:r>
            <a:r>
              <a:rPr lang="en-IN" sz="1600" b="0" i="0" dirty="0" err="1">
                <a:solidFill>
                  <a:srgbClr val="000000"/>
                </a:solidFill>
                <a:effectLst/>
                <a:latin typeface="verdana" panose="020B0604030504040204" pitchFamily="34" charset="0"/>
              </a:rPr>
              <a:t>setInt</a:t>
            </a:r>
            <a:r>
              <a:rPr lang="en-IN" sz="1600" b="0" i="0" dirty="0">
                <a:solidFill>
                  <a:srgbClr val="000000"/>
                </a:solidFill>
                <a:effectLst/>
                <a:latin typeface="verdana" panose="020B0604030504040204" pitchFamily="34" charset="0"/>
              </a:rPr>
              <a:t>(int </a:t>
            </a:r>
            <a:r>
              <a:rPr lang="en-IN" sz="1600" b="0" i="0" dirty="0" err="1">
                <a:solidFill>
                  <a:srgbClr val="000000"/>
                </a:solidFill>
                <a:effectLst/>
                <a:latin typeface="verdana" panose="020B0604030504040204" pitchFamily="34" charset="0"/>
              </a:rPr>
              <a:t>paramIndex</a:t>
            </a:r>
            <a:r>
              <a:rPr lang="en-IN" sz="1600" b="0" i="0" dirty="0">
                <a:solidFill>
                  <a:srgbClr val="000000"/>
                </a:solidFill>
                <a:effectLst/>
                <a:latin typeface="verdana" panose="020B0604030504040204" pitchFamily="34" charset="0"/>
              </a:rPr>
              <a:t>, int value)</a:t>
            </a:r>
            <a:endParaRPr lang="en-US" sz="1800" b="0" i="0" dirty="0">
              <a:solidFill>
                <a:schemeClr val="tx1"/>
              </a:solidFill>
              <a:effectLst/>
              <a:latin typeface="verdana" panose="020B0604030504040204" pitchFamily="34" charset="0"/>
            </a:endParaRPr>
          </a:p>
          <a:p>
            <a:pPr marL="0" indent="0" algn="l">
              <a:buNone/>
            </a:pPr>
            <a:r>
              <a:rPr lang="en-IN" sz="1600" b="0" i="0" dirty="0">
                <a:solidFill>
                  <a:srgbClr val="000000"/>
                </a:solidFill>
                <a:effectLst/>
                <a:latin typeface="verdana" panose="020B0604030504040204" pitchFamily="34" charset="0"/>
              </a:rPr>
              <a:t>public void </a:t>
            </a:r>
            <a:r>
              <a:rPr lang="en-IN" sz="1600" b="0" i="0" dirty="0" err="1">
                <a:solidFill>
                  <a:srgbClr val="000000"/>
                </a:solidFill>
                <a:effectLst/>
                <a:latin typeface="verdana" panose="020B0604030504040204" pitchFamily="34" charset="0"/>
              </a:rPr>
              <a:t>setString</a:t>
            </a:r>
            <a:r>
              <a:rPr lang="en-IN" sz="1600" b="0" i="0" dirty="0">
                <a:solidFill>
                  <a:srgbClr val="000000"/>
                </a:solidFill>
                <a:effectLst/>
                <a:latin typeface="verdana" panose="020B0604030504040204" pitchFamily="34" charset="0"/>
              </a:rPr>
              <a:t>(int </a:t>
            </a:r>
            <a:r>
              <a:rPr lang="en-IN" sz="1600" b="0" i="0" dirty="0" err="1">
                <a:solidFill>
                  <a:srgbClr val="000000"/>
                </a:solidFill>
                <a:effectLst/>
                <a:latin typeface="verdana" panose="020B0604030504040204" pitchFamily="34" charset="0"/>
              </a:rPr>
              <a:t>paramIndex</a:t>
            </a:r>
            <a:r>
              <a:rPr lang="en-IN" sz="1600" b="0" i="0" dirty="0">
                <a:solidFill>
                  <a:srgbClr val="000000"/>
                </a:solidFill>
                <a:effectLst/>
                <a:latin typeface="verdana" panose="020B0604030504040204" pitchFamily="34" charset="0"/>
              </a:rPr>
              <a:t>, String value)</a:t>
            </a:r>
            <a:endParaRPr lang="en-US" sz="1800" dirty="0">
              <a:solidFill>
                <a:schemeClr val="tx1"/>
              </a:solidFill>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public void </a:t>
            </a:r>
            <a:r>
              <a:rPr lang="en-US" sz="1600" b="0" i="0" dirty="0" err="1">
                <a:solidFill>
                  <a:srgbClr val="000000"/>
                </a:solidFill>
                <a:effectLst/>
                <a:latin typeface="verdana" panose="020B0604030504040204" pitchFamily="34" charset="0"/>
              </a:rPr>
              <a:t>setFloat</a:t>
            </a:r>
            <a:r>
              <a:rPr lang="en-US" sz="1600" b="0" i="0" dirty="0">
                <a:solidFill>
                  <a:srgbClr val="000000"/>
                </a:solidFill>
                <a:effectLst/>
                <a:latin typeface="verdana" panose="020B0604030504040204" pitchFamily="34" charset="0"/>
              </a:rPr>
              <a:t>(int </a:t>
            </a:r>
            <a:r>
              <a:rPr lang="en-US" sz="1600" b="0" i="0" dirty="0" err="1">
                <a:solidFill>
                  <a:srgbClr val="000000"/>
                </a:solidFill>
                <a:effectLst/>
                <a:latin typeface="verdana" panose="020B0604030504040204" pitchFamily="34" charset="0"/>
              </a:rPr>
              <a:t>paramIndex</a:t>
            </a:r>
            <a:r>
              <a:rPr lang="en-US" sz="1600" b="0" i="0" dirty="0">
                <a:solidFill>
                  <a:srgbClr val="000000"/>
                </a:solidFill>
                <a:effectLst/>
                <a:latin typeface="verdana" panose="020B0604030504040204" pitchFamily="34" charset="0"/>
              </a:rPr>
              <a:t>, float value)</a:t>
            </a:r>
          </a:p>
          <a:p>
            <a:pPr marL="0" indent="0" algn="l">
              <a:buNone/>
            </a:pPr>
            <a:r>
              <a:rPr lang="en-IN" sz="1600" b="0" i="0" dirty="0">
                <a:solidFill>
                  <a:srgbClr val="000000"/>
                </a:solidFill>
                <a:effectLst/>
                <a:latin typeface="verdana" panose="020B0604030504040204" pitchFamily="34" charset="0"/>
              </a:rPr>
              <a:t>public int </a:t>
            </a:r>
            <a:r>
              <a:rPr lang="en-IN" sz="1600" b="0" i="0" dirty="0" err="1">
                <a:solidFill>
                  <a:srgbClr val="000000"/>
                </a:solidFill>
                <a:effectLst/>
                <a:latin typeface="verdana" panose="020B0604030504040204" pitchFamily="34" charset="0"/>
              </a:rPr>
              <a:t>executeUpdate</a:t>
            </a:r>
            <a:r>
              <a:rPr lang="en-IN" sz="1600" b="0" i="0" dirty="0">
                <a:solidFill>
                  <a:srgbClr val="000000"/>
                </a:solidFill>
                <a:effectLst/>
                <a:latin typeface="verdana" panose="020B0604030504040204" pitchFamily="34" charset="0"/>
              </a:rPr>
              <a:t>()</a:t>
            </a:r>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It is used for create, drop, insert, update, delete etc.</a:t>
            </a:r>
            <a:r>
              <a:rPr lang="en-IN" sz="1600" b="0" i="0" dirty="0">
                <a:solidFill>
                  <a:srgbClr val="000000"/>
                </a:solidFill>
                <a:effectLst/>
                <a:latin typeface="verdana" panose="020B0604030504040204" pitchFamily="34" charset="0"/>
              </a:rPr>
              <a:t> public </a:t>
            </a:r>
            <a:r>
              <a:rPr lang="en-IN" sz="1600" b="0" i="0" dirty="0" err="1">
                <a:solidFill>
                  <a:srgbClr val="000000"/>
                </a:solidFill>
                <a:effectLst/>
                <a:latin typeface="verdana" panose="020B0604030504040204" pitchFamily="34" charset="0"/>
              </a:rPr>
              <a:t>ResultSet</a:t>
            </a:r>
            <a:r>
              <a:rPr lang="en-IN" sz="1600" b="0" i="0" dirty="0">
                <a:solidFill>
                  <a:srgbClr val="000000"/>
                </a:solidFill>
                <a:effectLst/>
                <a:latin typeface="verdana" panose="020B0604030504040204" pitchFamily="34" charset="0"/>
              </a:rPr>
              <a:t> </a:t>
            </a:r>
            <a:r>
              <a:rPr lang="en-IN" sz="1600" b="0" i="0" dirty="0" err="1">
                <a:solidFill>
                  <a:srgbClr val="000000"/>
                </a:solidFill>
                <a:effectLst/>
                <a:latin typeface="verdana" panose="020B0604030504040204" pitchFamily="34" charset="0"/>
              </a:rPr>
              <a:t>executeQuery</a:t>
            </a:r>
            <a:r>
              <a:rPr lang="en-IN" sz="1600" b="0" i="0" dirty="0">
                <a:solidFill>
                  <a:srgbClr val="000000"/>
                </a:solidFill>
                <a:effectLst/>
                <a:latin typeface="verdana" panose="020B0604030504040204" pitchFamily="34" charset="0"/>
              </a:rPr>
              <a:t>()</a:t>
            </a:r>
            <a:r>
              <a:rPr lang="en-US" sz="1600" dirty="0">
                <a:solidFill>
                  <a:srgbClr val="000000"/>
                </a:solidFill>
                <a:latin typeface="verdana" panose="020B0604030504040204" pitchFamily="34" charset="0"/>
              </a:rPr>
              <a:t> - </a:t>
            </a:r>
            <a:endParaRPr lang="en-IN" sz="1800" dirty="0">
              <a:solidFill>
                <a:schemeClr val="tx1"/>
              </a:solidFill>
            </a:endParaRPr>
          </a:p>
        </p:txBody>
      </p:sp>
    </p:spTree>
    <p:extLst>
      <p:ext uri="{BB962C8B-B14F-4D97-AF65-F5344CB8AC3E}">
        <p14:creationId xmlns:p14="http://schemas.microsoft.com/office/powerpoint/2010/main" val="144330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959420" y="0"/>
            <a:ext cx="8534400" cy="1507067"/>
          </a:xfrm>
        </p:spPr>
        <p:txBody>
          <a:bodyPr/>
          <a:lstStyle/>
          <a:p>
            <a:r>
              <a:rPr lang="en-IN" b="0" i="0" dirty="0">
                <a:effectLst/>
                <a:latin typeface="erdana"/>
              </a:rPr>
              <a:t>			</a:t>
            </a:r>
            <a:r>
              <a:rPr lang="en-IN" b="1" i="0" dirty="0">
                <a:effectLst/>
                <a:latin typeface="Arial" panose="020B0604020202020204" pitchFamily="34" charset="0"/>
              </a:rPr>
              <a:t>Callable Statement</a:t>
            </a:r>
            <a:endParaRPr lang="en-IN" dirty="0"/>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669002"/>
            <a:ext cx="8534400" cy="4034736"/>
          </a:xfrm>
        </p:spPr>
        <p:txBody>
          <a:bodyPr>
            <a:normAutofit/>
          </a:bodyPr>
          <a:lstStyle/>
          <a:p>
            <a:pPr algn="l"/>
            <a:r>
              <a:rPr lang="en-IN" sz="1800" dirty="0">
                <a:solidFill>
                  <a:schemeClr val="tx1"/>
                </a:solidFill>
              </a:rPr>
              <a:t>Why use </a:t>
            </a:r>
            <a:r>
              <a:rPr lang="en-US" sz="1800" dirty="0" err="1">
                <a:solidFill>
                  <a:schemeClr val="tx1"/>
                </a:solidFill>
              </a:rPr>
              <a:t>CallableStatement</a:t>
            </a:r>
            <a:r>
              <a:rPr lang="en-IN" sz="1800" dirty="0">
                <a:solidFill>
                  <a:schemeClr val="tx1"/>
                </a:solidFill>
              </a:rPr>
              <a:t>?</a:t>
            </a:r>
          </a:p>
          <a:p>
            <a:pPr marL="0" indent="0" algn="l">
              <a:buNone/>
            </a:pPr>
            <a:r>
              <a:rPr lang="en-US" sz="1800" dirty="0" err="1">
                <a:solidFill>
                  <a:schemeClr val="tx1"/>
                </a:solidFill>
              </a:rPr>
              <a:t>CallableStatement</a:t>
            </a:r>
            <a:r>
              <a:rPr lang="en-US" sz="1800" dirty="0">
                <a:solidFill>
                  <a:schemeClr val="tx1"/>
                </a:solidFill>
              </a:rPr>
              <a:t> interface is used to call the stored procedures and functions.</a:t>
            </a:r>
          </a:p>
          <a:p>
            <a:pPr marL="0" indent="0" algn="l">
              <a:buNone/>
            </a:pPr>
            <a:r>
              <a:rPr lang="en-US" sz="1800" dirty="0">
                <a:solidFill>
                  <a:schemeClr val="tx1"/>
                </a:solidFill>
              </a:rPr>
              <a:t>We can have business logic on the database by the use of stored procedures and functions that will make the performance better because these are precompiled.</a:t>
            </a:r>
            <a:endParaRPr lang="en-IN" sz="1800" dirty="0">
              <a:solidFill>
                <a:schemeClr val="tx1"/>
              </a:solidFill>
            </a:endParaRPr>
          </a:p>
        </p:txBody>
      </p:sp>
    </p:spTree>
    <p:extLst>
      <p:ext uri="{BB962C8B-B14F-4D97-AF65-F5344CB8AC3E}">
        <p14:creationId xmlns:p14="http://schemas.microsoft.com/office/powerpoint/2010/main" val="339681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959420" y="0"/>
            <a:ext cx="9090102" cy="1507067"/>
          </a:xfrm>
        </p:spPr>
        <p:txBody>
          <a:bodyPr/>
          <a:lstStyle/>
          <a:p>
            <a:r>
              <a:rPr lang="en-IN" b="0" i="0" dirty="0">
                <a:effectLst/>
                <a:latin typeface="erdana"/>
              </a:rPr>
              <a:t>			</a:t>
            </a:r>
            <a:r>
              <a:rPr lang="en-US" sz="3600" b="0" i="0" dirty="0" err="1">
                <a:solidFill>
                  <a:schemeClr val="tx1"/>
                </a:solidFill>
                <a:effectLst/>
                <a:latin typeface="verdana" panose="020B0604030504040204" pitchFamily="34" charset="0"/>
              </a:rPr>
              <a:t>DriverManager</a:t>
            </a:r>
            <a:r>
              <a:rPr lang="en-US" dirty="0">
                <a:latin typeface="verdana" panose="020B0604030504040204" pitchFamily="34" charset="0"/>
              </a:rPr>
              <a:t> </a:t>
            </a:r>
            <a:r>
              <a:rPr lang="en-IN" b="1" dirty="0">
                <a:latin typeface="Arial" panose="020B0604020202020204" pitchFamily="34" charset="0"/>
              </a:rPr>
              <a:t>class</a:t>
            </a:r>
            <a:endParaRPr lang="en-IN" dirty="0"/>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669002"/>
            <a:ext cx="8534400" cy="4034736"/>
          </a:xfrm>
        </p:spPr>
        <p:txBody>
          <a:bodyPr>
            <a:normAutofit/>
          </a:bodyPr>
          <a:lstStyle/>
          <a:p>
            <a:pPr algn="l"/>
            <a:r>
              <a:rPr lang="en-US" sz="1600" b="0" i="0" dirty="0">
                <a:solidFill>
                  <a:schemeClr val="tx1"/>
                </a:solidFill>
                <a:effectLst/>
                <a:latin typeface="verdana" panose="020B0604030504040204" pitchFamily="34" charset="0"/>
              </a:rPr>
              <a:t>The </a:t>
            </a:r>
            <a:r>
              <a:rPr lang="en-US" sz="1600" b="0" i="0" dirty="0" err="1">
                <a:solidFill>
                  <a:schemeClr val="tx1"/>
                </a:solidFill>
                <a:effectLst/>
                <a:latin typeface="verdana" panose="020B0604030504040204" pitchFamily="34" charset="0"/>
              </a:rPr>
              <a:t>DriverManager</a:t>
            </a:r>
            <a:r>
              <a:rPr lang="en-US" sz="1600" b="0" i="0" dirty="0">
                <a:solidFill>
                  <a:schemeClr val="tx1"/>
                </a:solidFill>
                <a:effectLst/>
                <a:latin typeface="verdana" panose="020B0604030504040204" pitchFamily="34" charset="0"/>
              </a:rPr>
              <a:t> class acts as an interface between user and drivers. It keeps track of the drivers that are available and handles establishing a connection between a database and the appropriate driver. The </a:t>
            </a:r>
            <a:r>
              <a:rPr lang="en-US" sz="1600" b="0" i="0" dirty="0" err="1">
                <a:solidFill>
                  <a:schemeClr val="tx1"/>
                </a:solidFill>
                <a:effectLst/>
                <a:latin typeface="verdana" panose="020B0604030504040204" pitchFamily="34" charset="0"/>
              </a:rPr>
              <a:t>DriverManager</a:t>
            </a:r>
            <a:r>
              <a:rPr lang="en-US" sz="1600" b="0" i="0" dirty="0">
                <a:solidFill>
                  <a:schemeClr val="tx1"/>
                </a:solidFill>
                <a:effectLst/>
                <a:latin typeface="verdana" panose="020B0604030504040204" pitchFamily="34" charset="0"/>
              </a:rPr>
              <a:t> class maintains a list of Driver classes that have registered themselves by calling the method </a:t>
            </a:r>
            <a:r>
              <a:rPr lang="en-US" sz="1600" b="0" i="0" dirty="0" err="1">
                <a:solidFill>
                  <a:schemeClr val="tx1"/>
                </a:solidFill>
                <a:effectLst/>
                <a:latin typeface="verdana" panose="020B0604030504040204" pitchFamily="34" charset="0"/>
              </a:rPr>
              <a:t>DriverManager.registerDriver</a:t>
            </a:r>
            <a:r>
              <a:rPr lang="en-US" sz="1600" b="0" i="0" dirty="0">
                <a:solidFill>
                  <a:schemeClr val="tx1"/>
                </a:solidFill>
                <a:effectLst/>
                <a:latin typeface="verdana" panose="020B0604030504040204" pitchFamily="34" charset="0"/>
              </a:rPr>
              <a:t>().</a:t>
            </a:r>
          </a:p>
          <a:p>
            <a:pPr algn="l"/>
            <a:endParaRPr lang="en-IN" sz="1800" dirty="0">
              <a:solidFill>
                <a:schemeClr val="tx1"/>
              </a:solidFill>
            </a:endParaRPr>
          </a:p>
          <a:p>
            <a:pPr algn="l"/>
            <a:endParaRPr lang="en-IN" sz="1800" dirty="0">
              <a:solidFill>
                <a:schemeClr val="tx1"/>
              </a:solidFill>
            </a:endParaRPr>
          </a:p>
          <a:p>
            <a:pPr algn="l"/>
            <a:endParaRPr lang="en-IN" sz="1800" dirty="0">
              <a:solidFill>
                <a:schemeClr val="tx1"/>
              </a:solidFill>
            </a:endParaRPr>
          </a:p>
          <a:p>
            <a:pPr algn="l"/>
            <a:endParaRPr lang="en-IN" sz="1800" dirty="0">
              <a:solidFill>
                <a:schemeClr val="tx1"/>
              </a:solidFill>
            </a:endParaRPr>
          </a:p>
          <a:p>
            <a:pPr algn="l"/>
            <a:endParaRPr lang="en-IN" sz="1800" dirty="0">
              <a:solidFill>
                <a:schemeClr val="tx1"/>
              </a:solidFill>
            </a:endParaRPr>
          </a:p>
          <a:p>
            <a:pPr algn="l"/>
            <a:endParaRPr lang="en-IN" sz="1800" dirty="0">
              <a:solidFill>
                <a:schemeClr val="tx1"/>
              </a:solidFill>
            </a:endParaRPr>
          </a:p>
          <a:p>
            <a:pPr algn="l"/>
            <a:endParaRPr lang="en-IN" sz="1800" dirty="0">
              <a:solidFill>
                <a:schemeClr val="tx1"/>
              </a:solidFill>
            </a:endParaRPr>
          </a:p>
        </p:txBody>
      </p:sp>
      <p:graphicFrame>
        <p:nvGraphicFramePr>
          <p:cNvPr id="4" name="Table 3">
            <a:extLst>
              <a:ext uri="{FF2B5EF4-FFF2-40B4-BE49-F238E27FC236}">
                <a16:creationId xmlns:a16="http://schemas.microsoft.com/office/drawing/2014/main" id="{1EBC04F6-A114-41F2-BB76-D7A7A5174304}"/>
              </a:ext>
            </a:extLst>
          </p:cNvPr>
          <p:cNvGraphicFramePr>
            <a:graphicFrameLocks noGrp="1"/>
          </p:cNvGraphicFramePr>
          <p:nvPr>
            <p:extLst>
              <p:ext uri="{D42A27DB-BD31-4B8C-83A1-F6EECF244321}">
                <p14:modId xmlns:p14="http://schemas.microsoft.com/office/powerpoint/2010/main" val="1258582453"/>
              </p:ext>
            </p:extLst>
          </p:nvPr>
        </p:nvGraphicFramePr>
        <p:xfrm>
          <a:off x="1287261" y="2999825"/>
          <a:ext cx="8433788" cy="3293962"/>
        </p:xfrm>
        <a:graphic>
          <a:graphicData uri="http://schemas.openxmlformats.org/drawingml/2006/table">
            <a:tbl>
              <a:tblPr/>
              <a:tblGrid>
                <a:gridCol w="4216894">
                  <a:extLst>
                    <a:ext uri="{9D8B030D-6E8A-4147-A177-3AD203B41FA5}">
                      <a16:colId xmlns:a16="http://schemas.microsoft.com/office/drawing/2014/main" val="2502577267"/>
                    </a:ext>
                  </a:extLst>
                </a:gridCol>
                <a:gridCol w="4216894">
                  <a:extLst>
                    <a:ext uri="{9D8B030D-6E8A-4147-A177-3AD203B41FA5}">
                      <a16:colId xmlns:a16="http://schemas.microsoft.com/office/drawing/2014/main" val="429954687"/>
                    </a:ext>
                  </a:extLst>
                </a:gridCol>
              </a:tblGrid>
              <a:tr h="195049">
                <a:tc>
                  <a:txBody>
                    <a:bodyPr/>
                    <a:lstStyle/>
                    <a:p>
                      <a:pPr algn="l" fontAlgn="t"/>
                      <a:r>
                        <a:rPr lang="en-IN" sz="1600">
                          <a:solidFill>
                            <a:srgbClr val="000000"/>
                          </a:solidFill>
                          <a:effectLst/>
                          <a:latin typeface="times new roman" panose="02020603050405020304" pitchFamily="18" charset="0"/>
                        </a:rPr>
                        <a:t>Method</a:t>
                      </a:r>
                    </a:p>
                  </a:txBody>
                  <a:tcPr marL="83417" marR="83417" marT="83417" marB="83417">
                    <a:lnL w="7620" cap="flat" cmpd="sng" algn="ctr">
                      <a:solidFill>
                        <a:srgbClr val="C05404"/>
                      </a:solidFill>
                      <a:prstDash val="solid"/>
                      <a:round/>
                      <a:headEnd type="none" w="med" len="med"/>
                      <a:tailEnd type="none" w="med" len="med"/>
                    </a:lnL>
                    <a:lnR w="7620" cap="flat" cmpd="sng" algn="ctr">
                      <a:solidFill>
                        <a:srgbClr val="C05404"/>
                      </a:solidFill>
                      <a:prstDash val="solid"/>
                      <a:round/>
                      <a:headEnd type="none" w="med" len="med"/>
                      <a:tailEnd type="none" w="med" len="med"/>
                    </a:lnR>
                    <a:lnT w="7620" cap="flat" cmpd="sng" algn="ctr">
                      <a:solidFill>
                        <a:srgbClr val="C0540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panose="02020603050405020304" pitchFamily="18" charset="0"/>
                        </a:rPr>
                        <a:t>Description</a:t>
                      </a:r>
                    </a:p>
                  </a:txBody>
                  <a:tcPr marL="83417" marR="83417" marT="83417" marB="83417">
                    <a:lnL w="7620" cap="flat" cmpd="sng" algn="ctr">
                      <a:solidFill>
                        <a:srgbClr val="C05404"/>
                      </a:solidFill>
                      <a:prstDash val="solid"/>
                      <a:round/>
                      <a:headEnd type="none" w="med" len="med"/>
                      <a:tailEnd type="none" w="med" len="med"/>
                    </a:lnL>
                    <a:lnR w="7620" cap="flat" cmpd="sng" algn="ctr">
                      <a:solidFill>
                        <a:srgbClr val="C05404"/>
                      </a:solidFill>
                      <a:prstDash val="solid"/>
                      <a:round/>
                      <a:headEnd type="none" w="med" len="med"/>
                      <a:tailEnd type="none" w="med" len="med"/>
                    </a:lnR>
                    <a:lnT w="7620" cap="flat" cmpd="sng" algn="ctr">
                      <a:solidFill>
                        <a:srgbClr val="C0540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83591942"/>
                  </a:ext>
                </a:extLst>
              </a:tr>
              <a:tr h="286071">
                <a:tc>
                  <a:txBody>
                    <a:bodyPr/>
                    <a:lstStyle/>
                    <a:p>
                      <a:pPr algn="l" fontAlgn="t"/>
                      <a:r>
                        <a:rPr lang="en-IN" sz="1600">
                          <a:solidFill>
                            <a:srgbClr val="000000"/>
                          </a:solidFill>
                          <a:effectLst/>
                          <a:latin typeface="verdana" panose="020B0604030504040204" pitchFamily="34" charset="0"/>
                        </a:rPr>
                        <a:t>1) public static void registerDriver(Driver driver):</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is used to register the given driver with DriverManager.</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057309"/>
                  </a:ext>
                </a:extLst>
              </a:tr>
              <a:tr h="403100">
                <a:tc>
                  <a:txBody>
                    <a:bodyPr/>
                    <a:lstStyle/>
                    <a:p>
                      <a:pPr algn="l" fontAlgn="t"/>
                      <a:r>
                        <a:rPr lang="en-IN" sz="1600" dirty="0">
                          <a:solidFill>
                            <a:srgbClr val="000000"/>
                          </a:solidFill>
                          <a:effectLst/>
                          <a:latin typeface="verdana" panose="020B0604030504040204" pitchFamily="34" charset="0"/>
                        </a:rPr>
                        <a:t>2) public static void </a:t>
                      </a:r>
                      <a:r>
                        <a:rPr lang="en-IN" sz="1600" dirty="0" err="1">
                          <a:solidFill>
                            <a:srgbClr val="000000"/>
                          </a:solidFill>
                          <a:effectLst/>
                          <a:latin typeface="verdana" panose="020B0604030504040204" pitchFamily="34" charset="0"/>
                        </a:rPr>
                        <a:t>deregisterDriver</a:t>
                      </a:r>
                      <a:r>
                        <a:rPr lang="en-IN" sz="1600" dirty="0">
                          <a:solidFill>
                            <a:srgbClr val="000000"/>
                          </a:solidFill>
                          <a:effectLst/>
                          <a:latin typeface="verdana" panose="020B0604030504040204" pitchFamily="34" charset="0"/>
                        </a:rPr>
                        <a:t>(Driver driver):</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is used to deregister the given driver (drop the driver from the list) with DriverManager.</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6562297"/>
                  </a:ext>
                </a:extLst>
              </a:tr>
              <a:tr h="403100">
                <a:tc>
                  <a:txBody>
                    <a:bodyPr/>
                    <a:lstStyle/>
                    <a:p>
                      <a:pPr algn="l" fontAlgn="t"/>
                      <a:r>
                        <a:rPr lang="en-US" sz="1600">
                          <a:solidFill>
                            <a:srgbClr val="000000"/>
                          </a:solidFill>
                          <a:effectLst/>
                          <a:latin typeface="verdana" panose="020B0604030504040204" pitchFamily="34" charset="0"/>
                        </a:rPr>
                        <a:t>3) public static Connection getConnection(String url):</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is used to establish the connection with the specified url.</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0136683"/>
                  </a:ext>
                </a:extLst>
              </a:tr>
              <a:tr h="403100">
                <a:tc>
                  <a:txBody>
                    <a:bodyPr/>
                    <a:lstStyle/>
                    <a:p>
                      <a:pPr algn="l" fontAlgn="t"/>
                      <a:r>
                        <a:rPr lang="en-US" sz="1600">
                          <a:solidFill>
                            <a:srgbClr val="000000"/>
                          </a:solidFill>
                          <a:effectLst/>
                          <a:latin typeface="verdana" panose="020B0604030504040204" pitchFamily="34" charset="0"/>
                        </a:rPr>
                        <a:t>4) public static Connection getConnection(String url,String userName,String password):</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is used to establish the connection with the specified </a:t>
                      </a:r>
                      <a:r>
                        <a:rPr lang="en-US" sz="1600" dirty="0" err="1">
                          <a:solidFill>
                            <a:srgbClr val="000000"/>
                          </a:solidFill>
                          <a:effectLst/>
                          <a:latin typeface="verdana" panose="020B0604030504040204" pitchFamily="34" charset="0"/>
                        </a:rPr>
                        <a:t>url</a:t>
                      </a:r>
                      <a:r>
                        <a:rPr lang="en-US" sz="1600" dirty="0">
                          <a:solidFill>
                            <a:srgbClr val="000000"/>
                          </a:solidFill>
                          <a:effectLst/>
                          <a:latin typeface="verdana" panose="020B0604030504040204" pitchFamily="34" charset="0"/>
                        </a:rPr>
                        <a:t>, username and password.</a:t>
                      </a:r>
                    </a:p>
                  </a:txBody>
                  <a:tcPr marL="55611" marR="55611" marT="55611" marB="556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92140314"/>
                  </a:ext>
                </a:extLst>
              </a:tr>
            </a:tbl>
          </a:graphicData>
        </a:graphic>
      </p:graphicFrame>
    </p:spTree>
    <p:extLst>
      <p:ext uri="{BB962C8B-B14F-4D97-AF65-F5344CB8AC3E}">
        <p14:creationId xmlns:p14="http://schemas.microsoft.com/office/powerpoint/2010/main" val="3570032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959420" y="0"/>
            <a:ext cx="8534400" cy="1507067"/>
          </a:xfrm>
        </p:spPr>
        <p:txBody>
          <a:bodyPr/>
          <a:lstStyle/>
          <a:p>
            <a:r>
              <a:rPr lang="en-IN" b="0" i="0" dirty="0">
                <a:effectLst/>
                <a:latin typeface="erdana"/>
              </a:rPr>
              <a:t>			</a:t>
            </a:r>
            <a:r>
              <a:rPr lang="en-IN" b="1" dirty="0">
                <a:latin typeface="Arial" panose="020B0604020202020204" pitchFamily="34" charset="0"/>
              </a:rPr>
              <a:t>Connection</a:t>
            </a:r>
            <a:r>
              <a:rPr lang="en-IN" b="1" i="0" dirty="0">
                <a:effectLst/>
                <a:latin typeface="Arial" panose="020B0604020202020204" pitchFamily="34" charset="0"/>
              </a:rPr>
              <a:t> Interface</a:t>
            </a:r>
            <a:endParaRPr lang="en-IN" dirty="0"/>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322773"/>
            <a:ext cx="8534400" cy="5179955"/>
          </a:xfrm>
        </p:spPr>
        <p:txBody>
          <a:bodyPr>
            <a:normAutofit fontScale="92500" lnSpcReduction="10000"/>
          </a:bodyPr>
          <a:lstStyle/>
          <a:p>
            <a:pPr algn="l"/>
            <a:r>
              <a:rPr lang="en-US" sz="1600" dirty="0">
                <a:solidFill>
                  <a:schemeClr val="tx1"/>
                </a:solidFill>
                <a:latin typeface="verdana" panose="020B0604030504040204" pitchFamily="34" charset="0"/>
              </a:rPr>
              <a:t>A Connection is the session between java application and database. The Connection interface is a factory of Statement, </a:t>
            </a:r>
            <a:r>
              <a:rPr lang="en-US" sz="1600" dirty="0" err="1">
                <a:solidFill>
                  <a:schemeClr val="tx1"/>
                </a:solidFill>
                <a:latin typeface="verdana" panose="020B0604030504040204" pitchFamily="34" charset="0"/>
              </a:rPr>
              <a:t>PreparedStatement</a:t>
            </a:r>
            <a:r>
              <a:rPr lang="en-US" sz="1600" dirty="0">
                <a:solidFill>
                  <a:schemeClr val="tx1"/>
                </a:solidFill>
                <a:latin typeface="verdana" panose="020B0604030504040204" pitchFamily="34" charset="0"/>
              </a:rPr>
              <a:t>, and </a:t>
            </a:r>
            <a:r>
              <a:rPr lang="en-US" sz="1600" dirty="0" err="1">
                <a:solidFill>
                  <a:schemeClr val="tx1"/>
                </a:solidFill>
                <a:latin typeface="verdana" panose="020B0604030504040204" pitchFamily="34" charset="0"/>
              </a:rPr>
              <a:t>DatabaseMetaData</a:t>
            </a:r>
            <a:r>
              <a:rPr lang="en-US" sz="1600" dirty="0">
                <a:solidFill>
                  <a:schemeClr val="tx1"/>
                </a:solidFill>
                <a:latin typeface="verdana" panose="020B0604030504040204" pitchFamily="34" charset="0"/>
              </a:rPr>
              <a:t> i.e. object of Connection can be used to get the object of Statement and </a:t>
            </a:r>
            <a:r>
              <a:rPr lang="en-US" sz="1600" dirty="0" err="1">
                <a:solidFill>
                  <a:schemeClr val="tx1"/>
                </a:solidFill>
                <a:latin typeface="verdana" panose="020B0604030504040204" pitchFamily="34" charset="0"/>
              </a:rPr>
              <a:t>DatabaseMetaData</a:t>
            </a:r>
            <a:r>
              <a:rPr lang="en-US" sz="1600" dirty="0">
                <a:solidFill>
                  <a:schemeClr val="tx1"/>
                </a:solidFill>
                <a:latin typeface="verdana" panose="020B0604030504040204" pitchFamily="34" charset="0"/>
              </a:rPr>
              <a:t>. The Connection interface provide many methods for transaction management like commit(), rollback() etc.</a:t>
            </a:r>
            <a:endParaRPr lang="en-IN" sz="1800" dirty="0">
              <a:solidFill>
                <a:schemeClr val="tx1"/>
              </a:solidFill>
            </a:endParaRPr>
          </a:p>
          <a:p>
            <a:pPr algn="l"/>
            <a:r>
              <a:rPr lang="en-US" sz="1800" dirty="0">
                <a:solidFill>
                  <a:schemeClr val="tx1"/>
                </a:solidFill>
              </a:rPr>
              <a:t>1) public Statement </a:t>
            </a:r>
            <a:r>
              <a:rPr lang="en-US" sz="1800" dirty="0" err="1">
                <a:solidFill>
                  <a:schemeClr val="tx1"/>
                </a:solidFill>
              </a:rPr>
              <a:t>createStatement</a:t>
            </a:r>
            <a:r>
              <a:rPr lang="en-US" sz="1800" dirty="0">
                <a:solidFill>
                  <a:schemeClr val="tx1"/>
                </a:solidFill>
              </a:rPr>
              <a:t>(): creates a statement object that can be used to execute SQL queries.</a:t>
            </a:r>
          </a:p>
          <a:p>
            <a:pPr algn="l"/>
            <a:r>
              <a:rPr lang="en-US" sz="1800" dirty="0">
                <a:solidFill>
                  <a:schemeClr val="tx1"/>
                </a:solidFill>
              </a:rPr>
              <a:t>2) public Statement </a:t>
            </a:r>
            <a:r>
              <a:rPr lang="en-US" sz="1800" dirty="0" err="1">
                <a:solidFill>
                  <a:schemeClr val="tx1"/>
                </a:solidFill>
              </a:rPr>
              <a:t>createStatement</a:t>
            </a:r>
            <a:r>
              <a:rPr lang="en-US" sz="1800" dirty="0">
                <a:solidFill>
                  <a:schemeClr val="tx1"/>
                </a:solidFill>
              </a:rPr>
              <a:t>(int </a:t>
            </a:r>
            <a:r>
              <a:rPr lang="en-US" sz="1800" dirty="0" err="1">
                <a:solidFill>
                  <a:schemeClr val="tx1"/>
                </a:solidFill>
              </a:rPr>
              <a:t>resultSetType,int</a:t>
            </a:r>
            <a:r>
              <a:rPr lang="en-US" sz="1800" dirty="0">
                <a:solidFill>
                  <a:schemeClr val="tx1"/>
                </a:solidFill>
              </a:rPr>
              <a:t> </a:t>
            </a:r>
            <a:r>
              <a:rPr lang="en-US" sz="1800" dirty="0" err="1">
                <a:solidFill>
                  <a:schemeClr val="tx1"/>
                </a:solidFill>
              </a:rPr>
              <a:t>resultSetConcurrency</a:t>
            </a:r>
            <a:r>
              <a:rPr lang="en-US" sz="1800" dirty="0">
                <a:solidFill>
                  <a:schemeClr val="tx1"/>
                </a:solidFill>
              </a:rPr>
              <a:t>): Creates a Statement object that will generate </a:t>
            </a:r>
            <a:r>
              <a:rPr lang="en-US" sz="1800" dirty="0" err="1">
                <a:solidFill>
                  <a:schemeClr val="tx1"/>
                </a:solidFill>
              </a:rPr>
              <a:t>ResultSet</a:t>
            </a:r>
            <a:r>
              <a:rPr lang="en-US" sz="1800" dirty="0">
                <a:solidFill>
                  <a:schemeClr val="tx1"/>
                </a:solidFill>
              </a:rPr>
              <a:t> objects with the given type and concurrency.</a:t>
            </a:r>
          </a:p>
          <a:p>
            <a:pPr algn="l"/>
            <a:r>
              <a:rPr lang="en-US" sz="1800" dirty="0">
                <a:solidFill>
                  <a:schemeClr val="tx1"/>
                </a:solidFill>
              </a:rPr>
              <a:t>3) public void </a:t>
            </a:r>
            <a:r>
              <a:rPr lang="en-US" sz="1800" dirty="0" err="1">
                <a:solidFill>
                  <a:schemeClr val="tx1"/>
                </a:solidFill>
              </a:rPr>
              <a:t>setAutoCommit</a:t>
            </a:r>
            <a:r>
              <a:rPr lang="en-US" sz="1800" dirty="0">
                <a:solidFill>
                  <a:schemeClr val="tx1"/>
                </a:solidFill>
              </a:rPr>
              <a:t>(</a:t>
            </a:r>
            <a:r>
              <a:rPr lang="en-US" sz="1800" dirty="0" err="1">
                <a:solidFill>
                  <a:schemeClr val="tx1"/>
                </a:solidFill>
              </a:rPr>
              <a:t>boolean</a:t>
            </a:r>
            <a:r>
              <a:rPr lang="en-US" sz="1800" dirty="0">
                <a:solidFill>
                  <a:schemeClr val="tx1"/>
                </a:solidFill>
              </a:rPr>
              <a:t> status): is used to set the commit </a:t>
            </a:r>
            <a:r>
              <a:rPr lang="en-US" sz="1800" dirty="0" err="1">
                <a:solidFill>
                  <a:schemeClr val="tx1"/>
                </a:solidFill>
              </a:rPr>
              <a:t>status.By</a:t>
            </a:r>
            <a:r>
              <a:rPr lang="en-US" sz="1800" dirty="0">
                <a:solidFill>
                  <a:schemeClr val="tx1"/>
                </a:solidFill>
              </a:rPr>
              <a:t> default it is true.</a:t>
            </a:r>
          </a:p>
          <a:p>
            <a:pPr algn="l"/>
            <a:r>
              <a:rPr lang="en-US" sz="1800" dirty="0">
                <a:solidFill>
                  <a:schemeClr val="tx1"/>
                </a:solidFill>
              </a:rPr>
              <a:t>4) public void commit(): saves the changes made since the previous commit/rollback permanent.</a:t>
            </a:r>
          </a:p>
          <a:p>
            <a:pPr algn="l"/>
            <a:r>
              <a:rPr lang="en-US" sz="1800" dirty="0">
                <a:solidFill>
                  <a:schemeClr val="tx1"/>
                </a:solidFill>
              </a:rPr>
              <a:t>5) public void rollback(): Drops all changes made since the previous commit/rollback.</a:t>
            </a:r>
          </a:p>
          <a:p>
            <a:pPr algn="l"/>
            <a:r>
              <a:rPr lang="en-US" sz="1800" dirty="0">
                <a:solidFill>
                  <a:schemeClr val="tx1"/>
                </a:solidFill>
              </a:rPr>
              <a:t>6) public void close(): closes the connection and Releases a JDBC resources immediately.</a:t>
            </a:r>
            <a:endParaRPr lang="en-IN" sz="1800" dirty="0">
              <a:solidFill>
                <a:schemeClr val="tx1"/>
              </a:solidFill>
            </a:endParaRPr>
          </a:p>
          <a:p>
            <a:pPr algn="l"/>
            <a:endParaRPr lang="en-IN" sz="1800" dirty="0">
              <a:solidFill>
                <a:schemeClr val="tx1"/>
              </a:solidFill>
            </a:endParaRPr>
          </a:p>
        </p:txBody>
      </p:sp>
    </p:spTree>
    <p:extLst>
      <p:ext uri="{BB962C8B-B14F-4D97-AF65-F5344CB8AC3E}">
        <p14:creationId xmlns:p14="http://schemas.microsoft.com/office/powerpoint/2010/main" val="114315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959420" y="0"/>
            <a:ext cx="8534400" cy="1507067"/>
          </a:xfrm>
        </p:spPr>
        <p:txBody>
          <a:bodyPr/>
          <a:lstStyle/>
          <a:p>
            <a:r>
              <a:rPr lang="en-IN" b="0" i="0" dirty="0">
                <a:effectLst/>
                <a:latin typeface="erdana"/>
              </a:rPr>
              <a:t>			</a:t>
            </a:r>
            <a:r>
              <a:rPr lang="en-IN" b="1" dirty="0">
                <a:latin typeface="Arial" panose="020B0604020202020204" pitchFamily="34" charset="0"/>
              </a:rPr>
              <a:t>Transaction Management</a:t>
            </a:r>
            <a:endParaRPr lang="en-IN" dirty="0"/>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322773"/>
            <a:ext cx="8534400" cy="5179955"/>
          </a:xfrm>
        </p:spPr>
        <p:txBody>
          <a:bodyPr>
            <a:normAutofit/>
          </a:bodyPr>
          <a:lstStyle/>
          <a:p>
            <a:pPr algn="l"/>
            <a:r>
              <a:rPr lang="en-US" sz="1600" b="0" i="0" dirty="0">
                <a:solidFill>
                  <a:srgbClr val="000000"/>
                </a:solidFill>
                <a:effectLst/>
                <a:latin typeface="verdana" panose="020B0604030504040204" pitchFamily="34" charset="0"/>
              </a:rPr>
              <a:t>Transaction represents </a:t>
            </a:r>
            <a:r>
              <a:rPr lang="en-US" sz="1600" b="1" i="0" dirty="0">
                <a:effectLst/>
                <a:latin typeface="verdana" panose="020B0604030504040204" pitchFamily="34" charset="0"/>
              </a:rPr>
              <a:t>a single unit of work</a:t>
            </a:r>
            <a:r>
              <a:rPr lang="en-US" sz="1600" b="0" i="0" dirty="0">
                <a:solidFill>
                  <a:srgbClr val="000000"/>
                </a:solidFill>
                <a:effectLst/>
                <a:latin typeface="verdana" panose="020B0604030504040204" pitchFamily="34" charset="0"/>
              </a:rPr>
              <a:t>.</a:t>
            </a:r>
          </a:p>
          <a:p>
            <a:pPr algn="l"/>
            <a:r>
              <a:rPr lang="en-US" sz="1600" dirty="0" err="1">
                <a:solidFill>
                  <a:srgbClr val="000000"/>
                </a:solidFill>
                <a:latin typeface="verdana" panose="020B0604030504040204" pitchFamily="34" charset="0"/>
              </a:rPr>
              <a:t>Eg.</a:t>
            </a:r>
            <a:r>
              <a:rPr lang="en-US" sz="1600" dirty="0">
                <a:solidFill>
                  <a:srgbClr val="000000"/>
                </a:solidFill>
                <a:latin typeface="verdana" panose="020B0604030504040204" pitchFamily="34" charset="0"/>
              </a:rPr>
              <a:t> Withdrawing Money, Transferring Money, Online Purchasing Mobile</a:t>
            </a:r>
          </a:p>
          <a:p>
            <a:pPr algn="l"/>
            <a:r>
              <a:rPr lang="en-US" sz="1600" dirty="0">
                <a:solidFill>
                  <a:srgbClr val="000000"/>
                </a:solidFill>
                <a:latin typeface="verdana" panose="020B0604030504040204" pitchFamily="34" charset="0"/>
              </a:rPr>
              <a:t>Every transaction is single unit of work which compose of many instructions and must follow ACID property</a:t>
            </a:r>
          </a:p>
          <a:p>
            <a:pPr algn="l"/>
            <a:r>
              <a:rPr lang="en-US" sz="1600" b="1" i="0" dirty="0">
                <a:effectLst/>
                <a:latin typeface="verdana" panose="020B0604030504040204" pitchFamily="34" charset="0"/>
              </a:rPr>
              <a:t>Atomicity</a:t>
            </a:r>
            <a:r>
              <a:rPr lang="en-US" sz="1600" b="0" i="0" dirty="0">
                <a:solidFill>
                  <a:srgbClr val="000000"/>
                </a:solidFill>
                <a:effectLst/>
                <a:latin typeface="verdana" panose="020B0604030504040204" pitchFamily="34" charset="0"/>
              </a:rPr>
              <a:t> means either all successful or none.</a:t>
            </a:r>
          </a:p>
          <a:p>
            <a:pPr algn="l"/>
            <a:r>
              <a:rPr lang="en-US" sz="1600" b="1" i="0" dirty="0">
                <a:effectLst/>
                <a:latin typeface="verdana" panose="020B0604030504040204" pitchFamily="34" charset="0"/>
              </a:rPr>
              <a:t>Consistency</a:t>
            </a:r>
            <a:r>
              <a:rPr lang="en-US" sz="1600" b="0" i="0" dirty="0">
                <a:solidFill>
                  <a:srgbClr val="000000"/>
                </a:solidFill>
                <a:effectLst/>
                <a:latin typeface="verdana" panose="020B0604030504040204" pitchFamily="34" charset="0"/>
              </a:rPr>
              <a:t> ensures bringing the database from one consistent state to another consistent state.</a:t>
            </a:r>
            <a:endParaRPr lang="en-US" sz="1600" dirty="0">
              <a:solidFill>
                <a:srgbClr val="000000"/>
              </a:solidFill>
              <a:latin typeface="verdana" panose="020B0604030504040204" pitchFamily="34" charset="0"/>
            </a:endParaRPr>
          </a:p>
          <a:p>
            <a:pPr algn="l"/>
            <a:r>
              <a:rPr lang="en-US" sz="1600" b="1" i="0" dirty="0">
                <a:effectLst/>
                <a:latin typeface="verdana" panose="020B0604030504040204" pitchFamily="34" charset="0"/>
              </a:rPr>
              <a:t>Isolation</a:t>
            </a:r>
            <a:r>
              <a:rPr lang="en-US" sz="1600" b="0" i="0" dirty="0">
                <a:solidFill>
                  <a:srgbClr val="000000"/>
                </a:solidFill>
                <a:effectLst/>
                <a:latin typeface="verdana" panose="020B0604030504040204" pitchFamily="34" charset="0"/>
              </a:rPr>
              <a:t> ensures that transaction is isolated from other transaction.</a:t>
            </a:r>
          </a:p>
          <a:p>
            <a:pPr algn="l"/>
            <a:r>
              <a:rPr lang="en-US" sz="1600" b="1" i="0" dirty="0">
                <a:effectLst/>
                <a:latin typeface="verdana" panose="020B0604030504040204" pitchFamily="34" charset="0"/>
              </a:rPr>
              <a:t>Durability</a:t>
            </a:r>
            <a:r>
              <a:rPr lang="en-US" sz="1600" b="0" i="0" dirty="0">
                <a:solidFill>
                  <a:srgbClr val="000000"/>
                </a:solidFill>
                <a:effectLst/>
                <a:latin typeface="verdana" panose="020B0604030504040204" pitchFamily="34" charset="0"/>
              </a:rPr>
              <a:t> means once a transaction has been committed, it will remain so, even in the event of errors, power loss etc.</a:t>
            </a:r>
          </a:p>
          <a:p>
            <a:pPr algn="l"/>
            <a:r>
              <a:rPr lang="en-US" sz="1600" dirty="0">
                <a:solidFill>
                  <a:srgbClr val="000000"/>
                </a:solidFill>
                <a:latin typeface="verdana" panose="020B0604030504040204" pitchFamily="34" charset="0"/>
              </a:rPr>
              <a:t>Methods- </a:t>
            </a:r>
          </a:p>
          <a:p>
            <a:pPr marL="0" indent="0" algn="l">
              <a:buNone/>
            </a:pPr>
            <a:r>
              <a:rPr lang="en-US" sz="1600" dirty="0">
                <a:solidFill>
                  <a:srgbClr val="000000"/>
                </a:solidFill>
                <a:latin typeface="verdana" panose="020B0604030504040204" pitchFamily="34" charset="0"/>
              </a:rPr>
              <a:t>  1. </a:t>
            </a:r>
            <a:r>
              <a:rPr lang="en-IN" sz="1400" b="0" i="0" dirty="0">
                <a:solidFill>
                  <a:srgbClr val="000000"/>
                </a:solidFill>
                <a:effectLst/>
                <a:latin typeface="verdana" panose="020B0604030504040204" pitchFamily="34" charset="0"/>
              </a:rPr>
              <a:t>void </a:t>
            </a:r>
            <a:r>
              <a:rPr lang="en-IN" sz="1400" b="0" i="0" dirty="0" err="1">
                <a:solidFill>
                  <a:srgbClr val="000000"/>
                </a:solidFill>
                <a:effectLst/>
                <a:latin typeface="verdana" panose="020B0604030504040204" pitchFamily="34" charset="0"/>
              </a:rPr>
              <a:t>setAutoCommit</a:t>
            </a:r>
            <a:r>
              <a:rPr lang="en-IN" sz="1400" b="0" i="0" dirty="0">
                <a:solidFill>
                  <a:srgbClr val="000000"/>
                </a:solidFill>
                <a:effectLst/>
                <a:latin typeface="verdana" panose="020B0604030504040204" pitchFamily="34" charset="0"/>
              </a:rPr>
              <a:t>(</a:t>
            </a:r>
            <a:r>
              <a:rPr lang="en-IN" sz="1400" b="0" i="0" dirty="0" err="1">
                <a:solidFill>
                  <a:srgbClr val="000000"/>
                </a:solidFill>
                <a:effectLst/>
                <a:latin typeface="verdana" panose="020B0604030504040204" pitchFamily="34" charset="0"/>
              </a:rPr>
              <a:t>boolean</a:t>
            </a:r>
            <a:r>
              <a:rPr lang="en-IN" sz="1400" b="0" i="0" dirty="0">
                <a:solidFill>
                  <a:srgbClr val="000000"/>
                </a:solidFill>
                <a:effectLst/>
                <a:latin typeface="verdana" panose="020B0604030504040204" pitchFamily="34" charset="0"/>
              </a:rPr>
              <a:t> status)</a:t>
            </a:r>
          </a:p>
          <a:p>
            <a:pPr marL="0" indent="0" algn="l">
              <a:buNone/>
            </a:pPr>
            <a:r>
              <a:rPr lang="en-IN" sz="1400" dirty="0">
                <a:solidFill>
                  <a:srgbClr val="000000"/>
                </a:solidFill>
                <a:latin typeface="verdana" panose="020B0604030504040204" pitchFamily="34" charset="0"/>
              </a:rPr>
              <a:t>   2. </a:t>
            </a:r>
            <a:r>
              <a:rPr lang="en-IN" sz="1200" b="0" i="0" dirty="0">
                <a:solidFill>
                  <a:srgbClr val="000000"/>
                </a:solidFill>
                <a:effectLst/>
                <a:latin typeface="verdana" panose="020B0604030504040204" pitchFamily="34" charset="0"/>
              </a:rPr>
              <a:t>void commit()</a:t>
            </a:r>
          </a:p>
          <a:p>
            <a:pPr marL="0" indent="0" algn="l">
              <a:buNone/>
            </a:pPr>
            <a:r>
              <a:rPr lang="en-IN" sz="1200" dirty="0">
                <a:solidFill>
                  <a:srgbClr val="000000"/>
                </a:solidFill>
                <a:latin typeface="verdana" panose="020B0604030504040204" pitchFamily="34" charset="0"/>
              </a:rPr>
              <a:t>   3. </a:t>
            </a:r>
            <a:r>
              <a:rPr lang="en-IN" sz="1600" b="0" i="0" dirty="0">
                <a:solidFill>
                  <a:srgbClr val="000000"/>
                </a:solidFill>
                <a:effectLst/>
                <a:latin typeface="verdana" panose="020B0604030504040204" pitchFamily="34" charset="0"/>
              </a:rPr>
              <a:t>void rollback()</a:t>
            </a:r>
            <a:endParaRPr lang="en-IN" sz="1800" dirty="0">
              <a:solidFill>
                <a:schemeClr val="tx1"/>
              </a:solidFill>
            </a:endParaRPr>
          </a:p>
        </p:txBody>
      </p:sp>
    </p:spTree>
    <p:extLst>
      <p:ext uri="{BB962C8B-B14F-4D97-AF65-F5344CB8AC3E}">
        <p14:creationId xmlns:p14="http://schemas.microsoft.com/office/powerpoint/2010/main" val="2618111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ED21-1A3B-4F79-B766-FD20A43407AE}"/>
              </a:ext>
            </a:extLst>
          </p:cNvPr>
          <p:cNvSpPr>
            <a:spLocks noGrp="1"/>
          </p:cNvSpPr>
          <p:nvPr>
            <p:ph type="title"/>
          </p:nvPr>
        </p:nvSpPr>
        <p:spPr>
          <a:xfrm>
            <a:off x="959420" y="0"/>
            <a:ext cx="8534400" cy="1507067"/>
          </a:xfrm>
        </p:spPr>
        <p:txBody>
          <a:bodyPr/>
          <a:lstStyle/>
          <a:p>
            <a:pPr algn="just"/>
            <a:r>
              <a:rPr lang="en-US" b="0" i="0" dirty="0">
                <a:solidFill>
                  <a:srgbClr val="610B38"/>
                </a:solidFill>
                <a:effectLst/>
                <a:latin typeface="erdana"/>
              </a:rPr>
              <a:t>Java Database Connectivity with 5 Steps</a:t>
            </a:r>
          </a:p>
        </p:txBody>
      </p:sp>
      <p:sp>
        <p:nvSpPr>
          <p:cNvPr id="3" name="Content Placeholder 2">
            <a:extLst>
              <a:ext uri="{FF2B5EF4-FFF2-40B4-BE49-F238E27FC236}">
                <a16:creationId xmlns:a16="http://schemas.microsoft.com/office/drawing/2014/main" id="{2229B9FC-9D80-4A18-AC38-9464BC826932}"/>
              </a:ext>
            </a:extLst>
          </p:cNvPr>
          <p:cNvSpPr>
            <a:spLocks noGrp="1"/>
          </p:cNvSpPr>
          <p:nvPr>
            <p:ph idx="1"/>
          </p:nvPr>
        </p:nvSpPr>
        <p:spPr>
          <a:xfrm>
            <a:off x="959420" y="1322773"/>
            <a:ext cx="8534400" cy="5179955"/>
          </a:xfrm>
        </p:spPr>
        <p:txBody>
          <a:bodyPr>
            <a:normAutofit/>
          </a:bodyPr>
          <a:lstStyle/>
          <a:p>
            <a:pPr algn="just">
              <a:buFont typeface="Arial" panose="020B0604020202020204" pitchFamily="34" charset="0"/>
              <a:buChar char="•"/>
            </a:pPr>
            <a:r>
              <a:rPr lang="en-US" sz="3200" b="0" i="0" dirty="0">
                <a:solidFill>
                  <a:srgbClr val="000000"/>
                </a:solidFill>
                <a:effectLst/>
                <a:latin typeface="inter-regular"/>
              </a:rPr>
              <a:t>Register the Driver class</a:t>
            </a:r>
          </a:p>
          <a:p>
            <a:pPr algn="just">
              <a:buFont typeface="Arial" panose="020B0604020202020204" pitchFamily="34" charset="0"/>
              <a:buChar char="•"/>
            </a:pPr>
            <a:r>
              <a:rPr lang="en-US" sz="3200" b="0" i="0" dirty="0">
                <a:solidFill>
                  <a:srgbClr val="000000"/>
                </a:solidFill>
                <a:effectLst/>
                <a:latin typeface="inter-regular"/>
              </a:rPr>
              <a:t>Create connection</a:t>
            </a:r>
          </a:p>
          <a:p>
            <a:pPr algn="just">
              <a:buFont typeface="Arial" panose="020B0604020202020204" pitchFamily="34" charset="0"/>
              <a:buChar char="•"/>
            </a:pPr>
            <a:r>
              <a:rPr lang="en-US" sz="3200" b="0" i="0" dirty="0">
                <a:solidFill>
                  <a:srgbClr val="000000"/>
                </a:solidFill>
                <a:effectLst/>
                <a:latin typeface="inter-regular"/>
              </a:rPr>
              <a:t>Create statement</a:t>
            </a:r>
          </a:p>
          <a:p>
            <a:pPr algn="just">
              <a:buFont typeface="Arial" panose="020B0604020202020204" pitchFamily="34" charset="0"/>
              <a:buChar char="•"/>
            </a:pPr>
            <a:r>
              <a:rPr lang="en-US" sz="3200" b="0" i="0" dirty="0">
                <a:solidFill>
                  <a:srgbClr val="000000"/>
                </a:solidFill>
                <a:effectLst/>
                <a:latin typeface="inter-regular"/>
              </a:rPr>
              <a:t>Execute queries</a:t>
            </a:r>
          </a:p>
          <a:p>
            <a:pPr algn="just">
              <a:buFont typeface="Arial" panose="020B0604020202020204" pitchFamily="34" charset="0"/>
              <a:buChar char="•"/>
            </a:pPr>
            <a:r>
              <a:rPr lang="en-US" sz="3200" b="0" i="0" dirty="0">
                <a:solidFill>
                  <a:srgbClr val="000000"/>
                </a:solidFill>
                <a:effectLst/>
                <a:latin typeface="inter-regular"/>
              </a:rPr>
              <a:t>Close connection</a:t>
            </a:r>
          </a:p>
          <a:p>
            <a:pPr algn="l"/>
            <a:endParaRPr lang="en-IN" sz="1800" dirty="0">
              <a:solidFill>
                <a:schemeClr val="tx1"/>
              </a:solidFill>
            </a:endParaRPr>
          </a:p>
        </p:txBody>
      </p:sp>
    </p:spTree>
    <p:extLst>
      <p:ext uri="{BB962C8B-B14F-4D97-AF65-F5344CB8AC3E}">
        <p14:creationId xmlns:p14="http://schemas.microsoft.com/office/powerpoint/2010/main" val="11719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F4E2-24D0-40CD-AD87-3BB9557DD86C}"/>
              </a:ext>
            </a:extLst>
          </p:cNvPr>
          <p:cNvSpPr>
            <a:spLocks noGrp="1"/>
          </p:cNvSpPr>
          <p:nvPr>
            <p:ph type="title"/>
          </p:nvPr>
        </p:nvSpPr>
        <p:spPr>
          <a:xfrm>
            <a:off x="604313" y="-67734"/>
            <a:ext cx="8534400" cy="1507067"/>
          </a:xfrm>
        </p:spPr>
        <p:txBody>
          <a:bodyPr/>
          <a:lstStyle/>
          <a:p>
            <a:r>
              <a:rPr lang="en-US" dirty="0"/>
              <a:t>								Java EDITIONS </a:t>
            </a:r>
            <a:endParaRPr lang="en-IN" dirty="0"/>
          </a:p>
        </p:txBody>
      </p:sp>
      <p:sp>
        <p:nvSpPr>
          <p:cNvPr id="3" name="Content Placeholder 2">
            <a:extLst>
              <a:ext uri="{FF2B5EF4-FFF2-40B4-BE49-F238E27FC236}">
                <a16:creationId xmlns:a16="http://schemas.microsoft.com/office/drawing/2014/main" id="{697E4738-21AC-4CFE-8B61-ADD505EC87AD}"/>
              </a:ext>
            </a:extLst>
          </p:cNvPr>
          <p:cNvSpPr>
            <a:spLocks noGrp="1"/>
          </p:cNvSpPr>
          <p:nvPr>
            <p:ph idx="1"/>
          </p:nvPr>
        </p:nvSpPr>
        <p:spPr>
          <a:xfrm>
            <a:off x="781866" y="1271726"/>
            <a:ext cx="8534400" cy="3615267"/>
          </a:xfrm>
        </p:spPr>
        <p:txBody>
          <a:bodyPr/>
          <a:lstStyle/>
          <a:p>
            <a:r>
              <a:rPr lang="en-US" dirty="0"/>
              <a:t>Core Java + JDBC =&gt; J2SE -&gt; JAVA Standard Edition</a:t>
            </a:r>
          </a:p>
          <a:p>
            <a:r>
              <a:rPr lang="en-US" dirty="0"/>
              <a:t>Servlet + JSP =&gt; J2EE -&gt; JAVA Enterprise Edition</a:t>
            </a:r>
          </a:p>
          <a:p>
            <a:r>
              <a:rPr lang="en-US" dirty="0"/>
              <a:t>Mobile app=&gt; J2ME -&gt; JAVA Micro Edition</a:t>
            </a:r>
            <a:endParaRPr lang="en-IN" dirty="0"/>
          </a:p>
        </p:txBody>
      </p:sp>
    </p:spTree>
    <p:extLst>
      <p:ext uri="{BB962C8B-B14F-4D97-AF65-F5344CB8AC3E}">
        <p14:creationId xmlns:p14="http://schemas.microsoft.com/office/powerpoint/2010/main" val="3136603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814646" y="761384"/>
            <a:ext cx="8403965" cy="1017540"/>
          </a:xfrm>
        </p:spPr>
        <p:txBody>
          <a:bodyPr>
            <a:normAutofit fontScale="90000"/>
          </a:bodyPr>
          <a:lstStyle/>
          <a:p>
            <a:r>
              <a:rPr lang="en-US" b="0" i="0" dirty="0">
                <a:solidFill>
                  <a:srgbClr val="610B4B"/>
                </a:solidFill>
                <a:effectLst/>
                <a:latin typeface="erdana"/>
              </a:rPr>
              <a:t>1) Register the driver class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1104004" y="1778924"/>
            <a:ext cx="8950240" cy="3574472"/>
          </a:xfrm>
        </p:spPr>
        <p:txBody>
          <a:bodyPr>
            <a:normAutofit/>
          </a:bodyPr>
          <a:lstStyle/>
          <a:p>
            <a:pPr marL="0" indent="0">
              <a:buNone/>
            </a:pPr>
            <a:r>
              <a:rPr lang="en-US" b="0" i="0" dirty="0">
                <a:solidFill>
                  <a:srgbClr val="333333"/>
                </a:solidFill>
                <a:effectLst/>
                <a:latin typeface="inter-regular"/>
              </a:rPr>
              <a:t>The </a:t>
            </a:r>
            <a:r>
              <a:rPr lang="en-US" b="1" i="0" dirty="0" err="1">
                <a:solidFill>
                  <a:srgbClr val="333333"/>
                </a:solidFill>
                <a:effectLst/>
                <a:latin typeface="inter-bold"/>
              </a:rPr>
              <a:t>forName</a:t>
            </a:r>
            <a:r>
              <a:rPr lang="en-US" b="1" i="0" dirty="0">
                <a:solidFill>
                  <a:srgbClr val="333333"/>
                </a:solidFill>
                <a:effectLst/>
                <a:latin typeface="inter-bold"/>
              </a:rPr>
              <a:t>()</a:t>
            </a:r>
            <a:r>
              <a:rPr lang="en-US" b="0" i="0" dirty="0">
                <a:solidFill>
                  <a:srgbClr val="333333"/>
                </a:solidFill>
                <a:effectLst/>
                <a:latin typeface="inter-regular"/>
              </a:rPr>
              <a:t> method of Class </a:t>
            </a:r>
            <a:r>
              <a:rPr lang="en-US" b="0" i="0" dirty="0" err="1">
                <a:solidFill>
                  <a:srgbClr val="333333"/>
                </a:solidFill>
                <a:effectLst/>
                <a:latin typeface="inter-regular"/>
              </a:rPr>
              <a:t>class</a:t>
            </a:r>
            <a:r>
              <a:rPr lang="en-US" b="0" i="0" dirty="0">
                <a:solidFill>
                  <a:srgbClr val="333333"/>
                </a:solidFill>
                <a:effectLst/>
                <a:latin typeface="inter-regular"/>
              </a:rPr>
              <a:t> is used to register the driver class. This method is used to dynamically load the driver class.</a:t>
            </a:r>
          </a:p>
          <a:p>
            <a:pPr marL="0" indent="0">
              <a:buNone/>
            </a:pPr>
            <a:endParaRPr lang="en-US" dirty="0">
              <a:solidFill>
                <a:srgbClr val="333333"/>
              </a:solidFill>
              <a:latin typeface="inter-regular"/>
            </a:endParaRPr>
          </a:p>
          <a:p>
            <a:pPr marL="0" indent="0">
              <a:buNone/>
            </a:pPr>
            <a:r>
              <a:rPr lang="en-US" dirty="0">
                <a:solidFill>
                  <a:srgbClr val="333333"/>
                </a:solidFill>
                <a:latin typeface="inter-regular"/>
              </a:rPr>
              <a:t>Syntax-</a:t>
            </a:r>
          </a:p>
          <a:p>
            <a:pPr marL="0" indent="0">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forName</a:t>
            </a:r>
            <a:r>
              <a:rPr lang="en-US" b="0" i="0" dirty="0">
                <a:solidFill>
                  <a:srgbClr val="000000"/>
                </a:solidFill>
                <a:effectLst/>
                <a:latin typeface="inter-regular"/>
              </a:rPr>
              <a:t>(String </a:t>
            </a:r>
            <a:r>
              <a:rPr lang="en-US" b="0" i="0" dirty="0" err="1">
                <a:solidFill>
                  <a:srgbClr val="000000"/>
                </a:solidFill>
                <a:effectLst/>
                <a:latin typeface="inter-regular"/>
              </a:rPr>
              <a:t>className</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ClassNotFoundException</a:t>
            </a:r>
            <a:r>
              <a:rPr lang="en-US" b="0" i="0" dirty="0">
                <a:solidFill>
                  <a:srgbClr val="000000"/>
                </a:solidFill>
                <a:effectLst/>
                <a:latin typeface="inter-regular"/>
              </a:rPr>
              <a:t> </a:t>
            </a:r>
          </a:p>
          <a:p>
            <a:pPr marL="0" indent="0">
              <a:buNone/>
            </a:pPr>
            <a:r>
              <a:rPr lang="en-US" b="0" i="0" dirty="0">
                <a:solidFill>
                  <a:srgbClr val="000000"/>
                </a:solidFill>
                <a:effectLst/>
                <a:latin typeface="inter-regular"/>
              </a:rPr>
              <a:t>Example</a:t>
            </a:r>
          </a:p>
          <a:p>
            <a:pPr marL="0" indent="0">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Class.</a:t>
            </a:r>
            <a:r>
              <a:rPr lang="en-IN" sz="1800" i="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forName</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2A00FF"/>
                </a:solidFill>
                <a:effectLst/>
                <a:latin typeface="Consolas" panose="020B0609020204030204" pitchFamily="49" charset="0"/>
                <a:ea typeface="Calibri" panose="020F0502020204030204" pitchFamily="34" charset="0"/>
                <a:cs typeface="Consolas" panose="020B0609020204030204" pitchFamily="49" charset="0"/>
              </a:rPr>
              <a:t>com.mysql.cj.jdbc.Driver</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46473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814646" y="761384"/>
            <a:ext cx="8403965" cy="1017540"/>
          </a:xfrm>
        </p:spPr>
        <p:txBody>
          <a:bodyPr>
            <a:normAutofit fontScale="90000"/>
          </a:bodyPr>
          <a:lstStyle/>
          <a:p>
            <a:br>
              <a:rPr lang="en-US" dirty="0">
                <a:solidFill>
                  <a:srgbClr val="610B4B"/>
                </a:solidFill>
                <a:latin typeface="erdana"/>
              </a:rPr>
            </a:br>
            <a:br>
              <a:rPr lang="en-US" dirty="0">
                <a:solidFill>
                  <a:srgbClr val="610B4B"/>
                </a:solidFill>
                <a:latin typeface="erdana"/>
              </a:rPr>
            </a:br>
            <a:r>
              <a:rPr lang="en-US" dirty="0">
                <a:solidFill>
                  <a:srgbClr val="610B4B"/>
                </a:solidFill>
                <a:latin typeface="erdana"/>
              </a:rPr>
              <a:t>2</a:t>
            </a:r>
            <a:r>
              <a:rPr lang="en-US" b="0" i="0" dirty="0">
                <a:solidFill>
                  <a:srgbClr val="610B4B"/>
                </a:solidFill>
                <a:effectLst/>
                <a:latin typeface="erdana"/>
              </a:rPr>
              <a:t>) </a:t>
            </a:r>
            <a:r>
              <a:rPr lang="en-IN" b="0" i="0" dirty="0">
                <a:solidFill>
                  <a:srgbClr val="610B4B"/>
                </a:solidFill>
                <a:effectLst/>
                <a:latin typeface="erdana"/>
              </a:rPr>
              <a:t>Create the connection object</a:t>
            </a: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1083222" y="1778924"/>
            <a:ext cx="9681760" cy="5079076"/>
          </a:xfrm>
        </p:spPr>
        <p:txBody>
          <a:bodyPr>
            <a:normAutofit/>
          </a:bodyPr>
          <a:lstStyle/>
          <a:p>
            <a:pPr marL="0" indent="0">
              <a:buNone/>
            </a:pPr>
            <a:r>
              <a:rPr lang="en-US" b="0" i="0" dirty="0">
                <a:solidFill>
                  <a:srgbClr val="333333"/>
                </a:solidFill>
                <a:effectLst/>
                <a:latin typeface="inter-regular"/>
              </a:rPr>
              <a:t>The </a:t>
            </a:r>
            <a:r>
              <a:rPr lang="en-US" b="1" i="0" dirty="0" err="1">
                <a:solidFill>
                  <a:srgbClr val="333333"/>
                </a:solidFill>
                <a:effectLst/>
                <a:latin typeface="inter-bold"/>
              </a:rPr>
              <a:t>getConnection</a:t>
            </a:r>
            <a:r>
              <a:rPr lang="en-US" b="1" i="0" dirty="0">
                <a:solidFill>
                  <a:srgbClr val="333333"/>
                </a:solidFill>
                <a:effectLst/>
                <a:latin typeface="inter-bold"/>
              </a:rPr>
              <a:t>()</a:t>
            </a:r>
            <a:r>
              <a:rPr lang="en-US" b="0" i="0" dirty="0">
                <a:solidFill>
                  <a:srgbClr val="333333"/>
                </a:solidFill>
                <a:effectLst/>
                <a:latin typeface="inter-regular"/>
              </a:rPr>
              <a:t> method of </a:t>
            </a:r>
            <a:r>
              <a:rPr lang="en-US" b="0" i="0" dirty="0" err="1">
                <a:solidFill>
                  <a:srgbClr val="333333"/>
                </a:solidFill>
                <a:effectLst/>
                <a:latin typeface="inter-regular"/>
              </a:rPr>
              <a:t>DriverManager</a:t>
            </a:r>
            <a:r>
              <a:rPr lang="en-US" b="0" i="0" dirty="0">
                <a:solidFill>
                  <a:srgbClr val="333333"/>
                </a:solidFill>
                <a:effectLst/>
                <a:latin typeface="inter-regular"/>
              </a:rPr>
              <a:t> class is used to establish connection with the database.</a:t>
            </a:r>
            <a:endParaRPr lang="en-US" dirty="0">
              <a:solidFill>
                <a:srgbClr val="333333"/>
              </a:solidFill>
              <a:latin typeface="inter-regular"/>
            </a:endParaRPr>
          </a:p>
          <a:p>
            <a:pPr marL="0" indent="0">
              <a:buNone/>
            </a:pPr>
            <a:r>
              <a:rPr lang="en-US" dirty="0">
                <a:solidFill>
                  <a:srgbClr val="333333"/>
                </a:solidFill>
                <a:latin typeface="inter-regular"/>
              </a:rPr>
              <a:t>Syntax-</a:t>
            </a:r>
          </a:p>
          <a:p>
            <a:pPr marL="0" indent="0" algn="just">
              <a:buNone/>
            </a:pPr>
            <a:r>
              <a:rPr lang="en-US" b="0" i="0" dirty="0">
                <a:solidFill>
                  <a:srgbClr val="C00000"/>
                </a:solidFill>
                <a:effectLst/>
                <a:latin typeface="inter-regular"/>
              </a:rPr>
              <a:t>1</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Connection </a:t>
            </a:r>
            <a:r>
              <a:rPr lang="en-US" b="0" i="0" dirty="0" err="1">
                <a:solidFill>
                  <a:srgbClr val="000000"/>
                </a:solidFill>
                <a:effectLst/>
                <a:latin typeface="inter-regular"/>
              </a:rPr>
              <a:t>getConnection</a:t>
            </a:r>
            <a:r>
              <a:rPr lang="en-US" b="0" i="0" dirty="0">
                <a:solidFill>
                  <a:srgbClr val="000000"/>
                </a:solidFill>
                <a:effectLst/>
                <a:latin typeface="inter-regular"/>
              </a:rPr>
              <a:t>(String </a:t>
            </a:r>
            <a:r>
              <a:rPr lang="en-US" b="0" i="0" dirty="0" err="1">
                <a:solidFill>
                  <a:srgbClr val="000000"/>
                </a:solidFill>
                <a:effectLst/>
                <a:latin typeface="inter-regular"/>
              </a:rPr>
              <a:t>url</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r>
              <a:rPr lang="en-US" b="0" i="0" dirty="0">
                <a:solidFill>
                  <a:srgbClr val="C00000"/>
                </a:solidFill>
                <a:effectLst/>
                <a:latin typeface="inter-regular"/>
              </a:rPr>
              <a:t>2</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Connection </a:t>
            </a:r>
            <a:r>
              <a:rPr lang="en-US" b="0" i="0" dirty="0" err="1">
                <a:solidFill>
                  <a:srgbClr val="000000"/>
                </a:solidFill>
                <a:effectLst/>
                <a:latin typeface="inter-regular"/>
              </a:rPr>
              <a:t>getConnection</a:t>
            </a:r>
            <a:r>
              <a:rPr lang="en-US" b="0" i="0" dirty="0">
                <a:solidFill>
                  <a:srgbClr val="000000"/>
                </a:solidFill>
                <a:effectLst/>
                <a:latin typeface="inter-regular"/>
              </a:rPr>
              <a:t>(String </a:t>
            </a:r>
            <a:r>
              <a:rPr lang="en-US" b="0" i="0" dirty="0" err="1">
                <a:solidFill>
                  <a:srgbClr val="000000"/>
                </a:solidFill>
                <a:effectLst/>
                <a:latin typeface="inter-regular"/>
              </a:rPr>
              <a:t>url,String</a:t>
            </a:r>
            <a:r>
              <a:rPr lang="en-US" b="0" i="0" dirty="0">
                <a:solidFill>
                  <a:srgbClr val="000000"/>
                </a:solidFill>
                <a:effectLst/>
                <a:latin typeface="inter-regular"/>
              </a:rPr>
              <a:t> </a:t>
            </a:r>
            <a:r>
              <a:rPr lang="en-US" b="0" i="0" dirty="0" err="1">
                <a:solidFill>
                  <a:srgbClr val="000000"/>
                </a:solidFill>
                <a:effectLst/>
                <a:latin typeface="inter-regular"/>
              </a:rPr>
              <a:t>name,String</a:t>
            </a:r>
            <a:r>
              <a:rPr lang="en-US" b="0" i="0" dirty="0">
                <a:solidFill>
                  <a:srgbClr val="000000"/>
                </a:solidFill>
                <a:effectLst/>
                <a:latin typeface="inter-regular"/>
              </a:rPr>
              <a:t> password)  </a:t>
            </a:r>
          </a:p>
          <a:p>
            <a:pPr marL="0" indent="0" algn="just">
              <a:buNone/>
            </a:pP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buNone/>
            </a:pPr>
            <a:r>
              <a:rPr lang="en-US" b="0" i="0" dirty="0">
                <a:solidFill>
                  <a:srgbClr val="000000"/>
                </a:solidFill>
                <a:effectLst/>
                <a:latin typeface="inter-regular"/>
              </a:rPr>
              <a:t>Example</a:t>
            </a: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Connection </a:t>
            </a:r>
            <a:r>
              <a:rPr lang="en-IN" sz="1800" kern="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con</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DriverManager.</a:t>
            </a:r>
            <a:r>
              <a:rPr lang="en-IN" sz="1800" i="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getConnection</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2A00FF"/>
                </a:solidFill>
                <a:effectLst/>
                <a:latin typeface="Consolas" panose="020B0609020204030204" pitchFamily="49" charset="0"/>
                <a:ea typeface="Calibri" panose="020F0502020204030204" pitchFamily="34" charset="0"/>
                <a:cs typeface="Consolas" panose="020B0609020204030204" pitchFamily="49" charset="0"/>
              </a:rPr>
              <a:t>jdbc:mysql</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://localhost:3306/practice1"</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"root"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"root"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868244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1180406" y="761384"/>
            <a:ext cx="8403965" cy="1017540"/>
          </a:xfrm>
        </p:spPr>
        <p:txBody>
          <a:bodyPr>
            <a:normAutofit fontScale="90000"/>
          </a:bodyPr>
          <a:lstStyle/>
          <a:p>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r>
              <a:rPr lang="en-US" dirty="0">
                <a:solidFill>
                  <a:srgbClr val="610B4B"/>
                </a:solidFill>
                <a:latin typeface="erdana"/>
              </a:rPr>
              <a:t>3</a:t>
            </a:r>
            <a:r>
              <a:rPr lang="en-US" b="0" i="0" dirty="0">
                <a:solidFill>
                  <a:srgbClr val="610B4B"/>
                </a:solidFill>
                <a:effectLst/>
                <a:latin typeface="erdana"/>
              </a:rPr>
              <a:t>) </a:t>
            </a:r>
            <a:r>
              <a:rPr lang="en-IN" b="0" i="0" dirty="0">
                <a:solidFill>
                  <a:srgbClr val="610B4B"/>
                </a:solidFill>
                <a:effectLst/>
                <a:latin typeface="erdana"/>
              </a:rPr>
              <a:t>Create the Statement object</a:t>
            </a: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1083222" y="1778924"/>
            <a:ext cx="9681760" cy="5079076"/>
          </a:xfrm>
        </p:spPr>
        <p:txBody>
          <a:bodyPr>
            <a:normAutofit/>
          </a:bodyPr>
          <a:lstStyle/>
          <a:p>
            <a:pPr marL="0" indent="0">
              <a:buNone/>
            </a:pPr>
            <a:r>
              <a:rPr lang="en-US" b="0" i="0" dirty="0">
                <a:solidFill>
                  <a:srgbClr val="333333"/>
                </a:solidFill>
                <a:effectLst/>
                <a:latin typeface="inter-regular"/>
              </a:rPr>
              <a:t>The </a:t>
            </a:r>
            <a:r>
              <a:rPr lang="en-US" b="0" i="0" dirty="0" err="1">
                <a:solidFill>
                  <a:srgbClr val="333333"/>
                </a:solidFill>
                <a:effectLst/>
                <a:latin typeface="inter-regular"/>
              </a:rPr>
              <a:t>createStatement</a:t>
            </a:r>
            <a:r>
              <a:rPr lang="en-US" b="0" i="0" dirty="0">
                <a:solidFill>
                  <a:srgbClr val="333333"/>
                </a:solidFill>
                <a:effectLst/>
                <a:latin typeface="inter-regular"/>
              </a:rPr>
              <a:t>() method of Connection interface is used to create statement. The object of statement is responsible to execute queries with the </a:t>
            </a:r>
            <a:r>
              <a:rPr lang="en-US" b="0" i="0" dirty="0" err="1">
                <a:solidFill>
                  <a:srgbClr val="333333"/>
                </a:solidFill>
                <a:effectLst/>
                <a:latin typeface="inter-regular"/>
              </a:rPr>
              <a:t>database.</a:t>
            </a:r>
            <a:r>
              <a:rPr lang="en-US" dirty="0" err="1">
                <a:solidFill>
                  <a:srgbClr val="333333"/>
                </a:solidFill>
                <a:latin typeface="inter-regular"/>
              </a:rPr>
              <a:t>Syntax</a:t>
            </a:r>
            <a:r>
              <a:rPr lang="en-US" dirty="0">
                <a:solidFill>
                  <a:srgbClr val="333333"/>
                </a:solidFill>
                <a:latin typeface="inter-regular"/>
              </a:rPr>
              <a:t>-</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Statement </a:t>
            </a:r>
            <a:r>
              <a:rPr lang="en-US" b="0" i="0" dirty="0" err="1">
                <a:solidFill>
                  <a:srgbClr val="000000"/>
                </a:solidFill>
                <a:effectLst/>
                <a:latin typeface="inter-regular"/>
              </a:rPr>
              <a:t>createStatement</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buNone/>
            </a:pPr>
            <a:r>
              <a:rPr lang="en-US" b="0" i="0" dirty="0">
                <a:solidFill>
                  <a:srgbClr val="000000"/>
                </a:solidFill>
                <a:effectLst/>
                <a:latin typeface="inter-regular"/>
              </a:rPr>
              <a:t>Example</a:t>
            </a: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Statement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stmt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con</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.createStatement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57726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1180406" y="761384"/>
            <a:ext cx="8403965" cy="1017540"/>
          </a:xfrm>
        </p:spPr>
        <p:txBody>
          <a:bodyPr>
            <a:normAutofit fontScale="90000"/>
          </a:bodyPr>
          <a:lstStyle/>
          <a:p>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r>
              <a:rPr lang="en-US" dirty="0">
                <a:solidFill>
                  <a:srgbClr val="610B4B"/>
                </a:solidFill>
                <a:latin typeface="erdana"/>
              </a:rPr>
              <a:t>4</a:t>
            </a:r>
            <a:r>
              <a:rPr lang="en-US" b="0" i="0" dirty="0">
                <a:solidFill>
                  <a:srgbClr val="610B4B"/>
                </a:solidFill>
                <a:effectLst/>
                <a:latin typeface="erdana"/>
              </a:rPr>
              <a:t>) </a:t>
            </a:r>
            <a:r>
              <a:rPr lang="en-IN" b="0" i="0" dirty="0">
                <a:solidFill>
                  <a:srgbClr val="610B4B"/>
                </a:solidFill>
                <a:effectLst/>
                <a:latin typeface="erdana"/>
              </a:rPr>
              <a:t>Execute the query</a:t>
            </a: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1083222" y="1778924"/>
            <a:ext cx="9681760" cy="5079076"/>
          </a:xfrm>
        </p:spPr>
        <p:txBody>
          <a:bodyPr>
            <a:normAutofit/>
          </a:bodyPr>
          <a:lstStyle/>
          <a:p>
            <a:pPr marL="0" indent="0">
              <a:buNone/>
            </a:pPr>
            <a:r>
              <a:rPr lang="en-US" b="0" i="0" dirty="0">
                <a:solidFill>
                  <a:srgbClr val="333333"/>
                </a:solidFill>
                <a:effectLst/>
                <a:latin typeface="inter-regular"/>
              </a:rPr>
              <a:t>The </a:t>
            </a:r>
            <a:r>
              <a:rPr lang="en-US" b="0" i="0" dirty="0" err="1">
                <a:solidFill>
                  <a:srgbClr val="333333"/>
                </a:solidFill>
                <a:effectLst/>
                <a:latin typeface="inter-regular"/>
              </a:rPr>
              <a:t>executeQuery</a:t>
            </a:r>
            <a:r>
              <a:rPr lang="en-US" b="0" i="0" dirty="0">
                <a:solidFill>
                  <a:srgbClr val="333333"/>
                </a:solidFill>
                <a:effectLst/>
                <a:latin typeface="inter-regular"/>
              </a:rPr>
              <a:t>() method of Statement interface is used to execute queries to the database. This method returns the object of </a:t>
            </a:r>
            <a:r>
              <a:rPr lang="en-US" b="0" i="0" dirty="0" err="1">
                <a:solidFill>
                  <a:srgbClr val="333333"/>
                </a:solidFill>
                <a:effectLst/>
                <a:latin typeface="inter-regular"/>
              </a:rPr>
              <a:t>ResultSet</a:t>
            </a:r>
            <a:r>
              <a:rPr lang="en-US" b="0" i="0" dirty="0">
                <a:solidFill>
                  <a:srgbClr val="333333"/>
                </a:solidFill>
                <a:effectLst/>
                <a:latin typeface="inter-regular"/>
              </a:rPr>
              <a:t> that can be used to get all the records of a table.</a:t>
            </a:r>
          </a:p>
          <a:p>
            <a:pPr marL="0" indent="0">
              <a:buNone/>
            </a:pPr>
            <a:r>
              <a:rPr lang="en-US" dirty="0">
                <a:solidFill>
                  <a:srgbClr val="333333"/>
                </a:solidFill>
                <a:latin typeface="inter-regular"/>
              </a:rPr>
              <a:t>Syntax-</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ResultSet</a:t>
            </a:r>
            <a:r>
              <a:rPr lang="en-US" b="0" i="0" dirty="0">
                <a:solidFill>
                  <a:srgbClr val="000000"/>
                </a:solidFill>
                <a:effectLst/>
                <a:latin typeface="inter-regular"/>
              </a:rPr>
              <a:t> </a:t>
            </a:r>
            <a:r>
              <a:rPr lang="en-US" b="0" i="0" dirty="0" err="1">
                <a:solidFill>
                  <a:srgbClr val="000000"/>
                </a:solidFill>
                <a:effectLst/>
                <a:latin typeface="inter-regular"/>
              </a:rPr>
              <a:t>executeQuery</a:t>
            </a:r>
            <a:r>
              <a:rPr lang="en-US" b="0" i="0" dirty="0">
                <a:solidFill>
                  <a:srgbClr val="000000"/>
                </a:solidFill>
                <a:effectLst/>
                <a:latin typeface="inter-regular"/>
              </a:rPr>
              <a:t>(String </a:t>
            </a:r>
            <a:r>
              <a:rPr lang="en-US" b="0" i="0" dirty="0" err="1">
                <a:solidFill>
                  <a:srgbClr val="000000"/>
                </a:solidFill>
                <a:effectLst/>
                <a:latin typeface="inter-regular"/>
              </a:rPr>
              <a:t>sql</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buNone/>
            </a:pPr>
            <a:r>
              <a:rPr lang="en-US" b="0" i="0" dirty="0">
                <a:solidFill>
                  <a:srgbClr val="000000"/>
                </a:solidFill>
                <a:effectLst/>
                <a:latin typeface="inter-regular"/>
              </a:rPr>
              <a:t>Example</a:t>
            </a:r>
          </a:p>
          <a:p>
            <a:pPr marL="0" indent="0">
              <a:lnSpc>
                <a:spcPct val="107000"/>
              </a:lnSpc>
              <a:spcAft>
                <a:spcPts val="800"/>
              </a:spcAft>
              <a:buNone/>
            </a:pP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ResultSet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rs</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stmt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.executeQuery</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"select * from emp"</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43127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1180406" y="761384"/>
            <a:ext cx="8403965" cy="1017540"/>
          </a:xfrm>
        </p:spPr>
        <p:txBody>
          <a:bodyPr>
            <a:normAutofit fontScale="90000"/>
          </a:bodyPr>
          <a:lstStyle/>
          <a:p>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r>
              <a:rPr lang="en-US" dirty="0">
                <a:solidFill>
                  <a:srgbClr val="610B4B"/>
                </a:solidFill>
                <a:latin typeface="erdana"/>
              </a:rPr>
              <a:t>5</a:t>
            </a:r>
            <a:r>
              <a:rPr lang="en-US" b="0" i="0" dirty="0">
                <a:solidFill>
                  <a:srgbClr val="610B4B"/>
                </a:solidFill>
                <a:effectLst/>
                <a:latin typeface="erdana"/>
              </a:rPr>
              <a:t>) </a:t>
            </a:r>
            <a:r>
              <a:rPr lang="en-IN" b="0" i="0" dirty="0">
                <a:solidFill>
                  <a:srgbClr val="610B4B"/>
                </a:solidFill>
                <a:effectLst/>
                <a:latin typeface="erdana"/>
              </a:rPr>
              <a:t>Close the connection object</a:t>
            </a: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1083222" y="1778924"/>
            <a:ext cx="9681760" cy="5079076"/>
          </a:xfrm>
        </p:spPr>
        <p:txBody>
          <a:bodyPr>
            <a:normAutofit/>
          </a:bodyPr>
          <a:lstStyle/>
          <a:p>
            <a:pPr marL="0" indent="0">
              <a:buNone/>
            </a:pPr>
            <a:r>
              <a:rPr lang="en-US" b="0" i="0" dirty="0">
                <a:solidFill>
                  <a:srgbClr val="333333"/>
                </a:solidFill>
                <a:effectLst/>
                <a:latin typeface="inter-regular"/>
              </a:rPr>
              <a:t>By closing connection object statement and </a:t>
            </a:r>
            <a:r>
              <a:rPr lang="en-US" b="0" i="0" dirty="0" err="1">
                <a:solidFill>
                  <a:srgbClr val="333333"/>
                </a:solidFill>
                <a:effectLst/>
                <a:latin typeface="inter-regular"/>
              </a:rPr>
              <a:t>ResultSet</a:t>
            </a:r>
            <a:r>
              <a:rPr lang="en-US" b="0" i="0" dirty="0">
                <a:solidFill>
                  <a:srgbClr val="333333"/>
                </a:solidFill>
                <a:effectLst/>
                <a:latin typeface="inter-regular"/>
              </a:rPr>
              <a:t> will be closed automatically. The close() method of Connection interface is used to close the connection.</a:t>
            </a:r>
          </a:p>
          <a:p>
            <a:pPr marL="0" indent="0">
              <a:buNone/>
            </a:pPr>
            <a:r>
              <a:rPr lang="en-US" dirty="0">
                <a:solidFill>
                  <a:srgbClr val="333333"/>
                </a:solidFill>
                <a:latin typeface="inter-regular"/>
              </a:rPr>
              <a:t>Syntax-</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close()</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SQLException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buNone/>
            </a:pPr>
            <a:r>
              <a:rPr lang="en-US" b="0" i="0" dirty="0">
                <a:solidFill>
                  <a:srgbClr val="000000"/>
                </a:solidFill>
                <a:effectLst/>
                <a:latin typeface="inter-regular"/>
              </a:rPr>
              <a:t>Example</a:t>
            </a:r>
          </a:p>
          <a:p>
            <a:pPr marL="0" indent="0" algn="just">
              <a:buNone/>
            </a:pPr>
            <a:r>
              <a:rPr lang="en-IN" sz="1600" b="0" i="0" dirty="0" err="1">
                <a:solidFill>
                  <a:srgbClr val="000000"/>
                </a:solidFill>
                <a:effectLst/>
                <a:latin typeface="inter-regular"/>
              </a:rPr>
              <a:t>con.close</a:t>
            </a:r>
            <a:r>
              <a:rPr lang="en-IN" sz="1600"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209363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1180406" y="761384"/>
            <a:ext cx="8403965" cy="1017540"/>
          </a:xfrm>
        </p:spPr>
        <p:txBody>
          <a:bodyPr>
            <a:normAutofit fontScale="90000"/>
          </a:bodyPr>
          <a:lstStyle/>
          <a:p>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685800" y="-55418"/>
            <a:ext cx="10079182" cy="6913418"/>
          </a:xfrm>
        </p:spPr>
        <p:txBody>
          <a:bodyPr>
            <a:normAutofit/>
          </a:bodyPr>
          <a:lstStyle/>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Class.</a:t>
            </a:r>
            <a:r>
              <a:rPr lang="en-IN" sz="1800" i="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forName</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2A00FF"/>
                </a:solidFill>
                <a:effectLst/>
                <a:latin typeface="Consolas" panose="020B0609020204030204" pitchFamily="49" charset="0"/>
                <a:ea typeface="Calibri" panose="020F0502020204030204" pitchFamily="34" charset="0"/>
                <a:cs typeface="Consolas" panose="020B0609020204030204" pitchFamily="49" charset="0"/>
              </a:rPr>
              <a:t>com.mysql.cj.jdbc.Driver</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);//Register the driver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String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url</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2A00FF"/>
                </a:solidFill>
                <a:effectLst/>
                <a:latin typeface="Consolas" panose="020B0609020204030204" pitchFamily="49" charset="0"/>
                <a:ea typeface="Calibri" panose="020F0502020204030204" pitchFamily="34" charset="0"/>
                <a:cs typeface="Consolas" panose="020B0609020204030204" pitchFamily="49" charset="0"/>
              </a:rPr>
              <a:t>jdbc:mysql</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://localhost:3306/prac2"</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String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uname</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"root"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String </a:t>
            </a:r>
            <a:r>
              <a:rPr lang="en-IN" sz="1800" kern="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pass</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"root"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String </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sql</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=“select * from emp”;</a:t>
            </a: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Connection </a:t>
            </a:r>
            <a:r>
              <a:rPr lang="en-IN" sz="1800" kern="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con</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DriverManager.</a:t>
            </a:r>
            <a:r>
              <a:rPr lang="en-IN" sz="1800" i="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getConnection</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url</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uname</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pass</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);//creating connection</a:t>
            </a:r>
            <a:endParaRPr lang="en-IN" sz="1800" kern="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Statement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stmt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con</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.createStatement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//creating statement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ResultSet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rs</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stmt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.executeQuery</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sql</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//executing query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b="1" kern="0"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while</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rs</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.next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System.</a:t>
            </a:r>
            <a:r>
              <a:rPr lang="en-IN" sz="1800" b="1" i="1" kern="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out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.println</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rs</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.getInt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rs</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.getString</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con</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.close</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();//closing the connection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executeUpdate</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for DML operations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p>
        </p:txBody>
      </p:sp>
    </p:spTree>
    <p:extLst>
      <p:ext uri="{BB962C8B-B14F-4D97-AF65-F5344CB8AC3E}">
        <p14:creationId xmlns:p14="http://schemas.microsoft.com/office/powerpoint/2010/main" val="145603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1180406" y="761384"/>
            <a:ext cx="8403965" cy="1017540"/>
          </a:xfrm>
        </p:spPr>
        <p:txBody>
          <a:bodyPr>
            <a:normAutofit fontScale="90000"/>
          </a:bodyPr>
          <a:lstStyle/>
          <a:p>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r>
              <a:rPr lang="en-IN" dirty="0" err="1">
                <a:solidFill>
                  <a:srgbClr val="610B4B"/>
                </a:solidFill>
                <a:latin typeface="erdana"/>
              </a:rPr>
              <a:t>PReparedStatemEnt</a:t>
            </a: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1083222" y="1778924"/>
            <a:ext cx="9681760" cy="5079076"/>
          </a:xfrm>
        </p:spPr>
        <p:txBody>
          <a:bodyPr>
            <a:normAutofit/>
          </a:bodyPr>
          <a:lstStyle/>
          <a:p>
            <a:pPr marL="0" indent="0">
              <a:buNone/>
            </a:pPr>
            <a:r>
              <a:rPr lang="en-IN" dirty="0"/>
              <a:t>SQL Queries Syntax</a:t>
            </a:r>
          </a:p>
          <a:p>
            <a:pPr marL="0" indent="0">
              <a:lnSpc>
                <a:spcPct val="107000"/>
              </a:lnSpc>
              <a:spcAft>
                <a:spcPts val="800"/>
              </a:spcAft>
              <a:buNone/>
            </a:pP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//String </a:t>
            </a:r>
            <a:r>
              <a:rPr lang="en-IN" sz="1800" u="sng"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sql</a:t>
            </a: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="insert into product values(?,?)";//insertion</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//String </a:t>
            </a:r>
            <a:r>
              <a:rPr lang="en-IN" sz="1800" u="sng"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sql</a:t>
            </a: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="update product set name=? where id=?";//</a:t>
            </a:r>
            <a:r>
              <a:rPr lang="en-IN" sz="1800" u="sng"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updation</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//String </a:t>
            </a:r>
            <a:r>
              <a:rPr lang="en-IN" sz="1800" u="sng"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sql</a:t>
            </a: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="delete from product where id=?";//deletion</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//String </a:t>
            </a:r>
            <a:r>
              <a:rPr lang="en-IN" sz="18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sql</a:t>
            </a:r>
            <a:r>
              <a:rPr lang="en-IN" sz="18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="Select * from product where id=?";//reading</a:t>
            </a: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dirty="0"/>
          </a:p>
        </p:txBody>
      </p:sp>
    </p:spTree>
    <p:extLst>
      <p:ext uri="{BB962C8B-B14F-4D97-AF65-F5344CB8AC3E}">
        <p14:creationId xmlns:p14="http://schemas.microsoft.com/office/powerpoint/2010/main" val="290401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2F82-22A0-6291-FBBB-A82F0E0C222C}"/>
              </a:ext>
            </a:extLst>
          </p:cNvPr>
          <p:cNvSpPr>
            <a:spLocks noGrp="1"/>
          </p:cNvSpPr>
          <p:nvPr>
            <p:ph type="title"/>
          </p:nvPr>
        </p:nvSpPr>
        <p:spPr>
          <a:xfrm>
            <a:off x="1313411" y="0"/>
            <a:ext cx="7448204" cy="1097280"/>
          </a:xfrm>
        </p:spPr>
        <p:txBody>
          <a:bodyPr>
            <a:normAutofit fontScale="90000"/>
          </a:bodyPr>
          <a:lstStyle/>
          <a:p>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br>
              <a:rPr lang="en-US" dirty="0">
                <a:solidFill>
                  <a:srgbClr val="610B4B"/>
                </a:solidFill>
                <a:latin typeface="erdana"/>
              </a:rPr>
            </a:br>
            <a:r>
              <a:rPr lang="en-IN" dirty="0">
                <a:solidFill>
                  <a:srgbClr val="610B4B"/>
                </a:solidFill>
                <a:latin typeface="erdana"/>
              </a:rPr>
              <a:t>Examples</a:t>
            </a: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E37219C-A493-1A6F-F10A-2CFBADA34C8D}"/>
              </a:ext>
            </a:extLst>
          </p:cNvPr>
          <p:cNvSpPr>
            <a:spLocks noGrp="1"/>
          </p:cNvSpPr>
          <p:nvPr>
            <p:ph idx="1"/>
          </p:nvPr>
        </p:nvSpPr>
        <p:spPr>
          <a:xfrm>
            <a:off x="964276" y="839586"/>
            <a:ext cx="10099964" cy="5960226"/>
          </a:xfrm>
        </p:spPr>
        <p:txBody>
          <a:bodyPr>
            <a:normAutofit/>
          </a:bodyPr>
          <a:lstStyle/>
          <a:p>
            <a:pPr>
              <a:lnSpc>
                <a:spcPct val="107000"/>
              </a:lnSpc>
              <a:spcAft>
                <a:spcPts val="800"/>
              </a:spcAft>
            </a:pPr>
            <a:endPar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IN" sz="1300" kern="0"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IN" sz="1300" kern="0"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endPar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//insertion</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stmt.setInt</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(1,109);//1 specifies the first parameter in the query  insertion</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stmt.setString</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(2,"</a:t>
            </a:r>
            <a:r>
              <a:rPr lang="en-IN" sz="1300" u="sng"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Ratan</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u="sng"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updation</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stmt.setString</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a:t>
            </a:r>
            <a:r>
              <a:rPr lang="en-IN" sz="1300" u="sng"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Sonoo</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 specifies the first parameter in the query i.e. name  </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stmt.setInt</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(2,101);  //to specify the condition</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//deletion</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stmt.setInt</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(1,101);  //to specify the condition</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stmt.executeUpdate</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//reading the data</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ResultSet</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rs</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r>
              <a:rPr lang="en-IN" sz="1300" kern="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stmt.executeQuery</a:t>
            </a:r>
            <a:r>
              <a:rPr lang="en-IN" sz="1300" kern="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n-IN"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sz="1800" kern="0" dirty="0">
              <a:solidFill>
                <a:srgbClr val="3F7F5F"/>
              </a:solidFill>
              <a:latin typeface="Consolas" panose="020B0609020204030204" pitchFamily="49" charset="0"/>
              <a:ea typeface="Calibri" panose="020F0502020204030204" pitchFamily="34" charset="0"/>
            </a:endParaRPr>
          </a:p>
          <a:p>
            <a:pPr>
              <a:lnSpc>
                <a:spcPct val="107000"/>
              </a:lnSpc>
              <a:spcAft>
                <a:spcPts val="800"/>
              </a:spcAft>
            </a:pPr>
            <a:endParaRPr lang="en-IN" dirty="0"/>
          </a:p>
        </p:txBody>
      </p:sp>
    </p:spTree>
    <p:extLst>
      <p:ext uri="{BB962C8B-B14F-4D97-AF65-F5344CB8AC3E}">
        <p14:creationId xmlns:p14="http://schemas.microsoft.com/office/powerpoint/2010/main" val="350993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2FF8-3DD0-4E4B-B61B-C9A490DB2F3F}"/>
              </a:ext>
            </a:extLst>
          </p:cNvPr>
          <p:cNvSpPr>
            <a:spLocks noGrp="1"/>
          </p:cNvSpPr>
          <p:nvPr>
            <p:ph type="title"/>
          </p:nvPr>
        </p:nvSpPr>
        <p:spPr>
          <a:xfrm>
            <a:off x="897276" y="75130"/>
            <a:ext cx="8534400" cy="1507067"/>
          </a:xfrm>
        </p:spPr>
        <p:txBody>
          <a:bodyPr/>
          <a:lstStyle/>
          <a:p>
            <a:r>
              <a:rPr lang="en-US" dirty="0"/>
              <a:t>JDBC version Support To JAVA </a:t>
            </a:r>
            <a:endParaRPr lang="en-IN" dirty="0"/>
          </a:p>
        </p:txBody>
      </p:sp>
      <p:sp>
        <p:nvSpPr>
          <p:cNvPr id="3" name="Content Placeholder 2">
            <a:extLst>
              <a:ext uri="{FF2B5EF4-FFF2-40B4-BE49-F238E27FC236}">
                <a16:creationId xmlns:a16="http://schemas.microsoft.com/office/drawing/2014/main" id="{2EF80D86-449B-41CD-BAAE-47A2CBD486DF}"/>
              </a:ext>
            </a:extLst>
          </p:cNvPr>
          <p:cNvSpPr>
            <a:spLocks noGrp="1"/>
          </p:cNvSpPr>
          <p:nvPr>
            <p:ph idx="1"/>
          </p:nvPr>
        </p:nvSpPr>
        <p:spPr>
          <a:xfrm>
            <a:off x="684212" y="1518082"/>
            <a:ext cx="8534400" cy="2782985"/>
          </a:xfrm>
        </p:spPr>
        <p:txBody>
          <a:bodyPr/>
          <a:lstStyle/>
          <a:p>
            <a:r>
              <a:rPr lang="en-US" dirty="0"/>
              <a:t>JAVA 1.6  JDBC Version 4.0</a:t>
            </a:r>
          </a:p>
          <a:p>
            <a:r>
              <a:rPr lang="en-US" dirty="0"/>
              <a:t>JAVA 1.7 JDBC version 4.1</a:t>
            </a:r>
          </a:p>
          <a:p>
            <a:r>
              <a:rPr lang="en-US" dirty="0"/>
              <a:t>JAVA 1.8  JDBC Version 4.2</a:t>
            </a:r>
            <a:endParaRPr lang="en-IN" dirty="0"/>
          </a:p>
        </p:txBody>
      </p:sp>
    </p:spTree>
    <p:extLst>
      <p:ext uri="{BB962C8B-B14F-4D97-AF65-F5344CB8AC3E}">
        <p14:creationId xmlns:p14="http://schemas.microsoft.com/office/powerpoint/2010/main" val="402131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B194AB-E339-449C-9247-4C0751F75CA3}"/>
              </a:ext>
            </a:extLst>
          </p:cNvPr>
          <p:cNvSpPr/>
          <p:nvPr/>
        </p:nvSpPr>
        <p:spPr>
          <a:xfrm>
            <a:off x="665825" y="594804"/>
            <a:ext cx="3275860" cy="261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9E781B6-2E3C-426A-996D-7128BDAC7F16}"/>
              </a:ext>
            </a:extLst>
          </p:cNvPr>
          <p:cNvSpPr txBox="1"/>
          <p:nvPr/>
        </p:nvSpPr>
        <p:spPr>
          <a:xfrm>
            <a:off x="1038687" y="1038687"/>
            <a:ext cx="1313896" cy="369332"/>
          </a:xfrm>
          <a:prstGeom prst="rect">
            <a:avLst/>
          </a:prstGeom>
          <a:noFill/>
        </p:spPr>
        <p:txBody>
          <a:bodyPr wrap="square" rtlCol="0">
            <a:spAutoFit/>
          </a:bodyPr>
          <a:lstStyle/>
          <a:p>
            <a:r>
              <a:rPr lang="en-US" dirty="0"/>
              <a:t>Username</a:t>
            </a:r>
            <a:endParaRPr lang="en-IN" dirty="0"/>
          </a:p>
        </p:txBody>
      </p:sp>
      <p:sp>
        <p:nvSpPr>
          <p:cNvPr id="7" name="TextBox 6">
            <a:extLst>
              <a:ext uri="{FF2B5EF4-FFF2-40B4-BE49-F238E27FC236}">
                <a16:creationId xmlns:a16="http://schemas.microsoft.com/office/drawing/2014/main" id="{8E419B1E-5387-4C4B-B832-9B46BA3B323D}"/>
              </a:ext>
            </a:extLst>
          </p:cNvPr>
          <p:cNvSpPr txBox="1"/>
          <p:nvPr/>
        </p:nvSpPr>
        <p:spPr>
          <a:xfrm>
            <a:off x="1038687" y="1534928"/>
            <a:ext cx="1313896" cy="369332"/>
          </a:xfrm>
          <a:prstGeom prst="rect">
            <a:avLst/>
          </a:prstGeom>
          <a:noFill/>
        </p:spPr>
        <p:txBody>
          <a:bodyPr wrap="square" rtlCol="0">
            <a:spAutoFit/>
          </a:bodyPr>
          <a:lstStyle/>
          <a:p>
            <a:r>
              <a:rPr lang="en-US" dirty="0"/>
              <a:t>Password</a:t>
            </a:r>
            <a:endParaRPr lang="en-IN" dirty="0"/>
          </a:p>
        </p:txBody>
      </p:sp>
      <p:sp>
        <p:nvSpPr>
          <p:cNvPr id="8" name="Rectangle: Rounded Corners 7">
            <a:extLst>
              <a:ext uri="{FF2B5EF4-FFF2-40B4-BE49-F238E27FC236}">
                <a16:creationId xmlns:a16="http://schemas.microsoft.com/office/drawing/2014/main" id="{6C0EB5FE-9958-49D0-8CB1-60B25216ED01}"/>
              </a:ext>
            </a:extLst>
          </p:cNvPr>
          <p:cNvSpPr/>
          <p:nvPr/>
        </p:nvSpPr>
        <p:spPr>
          <a:xfrm>
            <a:off x="1535837" y="2441359"/>
            <a:ext cx="1207363" cy="4971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Submit</a:t>
            </a:r>
            <a:endParaRPr lang="en-IN" dirty="0"/>
          </a:p>
        </p:txBody>
      </p:sp>
      <p:sp>
        <p:nvSpPr>
          <p:cNvPr id="9" name="Rectangle 8">
            <a:extLst>
              <a:ext uri="{FF2B5EF4-FFF2-40B4-BE49-F238E27FC236}">
                <a16:creationId xmlns:a16="http://schemas.microsoft.com/office/drawing/2014/main" id="{DC8AC260-EFC9-4F78-B026-D0B09B7D272A}"/>
              </a:ext>
            </a:extLst>
          </p:cNvPr>
          <p:cNvSpPr/>
          <p:nvPr/>
        </p:nvSpPr>
        <p:spPr>
          <a:xfrm>
            <a:off x="2432482" y="1118586"/>
            <a:ext cx="1145219" cy="2894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971A119-25BE-4784-99BE-ADC60CA450A2}"/>
              </a:ext>
            </a:extLst>
          </p:cNvPr>
          <p:cNvSpPr/>
          <p:nvPr/>
        </p:nvSpPr>
        <p:spPr>
          <a:xfrm>
            <a:off x="2432482" y="1589673"/>
            <a:ext cx="1145219" cy="2894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4897070-E8E8-45B5-BD2E-C271C0017ACA}"/>
              </a:ext>
            </a:extLst>
          </p:cNvPr>
          <p:cNvSpPr/>
          <p:nvPr/>
        </p:nvSpPr>
        <p:spPr>
          <a:xfrm>
            <a:off x="4909351" y="1734389"/>
            <a:ext cx="2556769" cy="3317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Class</a:t>
            </a:r>
          </a:p>
          <a:p>
            <a:pPr algn="ctr"/>
            <a:r>
              <a:rPr lang="en-US" dirty="0"/>
              <a:t>Servlet</a:t>
            </a:r>
            <a:endParaRPr lang="en-IN" dirty="0"/>
          </a:p>
        </p:txBody>
      </p:sp>
      <p:sp>
        <p:nvSpPr>
          <p:cNvPr id="13" name="Cylinder 12">
            <a:extLst>
              <a:ext uri="{FF2B5EF4-FFF2-40B4-BE49-F238E27FC236}">
                <a16:creationId xmlns:a16="http://schemas.microsoft.com/office/drawing/2014/main" id="{AE0C2290-4C69-49F2-84EF-8CED595DE167}"/>
              </a:ext>
            </a:extLst>
          </p:cNvPr>
          <p:cNvSpPr/>
          <p:nvPr/>
        </p:nvSpPr>
        <p:spPr>
          <a:xfrm>
            <a:off x="10342485" y="594804"/>
            <a:ext cx="1183690" cy="12843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16" name="Rectangle 15">
            <a:extLst>
              <a:ext uri="{FF2B5EF4-FFF2-40B4-BE49-F238E27FC236}">
                <a16:creationId xmlns:a16="http://schemas.microsoft.com/office/drawing/2014/main" id="{AC2BB21A-EEE6-4115-A74B-57D8ADA7244D}"/>
              </a:ext>
            </a:extLst>
          </p:cNvPr>
          <p:cNvSpPr/>
          <p:nvPr/>
        </p:nvSpPr>
        <p:spPr>
          <a:xfrm>
            <a:off x="8577308" y="3525915"/>
            <a:ext cx="3275860" cy="261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Successful</a:t>
            </a:r>
            <a:endParaRPr lang="en-IN" dirty="0"/>
          </a:p>
        </p:txBody>
      </p:sp>
      <p:cxnSp>
        <p:nvCxnSpPr>
          <p:cNvPr id="18" name="Straight Arrow Connector 17">
            <a:extLst>
              <a:ext uri="{FF2B5EF4-FFF2-40B4-BE49-F238E27FC236}">
                <a16:creationId xmlns:a16="http://schemas.microsoft.com/office/drawing/2014/main" id="{13D0484B-A69E-4EA7-AD60-87072310E30F}"/>
              </a:ext>
            </a:extLst>
          </p:cNvPr>
          <p:cNvCxnSpPr/>
          <p:nvPr/>
        </p:nvCxnSpPr>
        <p:spPr>
          <a:xfrm>
            <a:off x="3941685" y="2272683"/>
            <a:ext cx="887767" cy="0"/>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19" name="Straight Arrow Connector 18">
            <a:extLst>
              <a:ext uri="{FF2B5EF4-FFF2-40B4-BE49-F238E27FC236}">
                <a16:creationId xmlns:a16="http://schemas.microsoft.com/office/drawing/2014/main" id="{F979369A-4413-48E4-B946-495B8CD7D928}"/>
              </a:ext>
            </a:extLst>
          </p:cNvPr>
          <p:cNvCxnSpPr>
            <a:cxnSpLocks/>
            <a:endCxn id="13" idx="2"/>
          </p:cNvCxnSpPr>
          <p:nvPr/>
        </p:nvCxnSpPr>
        <p:spPr>
          <a:xfrm flipV="1">
            <a:off x="7466120" y="1236955"/>
            <a:ext cx="2876365" cy="1188128"/>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150742D1-0963-455A-8388-00AB3B809372}"/>
              </a:ext>
            </a:extLst>
          </p:cNvPr>
          <p:cNvCxnSpPr>
            <a:cxnSpLocks/>
            <a:stCxn id="12" idx="3"/>
          </p:cNvCxnSpPr>
          <p:nvPr/>
        </p:nvCxnSpPr>
        <p:spPr>
          <a:xfrm>
            <a:off x="7466120" y="3392892"/>
            <a:ext cx="1034988" cy="1721386"/>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24" name="TextBox 23">
            <a:extLst>
              <a:ext uri="{FF2B5EF4-FFF2-40B4-BE49-F238E27FC236}">
                <a16:creationId xmlns:a16="http://schemas.microsoft.com/office/drawing/2014/main" id="{F1E6B7F7-D3F0-4CBC-B4B8-6EACEBD0789B}"/>
              </a:ext>
            </a:extLst>
          </p:cNvPr>
          <p:cNvSpPr txBox="1"/>
          <p:nvPr/>
        </p:nvSpPr>
        <p:spPr>
          <a:xfrm>
            <a:off x="594804" y="4003829"/>
            <a:ext cx="2388093" cy="1477328"/>
          </a:xfrm>
          <a:prstGeom prst="rect">
            <a:avLst/>
          </a:prstGeom>
          <a:noFill/>
        </p:spPr>
        <p:txBody>
          <a:bodyPr wrap="square" rtlCol="0">
            <a:spAutoFit/>
          </a:bodyPr>
          <a:lstStyle/>
          <a:p>
            <a:r>
              <a:rPr lang="en-US" dirty="0"/>
              <a:t>MVC Architecture</a:t>
            </a:r>
          </a:p>
          <a:p>
            <a:endParaRPr lang="en-US" dirty="0"/>
          </a:p>
          <a:p>
            <a:r>
              <a:rPr lang="en-US" dirty="0"/>
              <a:t>M – Model</a:t>
            </a:r>
          </a:p>
          <a:p>
            <a:r>
              <a:rPr lang="en-US" dirty="0"/>
              <a:t>V- View</a:t>
            </a:r>
          </a:p>
          <a:p>
            <a:r>
              <a:rPr lang="en-US" dirty="0"/>
              <a:t>C - Controller</a:t>
            </a:r>
            <a:endParaRPr lang="en-IN" dirty="0"/>
          </a:p>
        </p:txBody>
      </p:sp>
    </p:spTree>
    <p:extLst>
      <p:ext uri="{BB962C8B-B14F-4D97-AF65-F5344CB8AC3E}">
        <p14:creationId xmlns:p14="http://schemas.microsoft.com/office/powerpoint/2010/main" val="219023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C67974-72D4-4382-B8CE-656D5B649E05}"/>
              </a:ext>
            </a:extLst>
          </p:cNvPr>
          <p:cNvSpPr/>
          <p:nvPr/>
        </p:nvSpPr>
        <p:spPr>
          <a:xfrm>
            <a:off x="896645" y="2574524"/>
            <a:ext cx="1411549" cy="1136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a:t>
            </a:r>
            <a:endParaRPr lang="en-IN" dirty="0"/>
          </a:p>
        </p:txBody>
      </p:sp>
      <p:sp>
        <p:nvSpPr>
          <p:cNvPr id="6" name="Rectangle 5">
            <a:extLst>
              <a:ext uri="{FF2B5EF4-FFF2-40B4-BE49-F238E27FC236}">
                <a16:creationId xmlns:a16="http://schemas.microsoft.com/office/drawing/2014/main" id="{F9F2AB8D-613F-4737-960D-B3DB06720349}"/>
              </a:ext>
            </a:extLst>
          </p:cNvPr>
          <p:cNvSpPr/>
          <p:nvPr/>
        </p:nvSpPr>
        <p:spPr>
          <a:xfrm>
            <a:off x="8666086" y="2647025"/>
            <a:ext cx="1411549" cy="1136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8" name="Rectangle 7">
            <a:extLst>
              <a:ext uri="{FF2B5EF4-FFF2-40B4-BE49-F238E27FC236}">
                <a16:creationId xmlns:a16="http://schemas.microsoft.com/office/drawing/2014/main" id="{9C52FDC0-92A6-4862-AA88-9D1EB04BC4DC}"/>
              </a:ext>
            </a:extLst>
          </p:cNvPr>
          <p:cNvSpPr/>
          <p:nvPr/>
        </p:nvSpPr>
        <p:spPr>
          <a:xfrm>
            <a:off x="3101266" y="1939770"/>
            <a:ext cx="1411549" cy="2405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Driver Software</a:t>
            </a:r>
            <a:endParaRPr lang="en-IN" dirty="0"/>
          </a:p>
        </p:txBody>
      </p:sp>
      <p:sp>
        <p:nvSpPr>
          <p:cNvPr id="11" name="Cylinder 10">
            <a:extLst>
              <a:ext uri="{FF2B5EF4-FFF2-40B4-BE49-F238E27FC236}">
                <a16:creationId xmlns:a16="http://schemas.microsoft.com/office/drawing/2014/main" id="{F839D81C-DBD6-40E9-A73B-10ACAFFC231F}"/>
              </a:ext>
            </a:extLst>
          </p:cNvPr>
          <p:cNvSpPr/>
          <p:nvPr/>
        </p:nvSpPr>
        <p:spPr>
          <a:xfrm rot="5400000">
            <a:off x="6216588" y="1138560"/>
            <a:ext cx="745725" cy="41532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C5ED6A9-C5B5-4356-8EDF-39ECB2323688}"/>
              </a:ext>
            </a:extLst>
          </p:cNvPr>
          <p:cNvSpPr txBox="1"/>
          <p:nvPr/>
        </p:nvSpPr>
        <p:spPr>
          <a:xfrm flipH="1">
            <a:off x="5762939" y="3030529"/>
            <a:ext cx="3125088" cy="369332"/>
          </a:xfrm>
          <a:prstGeom prst="rect">
            <a:avLst/>
          </a:prstGeom>
          <a:noFill/>
        </p:spPr>
        <p:txBody>
          <a:bodyPr wrap="square" rtlCol="0">
            <a:spAutoFit/>
          </a:bodyPr>
          <a:lstStyle/>
          <a:p>
            <a:r>
              <a:rPr lang="en-US" dirty="0"/>
              <a:t>2. Connection</a:t>
            </a:r>
            <a:endParaRPr lang="en-IN" dirty="0"/>
          </a:p>
        </p:txBody>
      </p:sp>
      <p:sp>
        <p:nvSpPr>
          <p:cNvPr id="31" name="TextBox 30">
            <a:extLst>
              <a:ext uri="{FF2B5EF4-FFF2-40B4-BE49-F238E27FC236}">
                <a16:creationId xmlns:a16="http://schemas.microsoft.com/office/drawing/2014/main" id="{5697C96F-C66B-45A5-A8CD-CD211355C2A1}"/>
              </a:ext>
            </a:extLst>
          </p:cNvPr>
          <p:cNvSpPr txBox="1"/>
          <p:nvPr/>
        </p:nvSpPr>
        <p:spPr>
          <a:xfrm flipH="1">
            <a:off x="1180730" y="4607508"/>
            <a:ext cx="4845877" cy="2585323"/>
          </a:xfrm>
          <a:prstGeom prst="rect">
            <a:avLst/>
          </a:prstGeom>
          <a:noFill/>
        </p:spPr>
        <p:txBody>
          <a:bodyPr wrap="square" rtlCol="0">
            <a:spAutoFit/>
          </a:bodyPr>
          <a:lstStyle/>
          <a:p>
            <a:pPr marL="342900" indent="-342900">
              <a:buAutoNum type="arabicPeriod"/>
            </a:pPr>
            <a:r>
              <a:rPr lang="en-US" dirty="0"/>
              <a:t>Load the Drivers</a:t>
            </a:r>
          </a:p>
          <a:p>
            <a:pPr marL="342900" indent="-342900">
              <a:buAutoNum type="arabicPeriod"/>
            </a:pPr>
            <a:r>
              <a:rPr lang="en-US" dirty="0"/>
              <a:t>Establish the Connection with DB using URL, username, password</a:t>
            </a:r>
          </a:p>
          <a:p>
            <a:pPr marL="342900" indent="-342900">
              <a:buAutoNum type="arabicPeriod"/>
            </a:pPr>
            <a:r>
              <a:rPr lang="en-US" dirty="0"/>
              <a:t>Prepare the statements</a:t>
            </a:r>
          </a:p>
          <a:p>
            <a:pPr marL="342900" indent="-342900">
              <a:buAutoNum type="arabicPeriod"/>
            </a:pPr>
            <a:r>
              <a:rPr lang="en-US" dirty="0"/>
              <a:t>Extract data from result sets</a:t>
            </a:r>
          </a:p>
          <a:p>
            <a:pPr marL="342900" indent="-342900">
              <a:buAutoNum type="arabicPeriod"/>
            </a:pPr>
            <a:r>
              <a:rPr lang="en-US" dirty="0"/>
              <a:t>Close the connection.</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41402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F77A-85E1-4A20-8752-426530AB68EB}"/>
              </a:ext>
            </a:extLst>
          </p:cNvPr>
          <p:cNvSpPr>
            <a:spLocks noGrp="1"/>
          </p:cNvSpPr>
          <p:nvPr>
            <p:ph type="ctrTitle"/>
          </p:nvPr>
        </p:nvSpPr>
        <p:spPr>
          <a:xfrm>
            <a:off x="684211" y="685800"/>
            <a:ext cx="10625939" cy="1009836"/>
          </a:xfrm>
        </p:spPr>
        <p:txBody>
          <a:bodyPr/>
          <a:lstStyle/>
          <a:p>
            <a:r>
              <a:rPr lang="en-US" dirty="0"/>
              <a:t>                     JAVA JDBC</a:t>
            </a:r>
            <a:endParaRPr lang="en-IN" dirty="0"/>
          </a:p>
        </p:txBody>
      </p:sp>
      <p:sp>
        <p:nvSpPr>
          <p:cNvPr id="3" name="Subtitle 2">
            <a:extLst>
              <a:ext uri="{FF2B5EF4-FFF2-40B4-BE49-F238E27FC236}">
                <a16:creationId xmlns:a16="http://schemas.microsoft.com/office/drawing/2014/main" id="{684D095B-1E70-4DD8-BFE3-976D512ED613}"/>
              </a:ext>
            </a:extLst>
          </p:cNvPr>
          <p:cNvSpPr>
            <a:spLocks noGrp="1"/>
          </p:cNvSpPr>
          <p:nvPr>
            <p:ph type="subTitle" idx="1"/>
          </p:nvPr>
        </p:nvSpPr>
        <p:spPr>
          <a:xfrm>
            <a:off x="781867" y="1917413"/>
            <a:ext cx="10981046" cy="4254787"/>
          </a:xfrm>
        </p:spPr>
        <p:txBody>
          <a:bodyPr/>
          <a:lstStyle/>
          <a:p>
            <a:r>
              <a:rPr lang="en-US" dirty="0"/>
              <a:t>1. JDBC is technology which can be use to communicate with Database</a:t>
            </a:r>
          </a:p>
          <a:p>
            <a:endParaRPr lang="en-IN" dirty="0"/>
          </a:p>
          <a:p>
            <a:endParaRPr lang="en-IN" dirty="0"/>
          </a:p>
          <a:p>
            <a:endParaRPr lang="en-IN" dirty="0"/>
          </a:p>
          <a:p>
            <a:r>
              <a:rPr lang="en-IN" dirty="0"/>
              <a:t>2. JDBC part of JAVA STANDARD EDITION(J2SE)</a:t>
            </a:r>
          </a:p>
          <a:p>
            <a:r>
              <a:rPr lang="en-IN" dirty="0"/>
              <a:t>3. JDBC is specification(Guidelines) provided by java vendor implemented by database </a:t>
            </a:r>
          </a:p>
          <a:p>
            <a:r>
              <a:rPr lang="en-IN" dirty="0"/>
              <a:t>4. Database implementation provided is called Driver software</a:t>
            </a:r>
          </a:p>
        </p:txBody>
      </p:sp>
      <p:sp>
        <p:nvSpPr>
          <p:cNvPr id="4" name="Rectangle 3">
            <a:extLst>
              <a:ext uri="{FF2B5EF4-FFF2-40B4-BE49-F238E27FC236}">
                <a16:creationId xmlns:a16="http://schemas.microsoft.com/office/drawing/2014/main" id="{C409556E-63CB-46B7-98BA-912487FFEA8A}"/>
              </a:ext>
            </a:extLst>
          </p:cNvPr>
          <p:cNvSpPr/>
          <p:nvPr/>
        </p:nvSpPr>
        <p:spPr>
          <a:xfrm>
            <a:off x="1464816" y="2725445"/>
            <a:ext cx="923277" cy="7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a:t>
            </a:r>
            <a:endParaRPr lang="en-IN" dirty="0"/>
          </a:p>
        </p:txBody>
      </p:sp>
      <p:sp>
        <p:nvSpPr>
          <p:cNvPr id="6" name="Rectangle 5">
            <a:extLst>
              <a:ext uri="{FF2B5EF4-FFF2-40B4-BE49-F238E27FC236}">
                <a16:creationId xmlns:a16="http://schemas.microsoft.com/office/drawing/2014/main" id="{152D3D39-60A5-4303-81BA-DCCFA13995CF}"/>
              </a:ext>
            </a:extLst>
          </p:cNvPr>
          <p:cNvSpPr/>
          <p:nvPr/>
        </p:nvSpPr>
        <p:spPr>
          <a:xfrm>
            <a:off x="3801126" y="2709166"/>
            <a:ext cx="923277" cy="7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a:t>
            </a:r>
            <a:endParaRPr lang="en-IN" dirty="0"/>
          </a:p>
        </p:txBody>
      </p:sp>
      <p:sp>
        <p:nvSpPr>
          <p:cNvPr id="8" name="Rectangle 7">
            <a:extLst>
              <a:ext uri="{FF2B5EF4-FFF2-40B4-BE49-F238E27FC236}">
                <a16:creationId xmlns:a16="http://schemas.microsoft.com/office/drawing/2014/main" id="{8DB349D9-1985-42CB-BFEF-30DE633701E6}"/>
              </a:ext>
            </a:extLst>
          </p:cNvPr>
          <p:cNvSpPr/>
          <p:nvPr/>
        </p:nvSpPr>
        <p:spPr>
          <a:xfrm>
            <a:off x="6137436" y="2692887"/>
            <a:ext cx="923277" cy="70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10" name="Straight Arrow Connector 9">
            <a:extLst>
              <a:ext uri="{FF2B5EF4-FFF2-40B4-BE49-F238E27FC236}">
                <a16:creationId xmlns:a16="http://schemas.microsoft.com/office/drawing/2014/main" id="{818A0287-EE8A-43B6-849F-58F4E61D5377}"/>
              </a:ext>
            </a:extLst>
          </p:cNvPr>
          <p:cNvCxnSpPr>
            <a:cxnSpLocks/>
          </p:cNvCxnSpPr>
          <p:nvPr/>
        </p:nvCxnSpPr>
        <p:spPr>
          <a:xfrm>
            <a:off x="2388093" y="2927249"/>
            <a:ext cx="131389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E7FEE8FD-D024-42A4-A34B-6589C690DEB6}"/>
              </a:ext>
            </a:extLst>
          </p:cNvPr>
          <p:cNvCxnSpPr>
            <a:cxnSpLocks/>
          </p:cNvCxnSpPr>
          <p:nvPr/>
        </p:nvCxnSpPr>
        <p:spPr>
          <a:xfrm>
            <a:off x="4782105" y="2927249"/>
            <a:ext cx="131389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2A15474C-1AF5-4C3E-8CD3-30739CD9258F}"/>
              </a:ext>
            </a:extLst>
          </p:cNvPr>
          <p:cNvCxnSpPr/>
          <p:nvPr/>
        </p:nvCxnSpPr>
        <p:spPr>
          <a:xfrm flipH="1">
            <a:off x="4782105" y="3231472"/>
            <a:ext cx="131389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AFC4687B-EC1F-4755-ADDE-E6C19D254AAF}"/>
              </a:ext>
            </a:extLst>
          </p:cNvPr>
          <p:cNvCxnSpPr/>
          <p:nvPr/>
        </p:nvCxnSpPr>
        <p:spPr>
          <a:xfrm flipH="1">
            <a:off x="2388093" y="3224074"/>
            <a:ext cx="131389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0720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5AF6-1457-41A1-929E-A57FA5E0531D}"/>
              </a:ext>
            </a:extLst>
          </p:cNvPr>
          <p:cNvSpPr>
            <a:spLocks noGrp="1"/>
          </p:cNvSpPr>
          <p:nvPr>
            <p:ph type="title"/>
          </p:nvPr>
        </p:nvSpPr>
        <p:spPr>
          <a:xfrm>
            <a:off x="542169" y="421359"/>
            <a:ext cx="8534400" cy="1507067"/>
          </a:xfrm>
        </p:spPr>
        <p:txBody>
          <a:bodyPr/>
          <a:lstStyle/>
          <a:p>
            <a:r>
              <a:rPr lang="en-US" dirty="0"/>
              <a:t>							JAVA JDBC</a:t>
            </a:r>
            <a:endParaRPr lang="en-IN" dirty="0"/>
          </a:p>
        </p:txBody>
      </p:sp>
      <p:sp>
        <p:nvSpPr>
          <p:cNvPr id="3" name="Content Placeholder 2">
            <a:extLst>
              <a:ext uri="{FF2B5EF4-FFF2-40B4-BE49-F238E27FC236}">
                <a16:creationId xmlns:a16="http://schemas.microsoft.com/office/drawing/2014/main" id="{A947C205-818C-4307-B02A-BC1FEC752201}"/>
              </a:ext>
            </a:extLst>
          </p:cNvPr>
          <p:cNvSpPr>
            <a:spLocks noGrp="1"/>
          </p:cNvSpPr>
          <p:nvPr>
            <p:ph idx="1"/>
          </p:nvPr>
        </p:nvSpPr>
        <p:spPr>
          <a:xfrm>
            <a:off x="542168" y="1928426"/>
            <a:ext cx="10634817" cy="4108390"/>
          </a:xfrm>
        </p:spPr>
        <p:txBody>
          <a:bodyPr>
            <a:normAutofit/>
          </a:bodyPr>
          <a:lstStyle/>
          <a:p>
            <a:r>
              <a:rPr lang="en-US" dirty="0"/>
              <a:t>JDBC is Standard API which can communicate with any DB without rewriting our application </a:t>
            </a:r>
            <a:r>
              <a:rPr lang="en-US" dirty="0" err="1"/>
              <a:t>ie</a:t>
            </a:r>
            <a:r>
              <a:rPr lang="en-US" dirty="0"/>
              <a:t> DB independent API.</a:t>
            </a:r>
          </a:p>
          <a:p>
            <a:r>
              <a:rPr lang="en-US" dirty="0"/>
              <a:t>Most JDBC Drivers are developed in JAVA and work for any DB any OS, as it is platform independent technology.</a:t>
            </a:r>
          </a:p>
          <a:p>
            <a:r>
              <a:rPr lang="en-US" dirty="0"/>
              <a:t>Easily perform CRUD operation on DB using JAVA.</a:t>
            </a:r>
          </a:p>
          <a:p>
            <a:r>
              <a:rPr lang="en-US" dirty="0"/>
              <a:t>We can also perform complex operations(Joins and stored procedures)</a:t>
            </a:r>
          </a:p>
          <a:p>
            <a:r>
              <a:rPr lang="en-IN" dirty="0"/>
              <a:t>Huge vendors support for JDBC.</a:t>
            </a:r>
          </a:p>
          <a:p>
            <a:r>
              <a:rPr lang="en-US" dirty="0"/>
              <a:t>https://www.oracle.com/java/technologies/industry-support.html</a:t>
            </a:r>
          </a:p>
        </p:txBody>
      </p:sp>
    </p:spTree>
    <p:extLst>
      <p:ext uri="{BB962C8B-B14F-4D97-AF65-F5344CB8AC3E}">
        <p14:creationId xmlns:p14="http://schemas.microsoft.com/office/powerpoint/2010/main" val="176975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6941-839E-446A-9803-624C5C15FCF7}"/>
              </a:ext>
            </a:extLst>
          </p:cNvPr>
          <p:cNvSpPr>
            <a:spLocks noGrp="1"/>
          </p:cNvSpPr>
          <p:nvPr>
            <p:ph type="title"/>
          </p:nvPr>
        </p:nvSpPr>
        <p:spPr>
          <a:xfrm>
            <a:off x="817377" y="299290"/>
            <a:ext cx="8534400" cy="1096723"/>
          </a:xfrm>
        </p:spPr>
        <p:txBody>
          <a:bodyPr>
            <a:normAutofit fontScale="90000"/>
          </a:bodyPr>
          <a:lstStyle/>
          <a:p>
            <a:r>
              <a:rPr lang="en-IN" dirty="0"/>
              <a:t>Type 1:JDBC-ODBC bridge driver</a:t>
            </a:r>
            <a:br>
              <a:rPr lang="en-IN" b="1" i="0" dirty="0">
                <a:solidFill>
                  <a:srgbClr val="212121"/>
                </a:solidFill>
                <a:effectLst/>
                <a:latin typeface="-apple-system"/>
              </a:rPr>
            </a:br>
            <a:endParaRPr lang="en-IN" dirty="0"/>
          </a:p>
        </p:txBody>
      </p:sp>
      <p:pic>
        <p:nvPicPr>
          <p:cNvPr id="1026" name="Picture 2" descr="JDBC-driver-type-1">
            <a:extLst>
              <a:ext uri="{FF2B5EF4-FFF2-40B4-BE49-F238E27FC236}">
                <a16:creationId xmlns:a16="http://schemas.microsoft.com/office/drawing/2014/main" id="{968C1C1B-2B0A-4799-8E58-AC293ABB94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377" y="1396013"/>
            <a:ext cx="2558720" cy="3616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7C3962-7B7E-4706-A6E7-413C533EB6A9}"/>
              </a:ext>
            </a:extLst>
          </p:cNvPr>
          <p:cNvSpPr txBox="1"/>
          <p:nvPr/>
        </p:nvSpPr>
        <p:spPr>
          <a:xfrm flipH="1">
            <a:off x="3640179" y="1396013"/>
            <a:ext cx="6942004" cy="4524315"/>
          </a:xfrm>
          <a:prstGeom prst="rect">
            <a:avLst/>
          </a:prstGeom>
          <a:noFill/>
        </p:spPr>
        <p:txBody>
          <a:bodyPr wrap="square" rtlCol="0">
            <a:spAutoFit/>
          </a:bodyPr>
          <a:lstStyle/>
          <a:p>
            <a:pPr algn="l"/>
            <a:r>
              <a:rPr lang="en-US" dirty="0"/>
              <a:t>A type 1 JDBC driver consists of a Java part that translates the JDBC interface calls to ODBC calls. An ODBC bridge then calls the ODBC driver of the given database i.e. the driver converts JDBC method calls into ODBC function calls. The driver is platform-dependent as it makes use of ODBC which in turn depends on native libraries of the underlying operating system the JVM is running upon. Also, use of this driver leads to other installation dependencies; for example, ODBC must be installed on the computer having the driver and the database must support an ODBC driver. The use of this driver is discouraged if the alternative of a pure-Java driver is available.</a:t>
            </a:r>
          </a:p>
          <a:p>
            <a:pPr algn="l"/>
            <a:r>
              <a:rPr lang="en-US" dirty="0"/>
              <a:t>Sun provides a JDBC-ODBC Bridge driver: </a:t>
            </a:r>
            <a:r>
              <a:rPr lang="en-US" dirty="0" err="1"/>
              <a:t>sun.jdbc.odbc.JdbcOdbcDriver</a:t>
            </a:r>
            <a:r>
              <a:rPr lang="en-US" dirty="0"/>
              <a:t>. This driver is native code and not Java, and is closed source.</a:t>
            </a:r>
          </a:p>
          <a:p>
            <a:endParaRPr lang="en-IN" dirty="0"/>
          </a:p>
        </p:txBody>
      </p:sp>
    </p:spTree>
    <p:extLst>
      <p:ext uri="{BB962C8B-B14F-4D97-AF65-F5344CB8AC3E}">
        <p14:creationId xmlns:p14="http://schemas.microsoft.com/office/powerpoint/2010/main" val="151543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076B-30C5-4D6D-9C56-9B43843E90EE}"/>
              </a:ext>
            </a:extLst>
          </p:cNvPr>
          <p:cNvSpPr>
            <a:spLocks noGrp="1"/>
          </p:cNvSpPr>
          <p:nvPr>
            <p:ph type="title"/>
          </p:nvPr>
        </p:nvSpPr>
        <p:spPr>
          <a:xfrm>
            <a:off x="1828800" y="128396"/>
            <a:ext cx="8534400" cy="1507067"/>
          </a:xfrm>
        </p:spPr>
        <p:txBody>
          <a:bodyPr/>
          <a:lstStyle/>
          <a:p>
            <a:r>
              <a:rPr lang="en-US" dirty="0"/>
              <a:t>Difference Between JDBC and ODBC</a:t>
            </a:r>
            <a:endParaRPr lang="en-IN" dirty="0"/>
          </a:p>
        </p:txBody>
      </p:sp>
      <p:graphicFrame>
        <p:nvGraphicFramePr>
          <p:cNvPr id="4" name="Table 4">
            <a:extLst>
              <a:ext uri="{FF2B5EF4-FFF2-40B4-BE49-F238E27FC236}">
                <a16:creationId xmlns:a16="http://schemas.microsoft.com/office/drawing/2014/main" id="{B9ECA730-2391-4E20-912C-FBADDAE20A3A}"/>
              </a:ext>
            </a:extLst>
          </p:cNvPr>
          <p:cNvGraphicFramePr>
            <a:graphicFrameLocks noGrp="1"/>
          </p:cNvGraphicFramePr>
          <p:nvPr>
            <p:ph idx="1"/>
            <p:extLst>
              <p:ext uri="{D42A27DB-BD31-4B8C-83A1-F6EECF244321}">
                <p14:modId xmlns:p14="http://schemas.microsoft.com/office/powerpoint/2010/main" val="2866939136"/>
              </p:ext>
            </p:extLst>
          </p:nvPr>
        </p:nvGraphicFramePr>
        <p:xfrm>
          <a:off x="737479" y="1635463"/>
          <a:ext cx="8534400" cy="46685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537497571"/>
                    </a:ext>
                  </a:extLst>
                </a:gridCol>
                <a:gridCol w="4267200">
                  <a:extLst>
                    <a:ext uri="{9D8B030D-6E8A-4147-A177-3AD203B41FA5}">
                      <a16:colId xmlns:a16="http://schemas.microsoft.com/office/drawing/2014/main" val="1262392984"/>
                    </a:ext>
                  </a:extLst>
                </a:gridCol>
              </a:tblGrid>
              <a:tr h="370840">
                <a:tc>
                  <a:txBody>
                    <a:bodyPr/>
                    <a:lstStyle/>
                    <a:p>
                      <a:r>
                        <a:rPr lang="en-US" dirty="0"/>
                        <a:t>ODBC</a:t>
                      </a:r>
                      <a:endParaRPr lang="en-IN" dirty="0"/>
                    </a:p>
                  </a:txBody>
                  <a:tcPr/>
                </a:tc>
                <a:tc>
                  <a:txBody>
                    <a:bodyPr/>
                    <a:lstStyle/>
                    <a:p>
                      <a:r>
                        <a:rPr lang="en-US" dirty="0"/>
                        <a:t>JDBC</a:t>
                      </a:r>
                      <a:endParaRPr lang="en-IN" dirty="0"/>
                    </a:p>
                  </a:txBody>
                  <a:tcPr/>
                </a:tc>
                <a:extLst>
                  <a:ext uri="{0D108BD9-81ED-4DB2-BD59-A6C34878D82A}">
                    <a16:rowId xmlns:a16="http://schemas.microsoft.com/office/drawing/2014/main" val="1272447701"/>
                  </a:ext>
                </a:extLst>
              </a:tr>
              <a:tr h="370840">
                <a:tc>
                  <a:txBody>
                    <a:bodyPr/>
                    <a:lstStyle/>
                    <a:p>
                      <a:r>
                        <a:rPr lang="en-US" dirty="0"/>
                        <a:t>ODBC stands for open database connectivity</a:t>
                      </a:r>
                      <a:endParaRPr lang="en-IN" dirty="0"/>
                    </a:p>
                  </a:txBody>
                  <a:tcPr/>
                </a:tc>
                <a:tc>
                  <a:txBody>
                    <a:bodyPr/>
                    <a:lstStyle/>
                    <a:p>
                      <a:r>
                        <a:rPr lang="en-US" dirty="0"/>
                        <a:t>JDBC stands for JAVA database connectivity</a:t>
                      </a:r>
                      <a:endParaRPr lang="en-IN" dirty="0"/>
                    </a:p>
                  </a:txBody>
                  <a:tcPr/>
                </a:tc>
                <a:extLst>
                  <a:ext uri="{0D108BD9-81ED-4DB2-BD59-A6C34878D82A}">
                    <a16:rowId xmlns:a16="http://schemas.microsoft.com/office/drawing/2014/main" val="1374608280"/>
                  </a:ext>
                </a:extLst>
              </a:tr>
              <a:tr h="370840">
                <a:tc>
                  <a:txBody>
                    <a:bodyPr/>
                    <a:lstStyle/>
                    <a:p>
                      <a:r>
                        <a:rPr lang="en-US" dirty="0"/>
                        <a:t>Introduced by Microsoft in 1992</a:t>
                      </a:r>
                      <a:endParaRPr lang="en-IN" dirty="0"/>
                    </a:p>
                  </a:txBody>
                  <a:tcPr/>
                </a:tc>
                <a:tc>
                  <a:txBody>
                    <a:bodyPr/>
                    <a:lstStyle/>
                    <a:p>
                      <a:r>
                        <a:rPr lang="en-US" dirty="0"/>
                        <a:t>Introduced by SUN Microsystems in 1997</a:t>
                      </a:r>
                      <a:endParaRPr lang="en-IN" dirty="0"/>
                    </a:p>
                  </a:txBody>
                  <a:tcPr/>
                </a:tc>
                <a:extLst>
                  <a:ext uri="{0D108BD9-81ED-4DB2-BD59-A6C34878D82A}">
                    <a16:rowId xmlns:a16="http://schemas.microsoft.com/office/drawing/2014/main" val="3814562257"/>
                  </a:ext>
                </a:extLst>
              </a:tr>
              <a:tr h="370840">
                <a:tc>
                  <a:txBody>
                    <a:bodyPr/>
                    <a:lstStyle/>
                    <a:p>
                      <a:r>
                        <a:rPr lang="en-US" dirty="0"/>
                        <a:t>We can use ODBC for language like c, </a:t>
                      </a:r>
                      <a:r>
                        <a:rPr lang="en-US" dirty="0" err="1"/>
                        <a:t>c++</a:t>
                      </a:r>
                      <a:r>
                        <a:rPr lang="en-US" dirty="0"/>
                        <a:t>, java</a:t>
                      </a:r>
                      <a:endParaRPr lang="en-IN" dirty="0"/>
                    </a:p>
                  </a:txBody>
                  <a:tcPr/>
                </a:tc>
                <a:tc>
                  <a:txBody>
                    <a:bodyPr/>
                    <a:lstStyle/>
                    <a:p>
                      <a:r>
                        <a:rPr lang="en-US" dirty="0"/>
                        <a:t>We can use JDBC only for JAVA language</a:t>
                      </a:r>
                      <a:endParaRPr lang="en-IN" dirty="0"/>
                    </a:p>
                  </a:txBody>
                  <a:tcPr/>
                </a:tc>
                <a:extLst>
                  <a:ext uri="{0D108BD9-81ED-4DB2-BD59-A6C34878D82A}">
                    <a16:rowId xmlns:a16="http://schemas.microsoft.com/office/drawing/2014/main" val="2168962694"/>
                  </a:ext>
                </a:extLst>
              </a:tr>
              <a:tr h="370840">
                <a:tc>
                  <a:txBody>
                    <a:bodyPr/>
                    <a:lstStyle/>
                    <a:p>
                      <a:r>
                        <a:rPr lang="en-US" dirty="0"/>
                        <a:t>Mostly ODBC drivers are developed by native language like c, </a:t>
                      </a:r>
                      <a:r>
                        <a:rPr lang="en-US" dirty="0" err="1"/>
                        <a:t>c++</a:t>
                      </a:r>
                      <a:endParaRPr lang="en-IN" dirty="0"/>
                    </a:p>
                  </a:txBody>
                  <a:tcPr/>
                </a:tc>
                <a:tc>
                  <a:txBody>
                    <a:bodyPr/>
                    <a:lstStyle/>
                    <a:p>
                      <a:r>
                        <a:rPr lang="en-US" dirty="0"/>
                        <a:t>Mostly JDBC drivers are developed in JAVA</a:t>
                      </a:r>
                      <a:endParaRPr lang="en-IN" dirty="0"/>
                    </a:p>
                  </a:txBody>
                  <a:tcPr/>
                </a:tc>
                <a:extLst>
                  <a:ext uri="{0D108BD9-81ED-4DB2-BD59-A6C34878D82A}">
                    <a16:rowId xmlns:a16="http://schemas.microsoft.com/office/drawing/2014/main" val="1779550530"/>
                  </a:ext>
                </a:extLst>
              </a:tr>
              <a:tr h="370840">
                <a:tc>
                  <a:txBody>
                    <a:bodyPr/>
                    <a:lstStyle/>
                    <a:p>
                      <a:r>
                        <a:rPr lang="en-US" dirty="0"/>
                        <a:t>For Java application it is not recommended to use ODBC because performance will be down due to internal conversion and application will become platform dependent</a:t>
                      </a:r>
                      <a:endParaRPr lang="en-IN" dirty="0"/>
                    </a:p>
                  </a:txBody>
                  <a:tcPr/>
                </a:tc>
                <a:tc>
                  <a:txBody>
                    <a:bodyPr/>
                    <a:lstStyle/>
                    <a:p>
                      <a:r>
                        <a:rPr lang="en-US" dirty="0"/>
                        <a:t>For Java it is highly recommended to use JDBC because there is no performance and platform independent problem</a:t>
                      </a:r>
                      <a:endParaRPr lang="en-IN" dirty="0"/>
                    </a:p>
                  </a:txBody>
                  <a:tcPr/>
                </a:tc>
                <a:extLst>
                  <a:ext uri="{0D108BD9-81ED-4DB2-BD59-A6C34878D82A}">
                    <a16:rowId xmlns:a16="http://schemas.microsoft.com/office/drawing/2014/main" val="3419204554"/>
                  </a:ext>
                </a:extLst>
              </a:tr>
            </a:tbl>
          </a:graphicData>
        </a:graphic>
      </p:graphicFrame>
    </p:spTree>
    <p:extLst>
      <p:ext uri="{BB962C8B-B14F-4D97-AF65-F5344CB8AC3E}">
        <p14:creationId xmlns:p14="http://schemas.microsoft.com/office/powerpoint/2010/main" val="12976234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1D9A5C3CEAA74DBC42C26E1DEBD0F1" ma:contentTypeVersion="7" ma:contentTypeDescription="Create a new document." ma:contentTypeScope="" ma:versionID="3a70fd2bd431e79ec844fce5d35f3003">
  <xsd:schema xmlns:xsd="http://www.w3.org/2001/XMLSchema" xmlns:xs="http://www.w3.org/2001/XMLSchema" xmlns:p="http://schemas.microsoft.com/office/2006/metadata/properties" xmlns:ns2="93d8bc08-02ac-40f0-b6a6-872e1d864e02" targetNamespace="http://schemas.microsoft.com/office/2006/metadata/properties" ma:root="true" ma:fieldsID="833e169049de2e0dcf356505de33c076" ns2:_="">
    <xsd:import namespace="93d8bc08-02ac-40f0-b6a6-872e1d864e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d8bc08-02ac-40f0-b6a6-872e1d864e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E0ACFC-3556-45FF-8A72-84F6750940E3}">
  <ds:schemaRefs>
    <ds:schemaRef ds:uri="http://schemas.microsoft.com/sharepoint/v3/contenttype/forms"/>
  </ds:schemaRefs>
</ds:datastoreItem>
</file>

<file path=customXml/itemProps2.xml><?xml version="1.0" encoding="utf-8"?>
<ds:datastoreItem xmlns:ds="http://schemas.openxmlformats.org/officeDocument/2006/customXml" ds:itemID="{CF4A278E-4D5C-4540-8B83-3B5B225EAE07}"/>
</file>

<file path=docProps/app.xml><?xml version="1.0" encoding="utf-8"?>
<Properties xmlns="http://schemas.openxmlformats.org/officeDocument/2006/extended-properties" xmlns:vt="http://schemas.openxmlformats.org/officeDocument/2006/docPropsVTypes">
  <Template/>
  <TotalTime>1230</TotalTime>
  <Words>2448</Words>
  <Application>Microsoft Office PowerPoint</Application>
  <PresentationFormat>Widescreen</PresentationFormat>
  <Paragraphs>231</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-apple-system</vt:lpstr>
      <vt:lpstr>Arial</vt:lpstr>
      <vt:lpstr>Calibri</vt:lpstr>
      <vt:lpstr>Century Gothic</vt:lpstr>
      <vt:lpstr>Consolas</vt:lpstr>
      <vt:lpstr>erdana</vt:lpstr>
      <vt:lpstr>inter-bold</vt:lpstr>
      <vt:lpstr>inter-regular</vt:lpstr>
      <vt:lpstr>times new roman</vt:lpstr>
      <vt:lpstr>verdana</vt:lpstr>
      <vt:lpstr>Wingdings 3</vt:lpstr>
      <vt:lpstr>Slice</vt:lpstr>
      <vt:lpstr>Advance Java Topics</vt:lpstr>
      <vt:lpstr>        Java EDITIONS </vt:lpstr>
      <vt:lpstr>JDBC version Support To JAVA </vt:lpstr>
      <vt:lpstr>PowerPoint Presentation</vt:lpstr>
      <vt:lpstr>PowerPoint Presentation</vt:lpstr>
      <vt:lpstr>                     JAVA JDBC</vt:lpstr>
      <vt:lpstr>       JAVA JDBC</vt:lpstr>
      <vt:lpstr>Type 1:JDBC-ODBC bridge driver </vt:lpstr>
      <vt:lpstr>Difference Between JDBC and ODBC</vt:lpstr>
      <vt:lpstr>Type 2 : Native-API Driver</vt:lpstr>
      <vt:lpstr>Type 3 :  All Java + Middleware translation driver</vt:lpstr>
      <vt:lpstr>Type 4 :  Pure Java driver</vt:lpstr>
      <vt:lpstr>Statement interface</vt:lpstr>
      <vt:lpstr>    Prepared Statement</vt:lpstr>
      <vt:lpstr>   Callable Statement</vt:lpstr>
      <vt:lpstr>   DriverManager class</vt:lpstr>
      <vt:lpstr>   Connection Interface</vt:lpstr>
      <vt:lpstr>   Transaction Management</vt:lpstr>
      <vt:lpstr>Java Database Connectivity with 5 Steps</vt:lpstr>
      <vt:lpstr>1) Register the driver class </vt:lpstr>
      <vt:lpstr>  2) Create the connection object  </vt:lpstr>
      <vt:lpstr>   3) Create the Statement object     </vt:lpstr>
      <vt:lpstr>     4) Execute the query      </vt:lpstr>
      <vt:lpstr>      5) Close the connection object       </vt:lpstr>
      <vt:lpstr>             </vt:lpstr>
      <vt:lpstr>      PReparedStatemEnt      </vt:lpstr>
      <vt:lpstr>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JDBC</dc:title>
  <dc:creator>kiran Jagtap</dc:creator>
  <cp:lastModifiedBy>3RI Trainings</cp:lastModifiedBy>
  <cp:revision>36</cp:revision>
  <dcterms:created xsi:type="dcterms:W3CDTF">2020-10-03T09:26:41Z</dcterms:created>
  <dcterms:modified xsi:type="dcterms:W3CDTF">2023-08-31T08:01:07Z</dcterms:modified>
</cp:coreProperties>
</file>