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5033" autoAdjust="0"/>
  </p:normalViewPr>
  <p:slideViewPr>
    <p:cSldViewPr>
      <p:cViewPr varScale="1">
        <p:scale>
          <a:sx n="52" d="100"/>
          <a:sy n="52" d="100"/>
        </p:scale>
        <p:origin x="629"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Downloads\Task%203_Final%20Content%20Data%20set.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ines\Downloads\Task%203_Final%20Content%20Data%20set.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US" sz="2000" b="1" dirty="0"/>
              <a:t>Most</a:t>
            </a:r>
            <a:r>
              <a:rPr lang="en-US" sz="2000" b="1" baseline="0" dirty="0"/>
              <a:t> Popular Categories</a:t>
            </a:r>
            <a:endParaRPr lang="en-US" sz="2000" b="1" dirty="0"/>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manualLayout>
          <c:layoutTarget val="inner"/>
          <c:xMode val="edge"/>
          <c:yMode val="edge"/>
          <c:x val="0.104580927384077"/>
          <c:y val="0.11819444444444445"/>
          <c:w val="0.86486351706036746"/>
          <c:h val="0.77440616797900264"/>
        </c:manualLayout>
      </c:layout>
      <c:barChart>
        <c:barDir val="col"/>
        <c:grouping val="clustered"/>
        <c:varyColors val="0"/>
        <c:ser>
          <c:idx val="0"/>
          <c:order val="0"/>
          <c:tx>
            <c:strRef>
              <c:f>Sheet1!$B$1</c:f>
              <c:strCache>
                <c:ptCount val="1"/>
                <c:pt idx="0">
                  <c:v>Sum of Scores</c:v>
                </c:pt>
              </c:strCache>
            </c:strRef>
          </c:tx>
          <c:spPr>
            <a:solidFill>
              <a:schemeClr val="accent4">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animals</c:v>
                </c:pt>
                <c:pt idx="1">
                  <c:v>food</c:v>
                </c:pt>
                <c:pt idx="2">
                  <c:v>healthy eating</c:v>
                </c:pt>
                <c:pt idx="3">
                  <c:v>science</c:v>
                </c:pt>
                <c:pt idx="4">
                  <c:v>technology</c:v>
                </c:pt>
              </c:strCache>
            </c:strRef>
          </c:cat>
          <c:val>
            <c:numRef>
              <c:f>Sheet1!$B$2:$B$6</c:f>
              <c:numCache>
                <c:formatCode>General</c:formatCode>
                <c:ptCount val="5"/>
                <c:pt idx="0">
                  <c:v>74965</c:v>
                </c:pt>
                <c:pt idx="1">
                  <c:v>66676</c:v>
                </c:pt>
                <c:pt idx="2">
                  <c:v>69339</c:v>
                </c:pt>
                <c:pt idx="3">
                  <c:v>71168</c:v>
                </c:pt>
                <c:pt idx="4">
                  <c:v>68738</c:v>
                </c:pt>
              </c:numCache>
            </c:numRef>
          </c:val>
          <c:extLst>
            <c:ext xmlns:c16="http://schemas.microsoft.com/office/drawing/2014/chart" uri="{C3380CC4-5D6E-409C-BE32-E72D297353CC}">
              <c16:uniqueId val="{00000000-6986-45F7-92E4-F28F6E5AC3D5}"/>
            </c:ext>
          </c:extLst>
        </c:ser>
        <c:dLbls>
          <c:dLblPos val="outEnd"/>
          <c:showLegendKey val="0"/>
          <c:showVal val="1"/>
          <c:showCatName val="0"/>
          <c:showSerName val="0"/>
          <c:showPercent val="0"/>
          <c:showBubbleSize val="0"/>
        </c:dLbls>
        <c:gapWidth val="80"/>
        <c:overlap val="25"/>
        <c:axId val="1348615647"/>
        <c:axId val="1348615167"/>
      </c:barChart>
      <c:catAx>
        <c:axId val="1348615647"/>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cap="none" spc="20" normalizeH="0" baseline="0">
                <a:solidFill>
                  <a:schemeClr val="tx1">
                    <a:lumMod val="65000"/>
                    <a:lumOff val="35000"/>
                  </a:schemeClr>
                </a:solidFill>
                <a:latin typeface="+mn-lt"/>
                <a:ea typeface="+mn-ea"/>
                <a:cs typeface="+mn-cs"/>
              </a:defRPr>
            </a:pPr>
            <a:endParaRPr lang="en-US"/>
          </a:p>
        </c:txPr>
        <c:crossAx val="1348615167"/>
        <c:crosses val="autoZero"/>
        <c:auto val="1"/>
        <c:lblAlgn val="ctr"/>
        <c:lblOffset val="100"/>
        <c:noMultiLvlLbl val="0"/>
      </c:catAx>
      <c:valAx>
        <c:axId val="1348615167"/>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spc="20" baseline="0">
                <a:solidFill>
                  <a:schemeClr val="tx1">
                    <a:lumMod val="65000"/>
                    <a:lumOff val="35000"/>
                  </a:schemeClr>
                </a:solidFill>
                <a:latin typeface="+mn-lt"/>
                <a:ea typeface="+mn-ea"/>
                <a:cs typeface="+mn-cs"/>
              </a:defRPr>
            </a:pPr>
            <a:endParaRPr lang="en-US"/>
          </a:p>
        </c:txPr>
        <c:crossAx val="134861564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Sheet1!$C$1</c:f>
              <c:strCache>
                <c:ptCount val="1"/>
                <c:pt idx="0">
                  <c:v>Count</c:v>
                </c:pt>
              </c:strCache>
            </c:strRef>
          </c:tx>
          <c:dPt>
            <c:idx val="0"/>
            <c:bubble3D val="0"/>
            <c:spPr>
              <a:solidFill>
                <a:schemeClr val="accent4">
                  <a:tint val="54000"/>
                </a:schemeClr>
              </a:solidFill>
              <a:ln w="19050">
                <a:solidFill>
                  <a:schemeClr val="lt1"/>
                </a:solidFill>
              </a:ln>
              <a:effectLst/>
            </c:spPr>
            <c:extLst>
              <c:ext xmlns:c16="http://schemas.microsoft.com/office/drawing/2014/chart" uri="{C3380CC4-5D6E-409C-BE32-E72D297353CC}">
                <c16:uniqueId val="{00000001-BEC9-404D-BBEF-0CB4F3CFA1D2}"/>
              </c:ext>
            </c:extLst>
          </c:dPt>
          <c:dPt>
            <c:idx val="1"/>
            <c:bubble3D val="0"/>
            <c:spPr>
              <a:solidFill>
                <a:schemeClr val="accent4">
                  <a:tint val="77000"/>
                </a:schemeClr>
              </a:solidFill>
              <a:ln w="19050">
                <a:solidFill>
                  <a:schemeClr val="lt1"/>
                </a:solidFill>
              </a:ln>
              <a:effectLst/>
            </c:spPr>
            <c:extLst>
              <c:ext xmlns:c16="http://schemas.microsoft.com/office/drawing/2014/chart" uri="{C3380CC4-5D6E-409C-BE32-E72D297353CC}">
                <c16:uniqueId val="{00000003-BEC9-404D-BBEF-0CB4F3CFA1D2}"/>
              </c:ext>
            </c:extLst>
          </c:dPt>
          <c:dPt>
            <c:idx val="2"/>
            <c:bubble3D val="0"/>
            <c:spPr>
              <a:solidFill>
                <a:schemeClr val="accent4"/>
              </a:solidFill>
              <a:ln w="19050">
                <a:solidFill>
                  <a:schemeClr val="lt1"/>
                </a:solidFill>
              </a:ln>
              <a:effectLst/>
            </c:spPr>
            <c:extLst>
              <c:ext xmlns:c16="http://schemas.microsoft.com/office/drawing/2014/chart" uri="{C3380CC4-5D6E-409C-BE32-E72D297353CC}">
                <c16:uniqueId val="{00000005-BEC9-404D-BBEF-0CB4F3CFA1D2}"/>
              </c:ext>
            </c:extLst>
          </c:dPt>
          <c:dPt>
            <c:idx val="3"/>
            <c:bubble3D val="0"/>
            <c:spPr>
              <a:solidFill>
                <a:schemeClr val="accent4">
                  <a:shade val="76000"/>
                </a:schemeClr>
              </a:solidFill>
              <a:ln w="19050">
                <a:solidFill>
                  <a:schemeClr val="lt1"/>
                </a:solidFill>
              </a:ln>
              <a:effectLst/>
            </c:spPr>
            <c:extLst>
              <c:ext xmlns:c16="http://schemas.microsoft.com/office/drawing/2014/chart" uri="{C3380CC4-5D6E-409C-BE32-E72D297353CC}">
                <c16:uniqueId val="{00000007-BEC9-404D-BBEF-0CB4F3CFA1D2}"/>
              </c:ext>
            </c:extLst>
          </c:dPt>
          <c:dPt>
            <c:idx val="4"/>
            <c:bubble3D val="0"/>
            <c:spPr>
              <a:solidFill>
                <a:schemeClr val="accent4">
                  <a:shade val="53000"/>
                </a:schemeClr>
              </a:solidFill>
              <a:ln w="19050">
                <a:solidFill>
                  <a:schemeClr val="lt1"/>
                </a:solidFill>
              </a:ln>
              <a:effectLst/>
            </c:spPr>
            <c:extLst>
              <c:ext xmlns:c16="http://schemas.microsoft.com/office/drawing/2014/chart" uri="{C3380CC4-5D6E-409C-BE32-E72D297353CC}">
                <c16:uniqueId val="{00000009-BEC9-404D-BBEF-0CB4F3CFA1D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animals</c:v>
                </c:pt>
                <c:pt idx="1">
                  <c:v>food</c:v>
                </c:pt>
                <c:pt idx="2">
                  <c:v>healthy eating</c:v>
                </c:pt>
                <c:pt idx="3">
                  <c:v>science</c:v>
                </c:pt>
                <c:pt idx="4">
                  <c:v>technology</c:v>
                </c:pt>
              </c:strCache>
            </c:strRef>
          </c:cat>
          <c:val>
            <c:numRef>
              <c:f>Sheet1!$C$2:$C$6</c:f>
              <c:numCache>
                <c:formatCode>General</c:formatCode>
                <c:ptCount val="5"/>
                <c:pt idx="0">
                  <c:v>1897</c:v>
                </c:pt>
                <c:pt idx="1">
                  <c:v>1796</c:v>
                </c:pt>
                <c:pt idx="2">
                  <c:v>1717</c:v>
                </c:pt>
                <c:pt idx="3">
                  <c:v>1698</c:v>
                </c:pt>
                <c:pt idx="4">
                  <c:v>1699</c:v>
                </c:pt>
              </c:numCache>
            </c:numRef>
          </c:val>
          <c:extLst>
            <c:ext xmlns:c16="http://schemas.microsoft.com/office/drawing/2014/chart" uri="{C3380CC4-5D6E-409C-BE32-E72D297353CC}">
              <c16:uniqueId val="{0000000A-BEC9-404D-BBEF-0CB4F3CFA1D2}"/>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4">
  <a:schemeClr val="accent4"/>
</cs:colorStyle>
</file>

<file path=ppt/charts/colors2.xml><?xml version="1.0" encoding="utf-8"?>
<cs:colorStyle xmlns:cs="http://schemas.microsoft.com/office/drawing/2012/chartStyle" xmlns:a="http://schemas.openxmlformats.org/drawingml/2006/main" meth="withinLinearReversed" id="24">
  <a:schemeClr val="accent4"/>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4105414"/>
            <a:ext cx="5482998" cy="1423467"/>
          </a:xfrm>
          <a:prstGeom prst="rect">
            <a:avLst/>
          </a:prstGeom>
        </p:spPr>
        <p:txBody>
          <a:bodyPr lIns="0" tIns="0" rIns="0" bIns="0" rtlCol="0" anchor="t">
            <a:spAutoFit/>
          </a:bodyPr>
          <a:lstStyle/>
          <a:p>
            <a:pPr algn="ctr">
              <a:lnSpc>
                <a:spcPts val="11059"/>
              </a:lnSpc>
            </a:pPr>
            <a:r>
              <a:rPr lang="en-US" sz="9600" spc="-105" dirty="0">
                <a:solidFill>
                  <a:srgbClr val="FFFFFF"/>
                </a:solidFill>
                <a:latin typeface="Graphik Regular" panose="020B0503030202060203" pitchFamily="34" charset="0"/>
              </a:rPr>
              <a:t>Social Buzz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9201120" y="4871034"/>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9201120" y="2308248"/>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9185880" y="7622079"/>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4495800" y="1161805"/>
            <a:ext cx="5036754" cy="7963390"/>
          </a:xfrm>
          <a:prstGeom prst="rect">
            <a:avLst/>
          </a:prstGeom>
        </p:spPr>
      </p:pic>
      <p:sp>
        <p:nvSpPr>
          <p:cNvPr id="6" name="TextBox 6"/>
          <p:cNvSpPr txBox="1"/>
          <p:nvPr/>
        </p:nvSpPr>
        <p:spPr>
          <a:xfrm>
            <a:off x="457201" y="4539600"/>
            <a:ext cx="4038599"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18" name="TextBox 17">
            <a:extLst>
              <a:ext uri="{FF2B5EF4-FFF2-40B4-BE49-F238E27FC236}">
                <a16:creationId xmlns:a16="http://schemas.microsoft.com/office/drawing/2014/main" id="{3422A7BA-7DF0-AB69-6B8B-5A526B5C6937}"/>
              </a:ext>
            </a:extLst>
          </p:cNvPr>
          <p:cNvSpPr txBox="1"/>
          <p:nvPr/>
        </p:nvSpPr>
        <p:spPr>
          <a:xfrm>
            <a:off x="10038370" y="1122488"/>
            <a:ext cx="7792429" cy="7478970"/>
          </a:xfrm>
          <a:prstGeom prst="rect">
            <a:avLst/>
          </a:prstGeom>
          <a:noFill/>
        </p:spPr>
        <p:txBody>
          <a:bodyPr wrap="square" rtlCol="0">
            <a:spAutoFit/>
          </a:bodyPr>
          <a:lstStyle/>
          <a:p>
            <a:r>
              <a:rPr lang="en-IN" sz="2000" b="1" dirty="0"/>
              <a:t>ANALYSIS:</a:t>
            </a:r>
          </a:p>
          <a:p>
            <a:r>
              <a:rPr lang="en-IN" sz="2000" b="1" dirty="0"/>
              <a:t>	</a:t>
            </a:r>
            <a:r>
              <a:rPr lang="en-IN" sz="2000" dirty="0"/>
              <a:t>Animals and Science are the two most popular content categories. This shows that people like real life and factual content the most. So I would recommend that you keep creating more contents relating to these categories.</a:t>
            </a:r>
          </a:p>
          <a:p>
            <a:endParaRPr lang="en-IN" sz="2000" b="1" dirty="0"/>
          </a:p>
          <a:p>
            <a:endParaRPr lang="en-IN" sz="2000" b="1" dirty="0"/>
          </a:p>
          <a:p>
            <a:endParaRPr lang="en-IN" sz="2000" b="1" dirty="0"/>
          </a:p>
          <a:p>
            <a:endParaRPr lang="en-IN" sz="2000" b="1" dirty="0"/>
          </a:p>
          <a:p>
            <a:endParaRPr lang="en-IN" sz="2000" b="1" dirty="0"/>
          </a:p>
          <a:p>
            <a:r>
              <a:rPr lang="en-IN" sz="2000" b="1" dirty="0"/>
              <a:t>INSIGHTS:</a:t>
            </a:r>
          </a:p>
          <a:p>
            <a:r>
              <a:rPr lang="en-IN" sz="2000" dirty="0"/>
              <a:t>	Food is common theme with the top 5 categories with ‘Healthy Eats’ ranking has the one of the highest. This may give an indication to audience with in your user base. You could create a campaign and work with Healthy Food brands to boost your engagements</a:t>
            </a:r>
          </a:p>
          <a:p>
            <a:endParaRPr lang="en-IN" sz="2000" dirty="0"/>
          </a:p>
          <a:p>
            <a:endParaRPr lang="en-IN" sz="2000" dirty="0"/>
          </a:p>
          <a:p>
            <a:endParaRPr lang="en-IN" sz="2000" dirty="0"/>
          </a:p>
          <a:p>
            <a:endParaRPr lang="en-IN" sz="2000" dirty="0"/>
          </a:p>
          <a:p>
            <a:r>
              <a:rPr lang="en-IN" sz="2000" b="1" dirty="0"/>
              <a:t>NEXT STEPS:</a:t>
            </a:r>
            <a:endParaRPr lang="en-IN" sz="2000" dirty="0"/>
          </a:p>
          <a:p>
            <a:r>
              <a:rPr lang="en-IN" sz="2000" b="1" dirty="0"/>
              <a:t>	</a:t>
            </a:r>
            <a:r>
              <a:rPr lang="en-IN" sz="2000" dirty="0"/>
              <a:t>It should come as no surprise that the technological content is among the most popular categories. It indicates that users like your technological content. Working with some of the big technological brand is I would like to suggest undoubtedly increase user engagement.</a:t>
            </a:r>
            <a:endParaRPr lang="en-IN" sz="2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809296" y="152726"/>
            <a:ext cx="14421304" cy="10134274"/>
            <a:chOff x="-1483060" y="-4176766"/>
            <a:chExt cx="11564591" cy="1641474"/>
          </a:xfrm>
        </p:grpSpPr>
        <p:sp>
          <p:nvSpPr>
            <p:cNvPr id="3" name="TextBox 3"/>
            <p:cNvSpPr txBox="1"/>
            <p:nvPr/>
          </p:nvSpPr>
          <p:spPr>
            <a:xfrm>
              <a:off x="-1483060" y="-4176766"/>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1383583" y="-3984719"/>
              <a:ext cx="9396667" cy="1345986"/>
            </a:xfrm>
            <a:prstGeom prst="rect">
              <a:avLst/>
            </a:prstGeom>
          </p:spPr>
          <p:txBody>
            <a:bodyPr wrap="square" lIns="0" tIns="0" rIns="0" bIns="0" rtlCol="0" anchor="t">
              <a:spAutoFit/>
            </a:bodyPr>
            <a:lstStyle/>
            <a:p>
              <a:pPr>
                <a:lnSpc>
                  <a:spcPts val="2660"/>
                </a:lnSpc>
              </a:pPr>
              <a:endParaRPr lang="en-US" sz="2400" b="1" u="sng" spc="-19" dirty="0">
                <a:solidFill>
                  <a:srgbClr val="7030A0"/>
                </a:solidFill>
                <a:latin typeface="Graphik Regular" panose="020B0503030202060203" pitchFamily="34" charset="0"/>
              </a:endParaRPr>
            </a:p>
            <a:p>
              <a:pPr>
                <a:lnSpc>
                  <a:spcPts val="2660"/>
                </a:lnSpc>
              </a:pPr>
              <a:r>
                <a:rPr lang="en-US" sz="2800" b="1" u="sng" spc="-19" dirty="0">
                  <a:solidFill>
                    <a:srgbClr val="7030A0"/>
                  </a:solidFill>
                  <a:latin typeface="Graphik Regular" panose="020B0503030202060203" pitchFamily="34" charset="0"/>
                </a:rPr>
                <a:t>Project recap :  </a:t>
              </a:r>
            </a:p>
            <a:p>
              <a:pPr lvl="2">
                <a:lnSpc>
                  <a:spcPts val="2660"/>
                </a:lnSpc>
              </a:pPr>
              <a:r>
                <a:rPr lang="en-US" sz="2400" spc="-19" dirty="0">
                  <a:solidFill>
                    <a:srgbClr val="000000"/>
                  </a:solidFill>
                  <a:latin typeface="Graphik Regular" panose="020B0503030202060203" pitchFamily="34" charset="0"/>
                </a:rPr>
                <a:t>To provide a high level over view of business problem we’re tackling and precise requirements, we will provide a summary of the entire project.</a:t>
              </a:r>
            </a:p>
            <a:p>
              <a:pPr lvl="2">
                <a:lnSpc>
                  <a:spcPts val="2660"/>
                </a:lnSpc>
              </a:pPr>
              <a:endParaRPr lang="en-US" sz="2400" spc="-19" dirty="0">
                <a:solidFill>
                  <a:srgbClr val="000000"/>
                </a:solidFill>
                <a:latin typeface="Graphik Regular" panose="020B0503030202060203" pitchFamily="34" charset="0"/>
              </a:endParaRPr>
            </a:p>
            <a:p>
              <a:pPr lvl="2">
                <a:lnSpc>
                  <a:spcPts val="2660"/>
                </a:lnSpc>
              </a:pPr>
              <a:endParaRPr lang="en-US" sz="2400" spc="-19" dirty="0">
                <a:solidFill>
                  <a:srgbClr val="000000"/>
                </a:solidFill>
                <a:latin typeface="Graphik Regular" panose="020B0503030202060203" pitchFamily="34" charset="0"/>
              </a:endParaRPr>
            </a:p>
            <a:p>
              <a:pPr>
                <a:lnSpc>
                  <a:spcPts val="2660"/>
                </a:lnSpc>
              </a:pPr>
              <a:r>
                <a:rPr lang="en-US" sz="2800" b="1" u="sng" spc="-19" dirty="0">
                  <a:solidFill>
                    <a:srgbClr val="7030A0"/>
                  </a:solidFill>
                  <a:latin typeface="Graphik Regular" panose="020B0503030202060203" pitchFamily="34" charset="0"/>
                </a:rPr>
                <a:t>Problem :</a:t>
              </a:r>
            </a:p>
            <a:p>
              <a:pPr>
                <a:lnSpc>
                  <a:spcPts val="2660"/>
                </a:lnSpc>
              </a:pPr>
              <a:r>
                <a:rPr lang="en-US" sz="2400" spc="-19" dirty="0">
                  <a:solidFill>
                    <a:srgbClr val="000000"/>
                  </a:solidFill>
                  <a:latin typeface="Graphik Regular" panose="020B0503030202060203" pitchFamily="34" charset="0"/>
                </a:rPr>
                <a:t>	We will get into the particular issue that the data analytics team is concentrating and 	provide some context for why this is such a significant issue.</a:t>
              </a:r>
            </a:p>
            <a:p>
              <a:pPr>
                <a:lnSpc>
                  <a:spcPts val="2660"/>
                </a:lnSpc>
              </a:pPr>
              <a:endParaRPr lang="en-US" sz="2400" spc="-19" dirty="0">
                <a:solidFill>
                  <a:srgbClr val="000000"/>
                </a:solidFill>
                <a:latin typeface="Graphik Regular" panose="020B0503030202060203" pitchFamily="34" charset="0"/>
              </a:endParaRPr>
            </a:p>
            <a:p>
              <a:pPr>
                <a:lnSpc>
                  <a:spcPts val="2660"/>
                </a:lnSpc>
              </a:pPr>
              <a:endParaRPr lang="en-US" sz="2400" spc="-19" dirty="0">
                <a:solidFill>
                  <a:srgbClr val="000000"/>
                </a:solidFill>
                <a:latin typeface="Graphik Regular" panose="020B0503030202060203" pitchFamily="34" charset="0"/>
              </a:endParaRPr>
            </a:p>
            <a:p>
              <a:pPr>
                <a:lnSpc>
                  <a:spcPts val="2660"/>
                </a:lnSpc>
              </a:pPr>
              <a:r>
                <a:rPr lang="en-US" sz="2800" b="1" u="sng" spc="-19" dirty="0">
                  <a:solidFill>
                    <a:srgbClr val="7030A0"/>
                  </a:solidFill>
                  <a:latin typeface="Graphik Regular" panose="020B0503030202060203" pitchFamily="34" charset="0"/>
                </a:rPr>
                <a:t>The Analytics team :</a:t>
              </a:r>
            </a:p>
            <a:p>
              <a:pPr>
                <a:lnSpc>
                  <a:spcPts val="2660"/>
                </a:lnSpc>
              </a:pPr>
              <a:r>
                <a:rPr lang="en-US" sz="2400" spc="-19" dirty="0">
                  <a:solidFill>
                    <a:srgbClr val="000000"/>
                  </a:solidFill>
                  <a:latin typeface="Graphik Regular" panose="020B0503030202060203" pitchFamily="34" charset="0"/>
                </a:rPr>
                <a:t>	I’ll start by outlining the issue and discuss the team that is in charge of handling this 	assignment on our end.</a:t>
              </a:r>
            </a:p>
            <a:p>
              <a:pPr>
                <a:lnSpc>
                  <a:spcPts val="2660"/>
                </a:lnSpc>
              </a:pPr>
              <a:endParaRPr lang="en-US" sz="2400" spc="-19" dirty="0">
                <a:solidFill>
                  <a:srgbClr val="000000"/>
                </a:solidFill>
                <a:latin typeface="Graphik Regular" panose="020B0503030202060203" pitchFamily="34" charset="0"/>
              </a:endParaRPr>
            </a:p>
            <a:p>
              <a:pPr>
                <a:lnSpc>
                  <a:spcPts val="2660"/>
                </a:lnSpc>
              </a:pPr>
              <a:endParaRPr lang="en-US" sz="2400" spc="-19" dirty="0">
                <a:solidFill>
                  <a:srgbClr val="000000"/>
                </a:solidFill>
                <a:latin typeface="Graphik Regular" panose="020B0503030202060203" pitchFamily="34" charset="0"/>
              </a:endParaRPr>
            </a:p>
            <a:p>
              <a:pPr>
                <a:lnSpc>
                  <a:spcPts val="2660"/>
                </a:lnSpc>
              </a:pPr>
              <a:r>
                <a:rPr lang="en-US" sz="2800" b="1" u="sng" spc="-19" dirty="0">
                  <a:solidFill>
                    <a:srgbClr val="7030A0"/>
                  </a:solidFill>
                  <a:latin typeface="Graphik Regular" panose="020B0503030202060203" pitchFamily="34" charset="0"/>
                </a:rPr>
                <a:t>Process :</a:t>
              </a:r>
            </a:p>
            <a:p>
              <a:pPr>
                <a:lnSpc>
                  <a:spcPts val="2660"/>
                </a:lnSpc>
              </a:pPr>
              <a:r>
                <a:rPr lang="en-US" sz="2400" spc="-19" dirty="0">
                  <a:solidFill>
                    <a:srgbClr val="000000"/>
                  </a:solidFill>
                  <a:latin typeface="Graphik Regular" panose="020B0503030202060203" pitchFamily="34" charset="0"/>
                </a:rPr>
                <a:t>	After that we go into the general steps we took to do this assignment so you can fully 	understand how we approach task </a:t>
              </a:r>
            </a:p>
            <a:p>
              <a:pPr>
                <a:lnSpc>
                  <a:spcPts val="2660"/>
                </a:lnSpc>
              </a:pPr>
              <a:endParaRPr lang="en-US" sz="2400" spc="-19" dirty="0">
                <a:solidFill>
                  <a:srgbClr val="000000"/>
                </a:solidFill>
                <a:latin typeface="Graphik Regular" panose="020B0503030202060203" pitchFamily="34" charset="0"/>
              </a:endParaRPr>
            </a:p>
            <a:p>
              <a:pPr>
                <a:lnSpc>
                  <a:spcPts val="2660"/>
                </a:lnSpc>
              </a:pPr>
              <a:endParaRPr lang="en-US" sz="2400" spc="-19" dirty="0">
                <a:solidFill>
                  <a:srgbClr val="000000"/>
                </a:solidFill>
                <a:latin typeface="Graphik Regular" panose="020B0503030202060203" pitchFamily="34" charset="0"/>
              </a:endParaRPr>
            </a:p>
            <a:p>
              <a:pPr>
                <a:lnSpc>
                  <a:spcPts val="2660"/>
                </a:lnSpc>
              </a:pPr>
              <a:r>
                <a:rPr lang="en-US" sz="2800" b="1" u="sng" spc="-19" dirty="0">
                  <a:solidFill>
                    <a:srgbClr val="7030A0"/>
                  </a:solidFill>
                  <a:latin typeface="Graphik Regular" panose="020B0503030202060203" pitchFamily="34" charset="0"/>
                </a:rPr>
                <a:t>Insights &amp; Summary :</a:t>
              </a:r>
            </a:p>
            <a:p>
              <a:pPr>
                <a:lnSpc>
                  <a:spcPts val="2660"/>
                </a:lnSpc>
              </a:pPr>
              <a:r>
                <a:rPr lang="en-US" sz="2400" spc="-19" dirty="0">
                  <a:solidFill>
                    <a:srgbClr val="000000"/>
                  </a:solidFill>
                  <a:latin typeface="Graphik Regular" panose="020B0503030202060203" pitchFamily="34" charset="0"/>
                </a:rPr>
                <a:t>	lastly, I will review all significant findings and offer them as a insights </a:t>
              </a:r>
            </a:p>
            <a:p>
              <a:pPr>
                <a:lnSpc>
                  <a:spcPts val="2660"/>
                </a:lnSpc>
              </a:pPr>
              <a:r>
                <a:rPr lang="en-US" sz="2400" spc="-19" dirty="0">
                  <a:solidFill>
                    <a:srgbClr val="000000"/>
                  </a:solidFill>
                  <a:latin typeface="Graphik Regular" panose="020B0503030202060203" pitchFamily="34" charset="0"/>
                </a:rPr>
                <a:t>	Summary will have explanation about the insights. </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5029200" y="2005584"/>
            <a:ext cx="11259979" cy="6275832"/>
          </a:xfrm>
          <a:prstGeom prst="rect">
            <a:avLst/>
          </a:prstGeom>
          <a:solidFill>
            <a:schemeClr val="bg1"/>
          </a:solidFill>
        </p:spPr>
        <p:txBody>
          <a:bodyPr/>
          <a:lstStyle/>
          <a:p>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34838F20-2B9B-127A-689E-FDF6514E274E}"/>
              </a:ext>
            </a:extLst>
          </p:cNvPr>
          <p:cNvSpPr txBox="1"/>
          <p:nvPr/>
        </p:nvSpPr>
        <p:spPr>
          <a:xfrm>
            <a:off x="8436952" y="3543300"/>
            <a:ext cx="7852227" cy="3046988"/>
          </a:xfrm>
          <a:prstGeom prst="rect">
            <a:avLst/>
          </a:prstGeom>
          <a:noFill/>
        </p:spPr>
        <p:txBody>
          <a:bodyPr wrap="square" rtlCol="0">
            <a:spAutoFit/>
          </a:bodyPr>
          <a:lstStyle/>
          <a:p>
            <a:r>
              <a:rPr lang="en-IN" sz="2400" dirty="0"/>
              <a:t>Social Buzz is a fast growing technology that need to adapt quickly to it’s global scale.</a:t>
            </a:r>
          </a:p>
          <a:p>
            <a:r>
              <a:rPr lang="en-IN" sz="2400" dirty="0"/>
              <a:t>Accenture has begun a three months POC focusing on these tasks.</a:t>
            </a:r>
          </a:p>
          <a:p>
            <a:endParaRPr lang="en-IN" sz="2400" dirty="0"/>
          </a:p>
          <a:p>
            <a:pPr marL="285750" indent="-285750">
              <a:buFont typeface="Arial" panose="020B0604020202020204" pitchFamily="34" charset="0"/>
              <a:buChar char="•"/>
            </a:pPr>
            <a:r>
              <a:rPr lang="en-IN" sz="2400" dirty="0"/>
              <a:t>An audit of the social buzz’s big data practices.</a:t>
            </a:r>
          </a:p>
          <a:p>
            <a:pPr marL="285750" indent="-285750">
              <a:buFont typeface="Arial" panose="020B0604020202020204" pitchFamily="34" charset="0"/>
              <a:buChar char="•"/>
            </a:pPr>
            <a:r>
              <a:rPr lang="en-IN" sz="2400" dirty="0"/>
              <a:t>Recommendations for a successful IPO</a:t>
            </a:r>
          </a:p>
          <a:p>
            <a:pPr marL="285750" indent="-285750">
              <a:buFont typeface="Arial" panose="020B0604020202020204" pitchFamily="34" charset="0"/>
              <a:buChar char="•"/>
            </a:pPr>
            <a:r>
              <a:rPr lang="en-IN" sz="2400" dirty="0"/>
              <a:t>Analysis to find social Buzz’s </a:t>
            </a:r>
            <a:r>
              <a:rPr lang="en-IN" sz="2400" b="1" dirty="0"/>
              <a:t>Top 5 Categories </a:t>
            </a:r>
            <a:r>
              <a:rPr lang="en-IN" sz="2400" dirty="0"/>
              <a:t>of Content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86833" y="7950395"/>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3494D38E-23EF-08D6-48C4-50BC070050A3}"/>
              </a:ext>
            </a:extLst>
          </p:cNvPr>
          <p:cNvSpPr txBox="1"/>
          <p:nvPr/>
        </p:nvSpPr>
        <p:spPr>
          <a:xfrm>
            <a:off x="2388481" y="4911337"/>
            <a:ext cx="7576001" cy="2923877"/>
          </a:xfrm>
          <a:prstGeom prst="rect">
            <a:avLst/>
          </a:prstGeom>
          <a:noFill/>
        </p:spPr>
        <p:txBody>
          <a:bodyPr wrap="square" rtlCol="0">
            <a:spAutoFit/>
          </a:bodyPr>
          <a:lstStyle/>
          <a:p>
            <a:r>
              <a:rPr lang="en-IN" sz="2800" dirty="0">
                <a:solidFill>
                  <a:schemeClr val="bg1"/>
                </a:solidFill>
              </a:rPr>
              <a:t>Over </a:t>
            </a:r>
            <a:r>
              <a:rPr lang="en-IN" sz="2800" u="sng" dirty="0">
                <a:solidFill>
                  <a:schemeClr val="bg1"/>
                </a:solidFill>
              </a:rPr>
              <a:t>100000</a:t>
            </a:r>
            <a:r>
              <a:rPr lang="en-IN" sz="2800" dirty="0">
                <a:solidFill>
                  <a:schemeClr val="bg1"/>
                </a:solidFill>
              </a:rPr>
              <a:t> posts per day</a:t>
            </a:r>
          </a:p>
          <a:p>
            <a:r>
              <a:rPr lang="en-IN" sz="2800" u="sng" dirty="0">
                <a:solidFill>
                  <a:schemeClr val="bg1"/>
                </a:solidFill>
              </a:rPr>
              <a:t>36,500,000</a:t>
            </a:r>
            <a:r>
              <a:rPr lang="en-IN" sz="2800" dirty="0">
                <a:solidFill>
                  <a:schemeClr val="bg1"/>
                </a:solidFill>
              </a:rPr>
              <a:t> pieces of content per year!</a:t>
            </a:r>
          </a:p>
          <a:p>
            <a:endParaRPr lang="en-IN" sz="2800" dirty="0">
              <a:solidFill>
                <a:schemeClr val="bg1"/>
              </a:solidFill>
            </a:endParaRPr>
          </a:p>
          <a:p>
            <a:endParaRPr lang="en-IN" sz="2000" dirty="0">
              <a:solidFill>
                <a:schemeClr val="bg1"/>
              </a:solidFill>
            </a:endParaRPr>
          </a:p>
          <a:p>
            <a:r>
              <a:rPr lang="en-IN" sz="2000" dirty="0">
                <a:solidFill>
                  <a:schemeClr val="bg1"/>
                </a:solidFill>
              </a:rPr>
              <a:t>But, How to capitalize on it when there is so much?</a:t>
            </a:r>
          </a:p>
          <a:p>
            <a:endParaRPr lang="en-IN" sz="2000" dirty="0">
              <a:solidFill>
                <a:schemeClr val="bg1"/>
              </a:solidFill>
            </a:endParaRPr>
          </a:p>
          <a:p>
            <a:r>
              <a:rPr lang="en-IN" sz="2000" dirty="0">
                <a:solidFill>
                  <a:schemeClr val="bg1"/>
                </a:solidFill>
              </a:rPr>
              <a:t>Analysis to find Social Buzz’s </a:t>
            </a:r>
            <a:r>
              <a:rPr lang="en-IN" sz="2000" b="1" u="sng" dirty="0">
                <a:solidFill>
                  <a:schemeClr val="bg1"/>
                </a:solidFill>
              </a:rPr>
              <a:t>Top 5 Categories </a:t>
            </a:r>
            <a:r>
              <a:rPr lang="en-IN" sz="2000" dirty="0">
                <a:solidFill>
                  <a:schemeClr val="bg1"/>
                </a:solidFill>
              </a:rPr>
              <a:t>of the content.</a:t>
            </a:r>
          </a:p>
          <a:p>
            <a:endParaRPr lang="en-IN" sz="20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8" name="Group 18"/>
          <p:cNvGrpSpPr>
            <a:grpSpLocks noChangeAspect="1"/>
          </p:cNvGrpSpPr>
          <p:nvPr/>
        </p:nvGrpSpPr>
        <p:grpSpPr>
          <a:xfrm>
            <a:off x="11691661" y="802491"/>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3" name="Group 23"/>
          <p:cNvGrpSpPr>
            <a:grpSpLocks noChangeAspect="1"/>
          </p:cNvGrpSpPr>
          <p:nvPr/>
        </p:nvGrpSpPr>
        <p:grpSpPr>
          <a:xfrm>
            <a:off x="11710491" y="3958689"/>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grpSp>
        <p:nvGrpSpPr>
          <p:cNvPr id="32" name="Group 28"/>
          <p:cNvGrpSpPr>
            <a:grpSpLocks noChangeAspect="1"/>
          </p:cNvGrpSpPr>
          <p:nvPr/>
        </p:nvGrpSpPr>
        <p:grpSpPr>
          <a:xfrm>
            <a:off x="11927539" y="6585608"/>
            <a:ext cx="2174041" cy="2165548"/>
            <a:chOff x="0" y="0"/>
            <a:chExt cx="6502400" cy="6477000"/>
          </a:xfrm>
        </p:grpSpPr>
        <p:sp>
          <p:nvSpPr>
            <p:cNvPr id="33"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4"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5" name="TextBox 34">
            <a:extLst>
              <a:ext uri="{FF2B5EF4-FFF2-40B4-BE49-F238E27FC236}">
                <a16:creationId xmlns:a16="http://schemas.microsoft.com/office/drawing/2014/main" id="{0B5264A2-E3FA-D888-2598-EE9A3E0CBEEE}"/>
              </a:ext>
            </a:extLst>
          </p:cNvPr>
          <p:cNvSpPr txBox="1"/>
          <p:nvPr/>
        </p:nvSpPr>
        <p:spPr>
          <a:xfrm>
            <a:off x="13839168" y="1562100"/>
            <a:ext cx="3942109" cy="646331"/>
          </a:xfrm>
          <a:prstGeom prst="rect">
            <a:avLst/>
          </a:prstGeom>
          <a:noFill/>
        </p:spPr>
        <p:txBody>
          <a:bodyPr wrap="square" rtlCol="0">
            <a:spAutoFit/>
          </a:bodyPr>
          <a:lstStyle/>
          <a:p>
            <a:r>
              <a:rPr lang="en-IN" b="1" dirty="0"/>
              <a:t>Andrew Fleming</a:t>
            </a:r>
          </a:p>
          <a:p>
            <a:r>
              <a:rPr lang="en-IN" dirty="0"/>
              <a:t>Chief Technical Architect</a:t>
            </a:r>
          </a:p>
        </p:txBody>
      </p:sp>
      <p:sp>
        <p:nvSpPr>
          <p:cNvPr id="36" name="TextBox 35">
            <a:extLst>
              <a:ext uri="{FF2B5EF4-FFF2-40B4-BE49-F238E27FC236}">
                <a16:creationId xmlns:a16="http://schemas.microsoft.com/office/drawing/2014/main" id="{AE8B8DA0-2E90-E200-C8F5-C01A702E9EA2}"/>
              </a:ext>
            </a:extLst>
          </p:cNvPr>
          <p:cNvSpPr txBox="1"/>
          <p:nvPr/>
        </p:nvSpPr>
        <p:spPr>
          <a:xfrm>
            <a:off x="13934995" y="4638574"/>
            <a:ext cx="3942109" cy="646331"/>
          </a:xfrm>
          <a:prstGeom prst="rect">
            <a:avLst/>
          </a:prstGeom>
          <a:noFill/>
        </p:spPr>
        <p:txBody>
          <a:bodyPr wrap="square" rtlCol="0">
            <a:spAutoFit/>
          </a:bodyPr>
          <a:lstStyle/>
          <a:p>
            <a:r>
              <a:rPr lang="en-IN" b="1" dirty="0"/>
              <a:t>Marcus Rompton</a:t>
            </a:r>
          </a:p>
          <a:p>
            <a:r>
              <a:rPr lang="en-IN" dirty="0"/>
              <a:t>Senior Principle</a:t>
            </a:r>
          </a:p>
        </p:txBody>
      </p:sp>
      <p:sp>
        <p:nvSpPr>
          <p:cNvPr id="37" name="TextBox 36">
            <a:extLst>
              <a:ext uri="{FF2B5EF4-FFF2-40B4-BE49-F238E27FC236}">
                <a16:creationId xmlns:a16="http://schemas.microsoft.com/office/drawing/2014/main" id="{5FA4582C-A8EE-A9CA-3246-51F7097BD0B4}"/>
              </a:ext>
            </a:extLst>
          </p:cNvPr>
          <p:cNvSpPr txBox="1"/>
          <p:nvPr/>
        </p:nvSpPr>
        <p:spPr>
          <a:xfrm>
            <a:off x="13991568" y="7345217"/>
            <a:ext cx="3942109" cy="646331"/>
          </a:xfrm>
          <a:prstGeom prst="rect">
            <a:avLst/>
          </a:prstGeom>
          <a:noFill/>
        </p:spPr>
        <p:txBody>
          <a:bodyPr wrap="square" rtlCol="0">
            <a:spAutoFit/>
          </a:bodyPr>
          <a:lstStyle/>
          <a:p>
            <a:r>
              <a:rPr lang="en-IN" b="1" dirty="0"/>
              <a:t>Dinesh Babu (Myself)</a:t>
            </a:r>
          </a:p>
          <a:p>
            <a:r>
              <a:rPr lang="en-IN" dirty="0"/>
              <a:t>Data Analyst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68C0A014-8FA5-A087-F4FE-0DBEFD40A2D9}"/>
              </a:ext>
            </a:extLst>
          </p:cNvPr>
          <p:cNvSpPr txBox="1"/>
          <p:nvPr/>
        </p:nvSpPr>
        <p:spPr>
          <a:xfrm>
            <a:off x="3860431" y="1562100"/>
            <a:ext cx="3278010" cy="523220"/>
          </a:xfrm>
          <a:prstGeom prst="rect">
            <a:avLst/>
          </a:prstGeom>
          <a:noFill/>
        </p:spPr>
        <p:txBody>
          <a:bodyPr wrap="square" rtlCol="0">
            <a:spAutoFit/>
          </a:bodyPr>
          <a:lstStyle/>
          <a:p>
            <a:r>
              <a:rPr lang="en-IN" sz="2800" b="1" dirty="0">
                <a:solidFill>
                  <a:schemeClr val="bg2"/>
                </a:solidFill>
              </a:rPr>
              <a:t>Data Understanding</a:t>
            </a:r>
          </a:p>
        </p:txBody>
      </p:sp>
      <p:sp>
        <p:nvSpPr>
          <p:cNvPr id="40" name="TextBox 39">
            <a:extLst>
              <a:ext uri="{FF2B5EF4-FFF2-40B4-BE49-F238E27FC236}">
                <a16:creationId xmlns:a16="http://schemas.microsoft.com/office/drawing/2014/main" id="{83B1EE65-8F1C-48B8-D4A0-52903DD81023}"/>
              </a:ext>
            </a:extLst>
          </p:cNvPr>
          <p:cNvSpPr txBox="1"/>
          <p:nvPr/>
        </p:nvSpPr>
        <p:spPr>
          <a:xfrm>
            <a:off x="5653732" y="3219267"/>
            <a:ext cx="3278010" cy="523220"/>
          </a:xfrm>
          <a:prstGeom prst="rect">
            <a:avLst/>
          </a:prstGeom>
          <a:noFill/>
        </p:spPr>
        <p:txBody>
          <a:bodyPr wrap="square" rtlCol="0">
            <a:spAutoFit/>
          </a:bodyPr>
          <a:lstStyle/>
          <a:p>
            <a:r>
              <a:rPr lang="en-IN" sz="2800" b="1" dirty="0">
                <a:solidFill>
                  <a:schemeClr val="bg2"/>
                </a:solidFill>
              </a:rPr>
              <a:t>Data Cleaning</a:t>
            </a:r>
          </a:p>
        </p:txBody>
      </p:sp>
      <p:sp>
        <p:nvSpPr>
          <p:cNvPr id="41" name="TextBox 40">
            <a:extLst>
              <a:ext uri="{FF2B5EF4-FFF2-40B4-BE49-F238E27FC236}">
                <a16:creationId xmlns:a16="http://schemas.microsoft.com/office/drawing/2014/main" id="{6FF64181-5283-C338-E6DA-D3EFF920E43F}"/>
              </a:ext>
            </a:extLst>
          </p:cNvPr>
          <p:cNvSpPr txBox="1"/>
          <p:nvPr/>
        </p:nvSpPr>
        <p:spPr>
          <a:xfrm>
            <a:off x="7479341" y="4825381"/>
            <a:ext cx="3278010" cy="523220"/>
          </a:xfrm>
          <a:prstGeom prst="rect">
            <a:avLst/>
          </a:prstGeom>
          <a:noFill/>
        </p:spPr>
        <p:txBody>
          <a:bodyPr wrap="square" rtlCol="0">
            <a:spAutoFit/>
          </a:bodyPr>
          <a:lstStyle/>
          <a:p>
            <a:r>
              <a:rPr lang="en-IN" sz="2800" b="1" dirty="0">
                <a:solidFill>
                  <a:schemeClr val="bg2"/>
                </a:solidFill>
              </a:rPr>
              <a:t>Data </a:t>
            </a:r>
            <a:r>
              <a:rPr lang="en-IN" sz="2800" b="1" dirty="0" err="1">
                <a:solidFill>
                  <a:schemeClr val="bg2"/>
                </a:solidFill>
              </a:rPr>
              <a:t>modeling</a:t>
            </a:r>
            <a:endParaRPr lang="en-IN" sz="2800" b="1" dirty="0">
              <a:solidFill>
                <a:schemeClr val="bg2"/>
              </a:solidFill>
            </a:endParaRPr>
          </a:p>
        </p:txBody>
      </p:sp>
      <p:sp>
        <p:nvSpPr>
          <p:cNvPr id="42" name="TextBox 41">
            <a:extLst>
              <a:ext uri="{FF2B5EF4-FFF2-40B4-BE49-F238E27FC236}">
                <a16:creationId xmlns:a16="http://schemas.microsoft.com/office/drawing/2014/main" id="{07F57290-AF18-BF8C-72B1-85883D46811E}"/>
              </a:ext>
            </a:extLst>
          </p:cNvPr>
          <p:cNvSpPr txBox="1"/>
          <p:nvPr/>
        </p:nvSpPr>
        <p:spPr>
          <a:xfrm>
            <a:off x="9339540" y="6430282"/>
            <a:ext cx="3278010" cy="523220"/>
          </a:xfrm>
          <a:prstGeom prst="rect">
            <a:avLst/>
          </a:prstGeom>
          <a:noFill/>
        </p:spPr>
        <p:txBody>
          <a:bodyPr wrap="square" rtlCol="0">
            <a:spAutoFit/>
          </a:bodyPr>
          <a:lstStyle/>
          <a:p>
            <a:r>
              <a:rPr lang="en-IN" sz="2800" b="1" dirty="0">
                <a:solidFill>
                  <a:schemeClr val="bg2"/>
                </a:solidFill>
              </a:rPr>
              <a:t>Data Analysis</a:t>
            </a:r>
          </a:p>
        </p:txBody>
      </p:sp>
      <p:sp>
        <p:nvSpPr>
          <p:cNvPr id="43" name="TextBox 42">
            <a:extLst>
              <a:ext uri="{FF2B5EF4-FFF2-40B4-BE49-F238E27FC236}">
                <a16:creationId xmlns:a16="http://schemas.microsoft.com/office/drawing/2014/main" id="{B3FBC823-9914-AA93-4549-93050F99F338}"/>
              </a:ext>
            </a:extLst>
          </p:cNvPr>
          <p:cNvSpPr txBox="1"/>
          <p:nvPr/>
        </p:nvSpPr>
        <p:spPr>
          <a:xfrm>
            <a:off x="11145393" y="8071913"/>
            <a:ext cx="3278010" cy="523220"/>
          </a:xfrm>
          <a:prstGeom prst="rect">
            <a:avLst/>
          </a:prstGeom>
          <a:noFill/>
        </p:spPr>
        <p:txBody>
          <a:bodyPr wrap="square" rtlCol="0">
            <a:spAutoFit/>
          </a:bodyPr>
          <a:lstStyle/>
          <a:p>
            <a:r>
              <a:rPr lang="en-IN" sz="2800" b="1" dirty="0">
                <a:solidFill>
                  <a:schemeClr val="bg2"/>
                </a:solidFill>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683718"/>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63017D19-40D9-99DF-1190-C3B16A1F549B}"/>
              </a:ext>
            </a:extLst>
          </p:cNvPr>
          <p:cNvSpPr txBox="1"/>
          <p:nvPr/>
        </p:nvSpPr>
        <p:spPr>
          <a:xfrm>
            <a:off x="2076767" y="4604891"/>
            <a:ext cx="3073002" cy="1077218"/>
          </a:xfrm>
          <a:prstGeom prst="rect">
            <a:avLst/>
          </a:prstGeom>
          <a:noFill/>
        </p:spPr>
        <p:txBody>
          <a:bodyPr wrap="square" rtlCol="0">
            <a:spAutoFit/>
          </a:bodyPr>
          <a:lstStyle/>
          <a:p>
            <a:pPr algn="ctr"/>
            <a:r>
              <a:rPr lang="en-IN" sz="3200" b="1" dirty="0"/>
              <a:t>UNIQUE CATEGORIES</a:t>
            </a:r>
          </a:p>
        </p:txBody>
      </p:sp>
      <p:sp>
        <p:nvSpPr>
          <p:cNvPr id="24" name="Rectangle: Rounded Corners 23">
            <a:extLst>
              <a:ext uri="{FF2B5EF4-FFF2-40B4-BE49-F238E27FC236}">
                <a16:creationId xmlns:a16="http://schemas.microsoft.com/office/drawing/2014/main" id="{E666426C-E79F-948B-8E0E-C3856328C040}"/>
              </a:ext>
            </a:extLst>
          </p:cNvPr>
          <p:cNvSpPr/>
          <p:nvPr/>
        </p:nvSpPr>
        <p:spPr>
          <a:xfrm>
            <a:off x="2593621" y="5605629"/>
            <a:ext cx="2039294" cy="795267"/>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b="1" dirty="0"/>
              <a:t>16</a:t>
            </a:r>
          </a:p>
        </p:txBody>
      </p:sp>
      <p:sp>
        <p:nvSpPr>
          <p:cNvPr id="25" name="TextBox 24">
            <a:extLst>
              <a:ext uri="{FF2B5EF4-FFF2-40B4-BE49-F238E27FC236}">
                <a16:creationId xmlns:a16="http://schemas.microsoft.com/office/drawing/2014/main" id="{AD4CE550-3270-7EA0-6276-4A43928B2B97}"/>
              </a:ext>
            </a:extLst>
          </p:cNvPr>
          <p:cNvSpPr txBox="1"/>
          <p:nvPr/>
        </p:nvSpPr>
        <p:spPr>
          <a:xfrm>
            <a:off x="7221791" y="4057326"/>
            <a:ext cx="3073002" cy="1508105"/>
          </a:xfrm>
          <a:prstGeom prst="rect">
            <a:avLst/>
          </a:prstGeom>
          <a:noFill/>
        </p:spPr>
        <p:txBody>
          <a:bodyPr wrap="square" rtlCol="0">
            <a:spAutoFit/>
          </a:bodyPr>
          <a:lstStyle/>
          <a:p>
            <a:pPr algn="ctr"/>
            <a:r>
              <a:rPr lang="en-IN" sz="2400" b="1" dirty="0"/>
              <a:t>CATEGORY WITH HIGHEST REACTIONS COUNT</a:t>
            </a:r>
          </a:p>
          <a:p>
            <a:pPr algn="ctr"/>
            <a:r>
              <a:rPr lang="en-IN" sz="2000" b="1" dirty="0">
                <a:solidFill>
                  <a:schemeClr val="accent6">
                    <a:lumMod val="75000"/>
                  </a:schemeClr>
                </a:solidFill>
              </a:rPr>
              <a:t>ANIMALS</a:t>
            </a:r>
          </a:p>
        </p:txBody>
      </p:sp>
      <p:sp>
        <p:nvSpPr>
          <p:cNvPr id="26" name="Rectangle: Rounded Corners 25">
            <a:extLst>
              <a:ext uri="{FF2B5EF4-FFF2-40B4-BE49-F238E27FC236}">
                <a16:creationId xmlns:a16="http://schemas.microsoft.com/office/drawing/2014/main" id="{7AD34EEA-49B9-E96D-6EEA-53FE2D7C390D}"/>
              </a:ext>
            </a:extLst>
          </p:cNvPr>
          <p:cNvSpPr/>
          <p:nvPr/>
        </p:nvSpPr>
        <p:spPr>
          <a:xfrm>
            <a:off x="7738645" y="5605628"/>
            <a:ext cx="2039294" cy="795267"/>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b="1" dirty="0"/>
              <a:t>1897</a:t>
            </a:r>
          </a:p>
        </p:txBody>
      </p:sp>
      <p:sp>
        <p:nvSpPr>
          <p:cNvPr id="27" name="Rectangle: Rounded Corners 26">
            <a:extLst>
              <a:ext uri="{FF2B5EF4-FFF2-40B4-BE49-F238E27FC236}">
                <a16:creationId xmlns:a16="http://schemas.microsoft.com/office/drawing/2014/main" id="{4DDAD3BE-62A4-5BE1-E839-DE8D058AB6D6}"/>
              </a:ext>
            </a:extLst>
          </p:cNvPr>
          <p:cNvSpPr/>
          <p:nvPr/>
        </p:nvSpPr>
        <p:spPr>
          <a:xfrm>
            <a:off x="13136804" y="5600200"/>
            <a:ext cx="2039294" cy="795267"/>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b="1" dirty="0"/>
              <a:t>2138</a:t>
            </a:r>
          </a:p>
        </p:txBody>
      </p:sp>
      <p:sp>
        <p:nvSpPr>
          <p:cNvPr id="28" name="TextBox 27">
            <a:extLst>
              <a:ext uri="{FF2B5EF4-FFF2-40B4-BE49-F238E27FC236}">
                <a16:creationId xmlns:a16="http://schemas.microsoft.com/office/drawing/2014/main" id="{FFD5D1F4-4686-156C-0F47-F420C735BB28}"/>
              </a:ext>
            </a:extLst>
          </p:cNvPr>
          <p:cNvSpPr txBox="1"/>
          <p:nvPr/>
        </p:nvSpPr>
        <p:spPr>
          <a:xfrm>
            <a:off x="12635789" y="4376585"/>
            <a:ext cx="3073002" cy="1138773"/>
          </a:xfrm>
          <a:prstGeom prst="rect">
            <a:avLst/>
          </a:prstGeom>
          <a:noFill/>
        </p:spPr>
        <p:txBody>
          <a:bodyPr wrap="square" rtlCol="0">
            <a:spAutoFit/>
          </a:bodyPr>
          <a:lstStyle/>
          <a:p>
            <a:pPr algn="ctr"/>
            <a:r>
              <a:rPr lang="en-IN" sz="2400" b="1" dirty="0"/>
              <a:t>MONTH WITH MOST POSTS</a:t>
            </a:r>
          </a:p>
          <a:p>
            <a:pPr algn="ctr"/>
            <a:r>
              <a:rPr lang="en-IN" sz="2000" b="1" dirty="0">
                <a:solidFill>
                  <a:schemeClr val="accent6">
                    <a:lumMod val="75000"/>
                  </a:schemeClr>
                </a:solidFill>
              </a:rPr>
              <a:t>MAY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94739" y="8260650"/>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456065" y="7584038"/>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910808" y="194560"/>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475760" y="-133468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48336B8F-2D39-412E-07EE-A841F125156C}"/>
              </a:ext>
            </a:extLst>
          </p:cNvPr>
          <p:cNvGraphicFramePr>
            <a:graphicFrameLocks/>
          </p:cNvGraphicFramePr>
          <p:nvPr>
            <p:extLst>
              <p:ext uri="{D42A27DB-BD31-4B8C-83A1-F6EECF244321}">
                <p14:modId xmlns:p14="http://schemas.microsoft.com/office/powerpoint/2010/main" val="2512796634"/>
              </p:ext>
            </p:extLst>
          </p:nvPr>
        </p:nvGraphicFramePr>
        <p:xfrm>
          <a:off x="2386481" y="2211639"/>
          <a:ext cx="15829029" cy="6039740"/>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D14DB4CC-8497-0847-7E9A-EF9B8DC1D6DA}"/>
              </a:ext>
            </a:extLst>
          </p:cNvPr>
          <p:cNvGraphicFramePr>
            <a:graphicFrameLocks/>
          </p:cNvGraphicFramePr>
          <p:nvPr>
            <p:extLst>
              <p:ext uri="{D42A27DB-BD31-4B8C-83A1-F6EECF244321}">
                <p14:modId xmlns:p14="http://schemas.microsoft.com/office/powerpoint/2010/main" val="2108259246"/>
              </p:ext>
            </p:extLst>
          </p:nvPr>
        </p:nvGraphicFramePr>
        <p:xfrm>
          <a:off x="2724116" y="1028700"/>
          <a:ext cx="15084871" cy="8160966"/>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1186</TotalTime>
  <Words>471</Words>
  <Application>Microsoft Office PowerPoint</Application>
  <PresentationFormat>Custom</PresentationFormat>
  <Paragraphs>106</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Graphik Regular</vt:lpstr>
      <vt:lpstr>Calibri</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dinesh babu</cp:lastModifiedBy>
  <cp:revision>14</cp:revision>
  <dcterms:created xsi:type="dcterms:W3CDTF">2006-08-16T00:00:00Z</dcterms:created>
  <dcterms:modified xsi:type="dcterms:W3CDTF">2024-09-10T20:57:16Z</dcterms:modified>
  <dc:identifier>DAEhDyfaYKE</dc:identifier>
</cp:coreProperties>
</file>