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433" r:id="rId2"/>
    <p:sldId id="269" r:id="rId3"/>
    <p:sldId id="257" r:id="rId4"/>
    <p:sldId id="270" r:id="rId5"/>
    <p:sldId id="259" r:id="rId6"/>
    <p:sldId id="261" r:id="rId7"/>
    <p:sldId id="435" r:id="rId8"/>
    <p:sldId id="267" r:id="rId9"/>
    <p:sldId id="274" r:id="rId10"/>
    <p:sldId id="275" r:id="rId11"/>
    <p:sldId id="272" r:id="rId12"/>
    <p:sldId id="430" r:id="rId13"/>
    <p:sldId id="266" r:id="rId14"/>
    <p:sldId id="273" r:id="rId15"/>
    <p:sldId id="434"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43"/>
    <p:restoredTop sz="94674"/>
  </p:normalViewPr>
  <p:slideViewPr>
    <p:cSldViewPr snapToGrid="0" snapToObjects="1">
      <p:cViewPr varScale="1">
        <p:scale>
          <a:sx n="124" d="100"/>
          <a:sy n="124" d="100"/>
        </p:scale>
        <p:origin x="50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0745FC-CEA2-4E48-98FA-DA1BAC49BFF3}" type="datetimeFigureOut">
              <a:rPr lang="de-DE" smtClean="0"/>
              <a:t>20.06.18</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AD0CC-AEC6-C646-BF58-74E86F52B6CD}" type="slidenum">
              <a:rPr lang="de-DE" smtClean="0"/>
              <a:t>‹#›</a:t>
            </a:fld>
            <a:endParaRPr lang="de-DE"/>
          </a:p>
        </p:txBody>
      </p:sp>
    </p:spTree>
    <p:extLst>
      <p:ext uri="{BB962C8B-B14F-4D97-AF65-F5344CB8AC3E}">
        <p14:creationId xmlns:p14="http://schemas.microsoft.com/office/powerpoint/2010/main" val="158470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681073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241375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3B5D1-802F-614E-BB4C-4471ECA7E8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CCFEE357-1B9C-7B40-A517-0204F53652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021005CE-8804-824B-B4D1-5B5686D78AD2}"/>
              </a:ext>
            </a:extLst>
          </p:cNvPr>
          <p:cNvSpPr>
            <a:spLocks noGrp="1"/>
          </p:cNvSpPr>
          <p:nvPr>
            <p:ph type="dt" sz="half" idx="10"/>
          </p:nvPr>
        </p:nvSpPr>
        <p:spPr/>
        <p:txBody>
          <a:bodyPr/>
          <a:lstStyle/>
          <a:p>
            <a:fld id="{713CB2B8-138F-784F-A66D-713DF21C6B13}" type="datetimeFigureOut">
              <a:rPr lang="de-DE" smtClean="0"/>
              <a:t>20.06.18</a:t>
            </a:fld>
            <a:endParaRPr lang="de-DE"/>
          </a:p>
        </p:txBody>
      </p:sp>
      <p:sp>
        <p:nvSpPr>
          <p:cNvPr id="5" name="Footer Placeholder 4">
            <a:extLst>
              <a:ext uri="{FF2B5EF4-FFF2-40B4-BE49-F238E27FC236}">
                <a16:creationId xmlns:a16="http://schemas.microsoft.com/office/drawing/2014/main" id="{2C2AF80E-DACD-C74A-ABE7-6EE16B9CF5A8}"/>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1018F039-2D12-CC4B-8E8A-61A1F5017A8E}"/>
              </a:ext>
            </a:extLst>
          </p:cNvPr>
          <p:cNvSpPr>
            <a:spLocks noGrp="1"/>
          </p:cNvSpPr>
          <p:nvPr>
            <p:ph type="sldNum" sz="quarter" idx="12"/>
          </p:nvPr>
        </p:nvSpPr>
        <p:spPr/>
        <p:txBody>
          <a:bodyPr/>
          <a:lstStyle/>
          <a:p>
            <a:fld id="{39F51B54-5684-E248-A3B6-C96D4D77CD5E}" type="slidenum">
              <a:rPr lang="de-DE" smtClean="0"/>
              <a:t>‹#›</a:t>
            </a:fld>
            <a:endParaRPr lang="de-DE"/>
          </a:p>
        </p:txBody>
      </p:sp>
    </p:spTree>
    <p:extLst>
      <p:ext uri="{BB962C8B-B14F-4D97-AF65-F5344CB8AC3E}">
        <p14:creationId xmlns:p14="http://schemas.microsoft.com/office/powerpoint/2010/main" val="3010560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A2102-5D58-9D41-BA64-FEC1D13B6D7E}"/>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01DF1C70-6B74-5C45-ADD1-0823403F1C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D56E750C-7872-2D4C-960D-9D9A4B9A5F30}"/>
              </a:ext>
            </a:extLst>
          </p:cNvPr>
          <p:cNvSpPr>
            <a:spLocks noGrp="1"/>
          </p:cNvSpPr>
          <p:nvPr>
            <p:ph type="dt" sz="half" idx="10"/>
          </p:nvPr>
        </p:nvSpPr>
        <p:spPr/>
        <p:txBody>
          <a:bodyPr/>
          <a:lstStyle/>
          <a:p>
            <a:fld id="{713CB2B8-138F-784F-A66D-713DF21C6B13}" type="datetimeFigureOut">
              <a:rPr lang="de-DE" smtClean="0"/>
              <a:t>20.06.18</a:t>
            </a:fld>
            <a:endParaRPr lang="de-DE"/>
          </a:p>
        </p:txBody>
      </p:sp>
      <p:sp>
        <p:nvSpPr>
          <p:cNvPr id="5" name="Footer Placeholder 4">
            <a:extLst>
              <a:ext uri="{FF2B5EF4-FFF2-40B4-BE49-F238E27FC236}">
                <a16:creationId xmlns:a16="http://schemas.microsoft.com/office/drawing/2014/main" id="{8F943A8B-4554-2542-A9C2-B7677E165314}"/>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8339BC21-D193-5442-B02A-33C116548E45}"/>
              </a:ext>
            </a:extLst>
          </p:cNvPr>
          <p:cNvSpPr>
            <a:spLocks noGrp="1"/>
          </p:cNvSpPr>
          <p:nvPr>
            <p:ph type="sldNum" sz="quarter" idx="12"/>
          </p:nvPr>
        </p:nvSpPr>
        <p:spPr/>
        <p:txBody>
          <a:bodyPr/>
          <a:lstStyle/>
          <a:p>
            <a:fld id="{39F51B54-5684-E248-A3B6-C96D4D77CD5E}" type="slidenum">
              <a:rPr lang="de-DE" smtClean="0"/>
              <a:t>‹#›</a:t>
            </a:fld>
            <a:endParaRPr lang="de-DE"/>
          </a:p>
        </p:txBody>
      </p:sp>
    </p:spTree>
    <p:extLst>
      <p:ext uri="{BB962C8B-B14F-4D97-AF65-F5344CB8AC3E}">
        <p14:creationId xmlns:p14="http://schemas.microsoft.com/office/powerpoint/2010/main" val="2793848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FF7951-C764-D944-8C01-F4ED8024DA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6FF0DAF8-FD19-8541-8F3E-FA54E41F934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B0D53CD0-42A7-9F42-94EF-C7CD3BB2CB06}"/>
              </a:ext>
            </a:extLst>
          </p:cNvPr>
          <p:cNvSpPr>
            <a:spLocks noGrp="1"/>
          </p:cNvSpPr>
          <p:nvPr>
            <p:ph type="dt" sz="half" idx="10"/>
          </p:nvPr>
        </p:nvSpPr>
        <p:spPr/>
        <p:txBody>
          <a:bodyPr/>
          <a:lstStyle/>
          <a:p>
            <a:fld id="{713CB2B8-138F-784F-A66D-713DF21C6B13}" type="datetimeFigureOut">
              <a:rPr lang="de-DE" smtClean="0"/>
              <a:t>20.06.18</a:t>
            </a:fld>
            <a:endParaRPr lang="de-DE"/>
          </a:p>
        </p:txBody>
      </p:sp>
      <p:sp>
        <p:nvSpPr>
          <p:cNvPr id="5" name="Footer Placeholder 4">
            <a:extLst>
              <a:ext uri="{FF2B5EF4-FFF2-40B4-BE49-F238E27FC236}">
                <a16:creationId xmlns:a16="http://schemas.microsoft.com/office/drawing/2014/main" id="{C2B43453-F86D-E24C-B939-EFDC0BDF4824}"/>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3C1DB426-784E-A54A-B814-16575F1F104C}"/>
              </a:ext>
            </a:extLst>
          </p:cNvPr>
          <p:cNvSpPr>
            <a:spLocks noGrp="1"/>
          </p:cNvSpPr>
          <p:nvPr>
            <p:ph type="sldNum" sz="quarter" idx="12"/>
          </p:nvPr>
        </p:nvSpPr>
        <p:spPr/>
        <p:txBody>
          <a:bodyPr/>
          <a:lstStyle/>
          <a:p>
            <a:fld id="{39F51B54-5684-E248-A3B6-C96D4D77CD5E}" type="slidenum">
              <a:rPr lang="de-DE" smtClean="0"/>
              <a:t>‹#›</a:t>
            </a:fld>
            <a:endParaRPr lang="de-DE"/>
          </a:p>
        </p:txBody>
      </p:sp>
    </p:spTree>
    <p:extLst>
      <p:ext uri="{BB962C8B-B14F-4D97-AF65-F5344CB8AC3E}">
        <p14:creationId xmlns:p14="http://schemas.microsoft.com/office/powerpoint/2010/main" val="1886528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2000" cy="3430006"/>
          </a:xfrm>
          <a:noFill/>
        </p:spPr>
        <p:txBody>
          <a:bodyPr tIns="504000"/>
          <a:lstStyle>
            <a:lvl1pPr algn="ctr">
              <a:defRPr sz="1600">
                <a:solidFill>
                  <a:schemeClr val="tx1"/>
                </a:solidFill>
              </a:defRPr>
            </a:lvl1pPr>
          </a:lstStyle>
          <a:p>
            <a:r>
              <a:rPr lang="en-US" dirty="0"/>
              <a:t>Click to insert illustration</a:t>
            </a:r>
          </a:p>
        </p:txBody>
      </p:sp>
      <p:sp>
        <p:nvSpPr>
          <p:cNvPr id="7" name="Presentation Title"/>
          <p:cNvSpPr>
            <a:spLocks noGrp="1"/>
          </p:cNvSpPr>
          <p:nvPr>
            <p:ph type="body" sz="quarter" idx="14" hasCustomPrompt="1"/>
          </p:nvPr>
        </p:nvSpPr>
        <p:spPr>
          <a:xfrm>
            <a:off x="287925" y="4344469"/>
            <a:ext cx="10301117" cy="590803"/>
          </a:xfrm>
        </p:spPr>
        <p:txBody>
          <a:bodyPr wrap="square">
            <a:spAutoFit/>
          </a:bodyPr>
          <a:lstStyle>
            <a:lvl1pPr>
              <a:lnSpc>
                <a:spcPct val="90000"/>
              </a:lnSpc>
              <a:spcBef>
                <a:spcPts val="0"/>
              </a:spcBef>
              <a:defRPr sz="3599" b="1" baseline="0"/>
            </a:lvl1pPr>
          </a:lstStyle>
          <a:p>
            <a:pPr lvl="0"/>
            <a:r>
              <a:rPr lang="en-US" dirty="0"/>
              <a:t>Presentation Title Goes Here and Here.</a:t>
            </a:r>
          </a:p>
        </p:txBody>
      </p:sp>
      <p:sp>
        <p:nvSpPr>
          <p:cNvPr id="8" name="Classification"/>
          <p:cNvSpPr txBox="1"/>
          <p:nvPr userDrawn="1"/>
        </p:nvSpPr>
        <p:spPr>
          <a:xfrm>
            <a:off x="287926" y="5833167"/>
            <a:ext cx="4203760"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PUBLIC</a:t>
            </a:r>
          </a:p>
        </p:txBody>
      </p:sp>
      <p:sp>
        <p:nvSpPr>
          <p:cNvPr id="9" name="Speaker"/>
          <p:cNvSpPr>
            <a:spLocks noGrp="1"/>
          </p:cNvSpPr>
          <p:nvPr>
            <p:ph type="subTitle" idx="1" hasCustomPrompt="1"/>
          </p:nvPr>
        </p:nvSpPr>
        <p:spPr bwMode="gray">
          <a:xfrm>
            <a:off x="287925" y="5354861"/>
            <a:ext cx="10897962" cy="430887"/>
          </a:xfrm>
        </p:spPr>
        <p:txBody>
          <a:bodyPr wrap="square" anchor="t" anchorCtr="0">
            <a:noAutofit/>
          </a:bodyPr>
          <a:lstStyle>
            <a:lvl1pPr marL="0" marR="0" indent="0" algn="l" defTabSz="1088231"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116" indent="0" algn="ctr">
              <a:buNone/>
              <a:defRPr>
                <a:solidFill>
                  <a:schemeClr val="tx1">
                    <a:tint val="75000"/>
                  </a:schemeClr>
                </a:solidFill>
              </a:defRPr>
            </a:lvl2pPr>
            <a:lvl3pPr marL="1088231" indent="0" algn="ctr">
              <a:buNone/>
              <a:defRPr>
                <a:solidFill>
                  <a:schemeClr val="tx1">
                    <a:tint val="75000"/>
                  </a:schemeClr>
                </a:solidFill>
              </a:defRPr>
            </a:lvl3pPr>
            <a:lvl4pPr marL="1632347" indent="0" algn="ctr">
              <a:buNone/>
              <a:defRPr>
                <a:solidFill>
                  <a:schemeClr val="tx1">
                    <a:tint val="75000"/>
                  </a:schemeClr>
                </a:solidFill>
              </a:defRPr>
            </a:lvl4pPr>
            <a:lvl5pPr marL="2176463" indent="0" algn="ctr">
              <a:buNone/>
              <a:defRPr>
                <a:solidFill>
                  <a:schemeClr val="tx1">
                    <a:tint val="75000"/>
                  </a:schemeClr>
                </a:solidFill>
              </a:defRPr>
            </a:lvl5pPr>
            <a:lvl6pPr marL="2720580" indent="0" algn="ctr">
              <a:buNone/>
              <a:defRPr>
                <a:solidFill>
                  <a:schemeClr val="tx1">
                    <a:tint val="75000"/>
                  </a:schemeClr>
                </a:solidFill>
              </a:defRPr>
            </a:lvl6pPr>
            <a:lvl7pPr marL="3264695" indent="0" algn="ctr">
              <a:buNone/>
              <a:defRPr>
                <a:solidFill>
                  <a:schemeClr val="tx1">
                    <a:tint val="75000"/>
                  </a:schemeClr>
                </a:solidFill>
              </a:defRPr>
            </a:lvl7pPr>
            <a:lvl8pPr marL="3808811" indent="0" algn="ctr">
              <a:buNone/>
              <a:defRPr>
                <a:solidFill>
                  <a:schemeClr val="tx1">
                    <a:tint val="75000"/>
                  </a:schemeClr>
                </a:solidFill>
              </a:defRPr>
            </a:lvl8pPr>
            <a:lvl9pPr marL="4352927" indent="0" algn="ctr">
              <a:buNone/>
              <a:defRPr>
                <a:solidFill>
                  <a:schemeClr val="tx1">
                    <a:tint val="75000"/>
                  </a:schemeClr>
                </a:solidFill>
              </a:defRPr>
            </a:lvl9pPr>
          </a:lstStyle>
          <a:p>
            <a:r>
              <a:rPr lang="en-US" dirty="0"/>
              <a:t>Speaker’s Name, SAP </a:t>
            </a:r>
            <a:br>
              <a:rPr lang="en-US" dirty="0"/>
            </a:br>
            <a:r>
              <a:rPr lang="en-US" dirty="0"/>
              <a:t>Month 00, 2017 </a:t>
            </a:r>
          </a:p>
        </p:txBody>
      </p:sp>
      <p:pic>
        <p:nvPicPr>
          <p:cNvPr id="11"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0202" y="6217668"/>
            <a:ext cx="729539" cy="360000"/>
          </a:xfrm>
          <a:prstGeom prst="rect">
            <a:avLst/>
          </a:prstGeom>
        </p:spPr>
      </p:pic>
      <p:pic>
        <p:nvPicPr>
          <p:cNvPr id="12" name="Bild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7925" y="3719551"/>
            <a:ext cx="1506474" cy="402422"/>
          </a:xfrm>
          <a:prstGeom prst="rect">
            <a:avLst/>
          </a:prstGeom>
        </p:spPr>
      </p:pic>
    </p:spTree>
    <p:extLst>
      <p:ext uri="{BB962C8B-B14F-4D97-AF65-F5344CB8AC3E}">
        <p14:creationId xmlns:p14="http://schemas.microsoft.com/office/powerpoint/2010/main" val="628250737"/>
      </p:ext>
    </p:extLst>
  </p:cSld>
  <p:clrMapOvr>
    <a:masterClrMapping/>
  </p:clrMapOvr>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2000" cy="3430800"/>
          </a:xfrm>
          <a:noFill/>
        </p:spPr>
        <p:txBody>
          <a:bodyPr tIns="324000"/>
          <a:lstStyle>
            <a:lvl1pPr marL="0" marR="0" indent="0" algn="ctr" defTabSz="1088231"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231"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3869" y="1375046"/>
            <a:ext cx="11182288" cy="677108"/>
          </a:xfrm>
        </p:spPr>
        <p:txBody>
          <a:bodyPr anchor="t" anchorCtr="0">
            <a:noAutofit/>
          </a:bodyPr>
          <a:lstStyle>
            <a:lvl1pPr>
              <a:defRPr sz="4399">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8796824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Copyright">
    <p:spTree>
      <p:nvGrpSpPr>
        <p:cNvPr id="1" name=""/>
        <p:cNvGrpSpPr/>
        <p:nvPr/>
      </p:nvGrpSpPr>
      <p:grpSpPr>
        <a:xfrm>
          <a:off x="0" y="0"/>
          <a:ext cx="0" cy="0"/>
          <a:chOff x="0" y="0"/>
          <a:chExt cx="0" cy="0"/>
        </a:xfrm>
      </p:grpSpPr>
      <p:sp>
        <p:nvSpPr>
          <p:cNvPr id="4" name="TextBox 3"/>
          <p:cNvSpPr txBox="1"/>
          <p:nvPr/>
        </p:nvSpPr>
        <p:spPr bwMode="gray">
          <a:xfrm>
            <a:off x="503868" y="1620000"/>
            <a:ext cx="11182288"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3869" y="719834"/>
            <a:ext cx="953819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399" b="0" noProof="0" dirty="0"/>
              <a:t>© 2017 SAP SE or an SAP affiliate company. All rights reserved.</a:t>
            </a:r>
          </a:p>
        </p:txBody>
      </p:sp>
      <p:grpSp>
        <p:nvGrpSpPr>
          <p:cNvPr id="16" name="Group 15"/>
          <p:cNvGrpSpPr/>
          <p:nvPr userDrawn="1"/>
        </p:nvGrpSpPr>
        <p:grpSpPr>
          <a:xfrm>
            <a:off x="0" y="0"/>
            <a:ext cx="12193625"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3943" fontAlgn="base">
                <a:lnSpc>
                  <a:spcPct val="100000"/>
                </a:lnSpc>
                <a:spcBef>
                  <a:spcPct val="50000"/>
                </a:spcBef>
                <a:spcAft>
                  <a:spcPct val="0"/>
                </a:spcAft>
                <a:buClr>
                  <a:srgbClr val="F0AB00"/>
                </a:buClr>
                <a:buSzPct val="80000"/>
                <a:tabLst/>
              </a:pPr>
              <a:endParaRPr kumimoji="0" lang="en-US" sz="1999"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3943" fontAlgn="base">
                  <a:lnSpc>
                    <a:spcPct val="100000"/>
                  </a:lnSpc>
                  <a:spcBef>
                    <a:spcPct val="50000"/>
                  </a:spcBef>
                  <a:spcAft>
                    <a:spcPct val="0"/>
                  </a:spcAft>
                  <a:buClr>
                    <a:srgbClr val="F0AB00"/>
                  </a:buClr>
                  <a:buSzPct val="80000"/>
                  <a:tabLst/>
                </a:pPr>
                <a:endParaRPr kumimoji="0" lang="en-US" sz="1999"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3943" fontAlgn="base">
                  <a:lnSpc>
                    <a:spcPct val="100000"/>
                  </a:lnSpc>
                  <a:spcBef>
                    <a:spcPct val="50000"/>
                  </a:spcBef>
                  <a:spcAft>
                    <a:spcPct val="0"/>
                  </a:spcAft>
                  <a:buClr>
                    <a:srgbClr val="F0AB00"/>
                  </a:buClr>
                  <a:buSzPct val="80000"/>
                  <a:tabLst/>
                </a:pPr>
                <a:endParaRPr kumimoji="0" lang="en-US" sz="1999"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3943" fontAlgn="base">
                  <a:lnSpc>
                    <a:spcPct val="100000"/>
                  </a:lnSpc>
                  <a:spcBef>
                    <a:spcPct val="50000"/>
                  </a:spcBef>
                  <a:spcAft>
                    <a:spcPct val="0"/>
                  </a:spcAft>
                  <a:buClr>
                    <a:srgbClr val="F0AB00"/>
                  </a:buClr>
                  <a:buSzPct val="80000"/>
                  <a:tabLst/>
                </a:pPr>
                <a:endParaRPr kumimoji="0" lang="en-US" sz="1999"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545674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5DCCF-6EED-7043-B1AA-3E03529CA1F0}"/>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AAEB3CB2-10A4-FB4B-95FB-ACE9CCA1BE4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96AEADF2-14BB-7148-A735-F04A2400292F}"/>
              </a:ext>
            </a:extLst>
          </p:cNvPr>
          <p:cNvSpPr>
            <a:spLocks noGrp="1"/>
          </p:cNvSpPr>
          <p:nvPr>
            <p:ph type="dt" sz="half" idx="10"/>
          </p:nvPr>
        </p:nvSpPr>
        <p:spPr/>
        <p:txBody>
          <a:bodyPr/>
          <a:lstStyle/>
          <a:p>
            <a:fld id="{713CB2B8-138F-784F-A66D-713DF21C6B13}" type="datetimeFigureOut">
              <a:rPr lang="de-DE" smtClean="0"/>
              <a:t>20.06.18</a:t>
            </a:fld>
            <a:endParaRPr lang="de-DE"/>
          </a:p>
        </p:txBody>
      </p:sp>
      <p:sp>
        <p:nvSpPr>
          <p:cNvPr id="5" name="Footer Placeholder 4">
            <a:extLst>
              <a:ext uri="{FF2B5EF4-FFF2-40B4-BE49-F238E27FC236}">
                <a16:creationId xmlns:a16="http://schemas.microsoft.com/office/drawing/2014/main" id="{CFEC221A-72E3-BB49-AA20-BB2A16250F4B}"/>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E1F8E11E-B4C1-5D43-8DCA-7A986E55F43F}"/>
              </a:ext>
            </a:extLst>
          </p:cNvPr>
          <p:cNvSpPr>
            <a:spLocks noGrp="1"/>
          </p:cNvSpPr>
          <p:nvPr>
            <p:ph type="sldNum" sz="quarter" idx="12"/>
          </p:nvPr>
        </p:nvSpPr>
        <p:spPr/>
        <p:txBody>
          <a:bodyPr/>
          <a:lstStyle/>
          <a:p>
            <a:fld id="{39F51B54-5684-E248-A3B6-C96D4D77CD5E}" type="slidenum">
              <a:rPr lang="de-DE" smtClean="0"/>
              <a:t>‹#›</a:t>
            </a:fld>
            <a:endParaRPr lang="de-DE"/>
          </a:p>
        </p:txBody>
      </p:sp>
    </p:spTree>
    <p:extLst>
      <p:ext uri="{BB962C8B-B14F-4D97-AF65-F5344CB8AC3E}">
        <p14:creationId xmlns:p14="http://schemas.microsoft.com/office/powerpoint/2010/main" val="2868607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59686-02F8-174B-B395-928E70C34F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8770B082-3D5F-404C-9E93-9CB8FEE205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626DE12-FE9B-B94B-A9EE-5F8064E44A67}"/>
              </a:ext>
            </a:extLst>
          </p:cNvPr>
          <p:cNvSpPr>
            <a:spLocks noGrp="1"/>
          </p:cNvSpPr>
          <p:nvPr>
            <p:ph type="dt" sz="half" idx="10"/>
          </p:nvPr>
        </p:nvSpPr>
        <p:spPr/>
        <p:txBody>
          <a:bodyPr/>
          <a:lstStyle/>
          <a:p>
            <a:fld id="{713CB2B8-138F-784F-A66D-713DF21C6B13}" type="datetimeFigureOut">
              <a:rPr lang="de-DE" smtClean="0"/>
              <a:t>20.06.18</a:t>
            </a:fld>
            <a:endParaRPr lang="de-DE"/>
          </a:p>
        </p:txBody>
      </p:sp>
      <p:sp>
        <p:nvSpPr>
          <p:cNvPr id="5" name="Footer Placeholder 4">
            <a:extLst>
              <a:ext uri="{FF2B5EF4-FFF2-40B4-BE49-F238E27FC236}">
                <a16:creationId xmlns:a16="http://schemas.microsoft.com/office/drawing/2014/main" id="{B2D27739-212F-154D-9427-994E5B6B1E43}"/>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EDF37E5D-8B06-FB48-847E-ED24DDE9EE6D}"/>
              </a:ext>
            </a:extLst>
          </p:cNvPr>
          <p:cNvSpPr>
            <a:spLocks noGrp="1"/>
          </p:cNvSpPr>
          <p:nvPr>
            <p:ph type="sldNum" sz="quarter" idx="12"/>
          </p:nvPr>
        </p:nvSpPr>
        <p:spPr/>
        <p:txBody>
          <a:bodyPr/>
          <a:lstStyle/>
          <a:p>
            <a:fld id="{39F51B54-5684-E248-A3B6-C96D4D77CD5E}" type="slidenum">
              <a:rPr lang="de-DE" smtClean="0"/>
              <a:t>‹#›</a:t>
            </a:fld>
            <a:endParaRPr lang="de-DE"/>
          </a:p>
        </p:txBody>
      </p:sp>
    </p:spTree>
    <p:extLst>
      <p:ext uri="{BB962C8B-B14F-4D97-AF65-F5344CB8AC3E}">
        <p14:creationId xmlns:p14="http://schemas.microsoft.com/office/powerpoint/2010/main" val="4008572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7348F-5E5A-224B-9C03-A0B730C5D9AE}"/>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9B16A791-FCAE-E74D-8F45-F7AB96C370C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B0587705-547C-294E-8D88-4B9BC9A0A9B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E6D15EDA-7DBD-5B40-9B75-1423AF8D0B61}"/>
              </a:ext>
            </a:extLst>
          </p:cNvPr>
          <p:cNvSpPr>
            <a:spLocks noGrp="1"/>
          </p:cNvSpPr>
          <p:nvPr>
            <p:ph type="dt" sz="half" idx="10"/>
          </p:nvPr>
        </p:nvSpPr>
        <p:spPr/>
        <p:txBody>
          <a:bodyPr/>
          <a:lstStyle/>
          <a:p>
            <a:fld id="{713CB2B8-138F-784F-A66D-713DF21C6B13}" type="datetimeFigureOut">
              <a:rPr lang="de-DE" smtClean="0"/>
              <a:t>20.06.18</a:t>
            </a:fld>
            <a:endParaRPr lang="de-DE"/>
          </a:p>
        </p:txBody>
      </p:sp>
      <p:sp>
        <p:nvSpPr>
          <p:cNvPr id="6" name="Footer Placeholder 5">
            <a:extLst>
              <a:ext uri="{FF2B5EF4-FFF2-40B4-BE49-F238E27FC236}">
                <a16:creationId xmlns:a16="http://schemas.microsoft.com/office/drawing/2014/main" id="{00D035B0-4900-3B47-8934-FA2D00413245}"/>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BEA1D5C3-1A49-914E-9287-C8AC1470DBEE}"/>
              </a:ext>
            </a:extLst>
          </p:cNvPr>
          <p:cNvSpPr>
            <a:spLocks noGrp="1"/>
          </p:cNvSpPr>
          <p:nvPr>
            <p:ph type="sldNum" sz="quarter" idx="12"/>
          </p:nvPr>
        </p:nvSpPr>
        <p:spPr/>
        <p:txBody>
          <a:bodyPr/>
          <a:lstStyle/>
          <a:p>
            <a:fld id="{39F51B54-5684-E248-A3B6-C96D4D77CD5E}" type="slidenum">
              <a:rPr lang="de-DE" smtClean="0"/>
              <a:t>‹#›</a:t>
            </a:fld>
            <a:endParaRPr lang="de-DE"/>
          </a:p>
        </p:txBody>
      </p:sp>
    </p:spTree>
    <p:extLst>
      <p:ext uri="{BB962C8B-B14F-4D97-AF65-F5344CB8AC3E}">
        <p14:creationId xmlns:p14="http://schemas.microsoft.com/office/powerpoint/2010/main" val="679300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4CB20-6672-664A-9032-92E14A537552}"/>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AD137CA8-6459-244B-813B-453052AAA6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D2F5533-45A4-7943-B082-BCCEC3715A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866F226D-FA6C-A340-AC18-5F4ED5B2E7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5CDE784-3C4B-FA4E-AB57-F4F4C08757C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922D93BF-600D-6C40-9F4E-BDA434DC19C8}"/>
              </a:ext>
            </a:extLst>
          </p:cNvPr>
          <p:cNvSpPr>
            <a:spLocks noGrp="1"/>
          </p:cNvSpPr>
          <p:nvPr>
            <p:ph type="dt" sz="half" idx="10"/>
          </p:nvPr>
        </p:nvSpPr>
        <p:spPr/>
        <p:txBody>
          <a:bodyPr/>
          <a:lstStyle/>
          <a:p>
            <a:fld id="{713CB2B8-138F-784F-A66D-713DF21C6B13}" type="datetimeFigureOut">
              <a:rPr lang="de-DE" smtClean="0"/>
              <a:t>20.06.18</a:t>
            </a:fld>
            <a:endParaRPr lang="de-DE"/>
          </a:p>
        </p:txBody>
      </p:sp>
      <p:sp>
        <p:nvSpPr>
          <p:cNvPr id="8" name="Footer Placeholder 7">
            <a:extLst>
              <a:ext uri="{FF2B5EF4-FFF2-40B4-BE49-F238E27FC236}">
                <a16:creationId xmlns:a16="http://schemas.microsoft.com/office/drawing/2014/main" id="{BEEAF183-FA7F-BA4E-B28D-3501ABF6EC3F}"/>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A4936956-DF1E-D947-9019-0CD5AFBF4E1A}"/>
              </a:ext>
            </a:extLst>
          </p:cNvPr>
          <p:cNvSpPr>
            <a:spLocks noGrp="1"/>
          </p:cNvSpPr>
          <p:nvPr>
            <p:ph type="sldNum" sz="quarter" idx="12"/>
          </p:nvPr>
        </p:nvSpPr>
        <p:spPr/>
        <p:txBody>
          <a:bodyPr/>
          <a:lstStyle/>
          <a:p>
            <a:fld id="{39F51B54-5684-E248-A3B6-C96D4D77CD5E}" type="slidenum">
              <a:rPr lang="de-DE" smtClean="0"/>
              <a:t>‹#›</a:t>
            </a:fld>
            <a:endParaRPr lang="de-DE"/>
          </a:p>
        </p:txBody>
      </p:sp>
    </p:spTree>
    <p:extLst>
      <p:ext uri="{BB962C8B-B14F-4D97-AF65-F5344CB8AC3E}">
        <p14:creationId xmlns:p14="http://schemas.microsoft.com/office/powerpoint/2010/main" val="515420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4126C-45E1-494F-9F2F-3E70570DE254}"/>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1E1F6DDE-20BC-6746-A0F4-631FA9D42E31}"/>
              </a:ext>
            </a:extLst>
          </p:cNvPr>
          <p:cNvSpPr>
            <a:spLocks noGrp="1"/>
          </p:cNvSpPr>
          <p:nvPr>
            <p:ph type="dt" sz="half" idx="10"/>
          </p:nvPr>
        </p:nvSpPr>
        <p:spPr/>
        <p:txBody>
          <a:bodyPr/>
          <a:lstStyle/>
          <a:p>
            <a:fld id="{713CB2B8-138F-784F-A66D-713DF21C6B13}" type="datetimeFigureOut">
              <a:rPr lang="de-DE" smtClean="0"/>
              <a:t>20.06.18</a:t>
            </a:fld>
            <a:endParaRPr lang="de-DE"/>
          </a:p>
        </p:txBody>
      </p:sp>
      <p:sp>
        <p:nvSpPr>
          <p:cNvPr id="4" name="Footer Placeholder 3">
            <a:extLst>
              <a:ext uri="{FF2B5EF4-FFF2-40B4-BE49-F238E27FC236}">
                <a16:creationId xmlns:a16="http://schemas.microsoft.com/office/drawing/2014/main" id="{A2CB1747-A31D-0441-B643-E45A292CD015}"/>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2DA1EEF9-0604-474A-A505-1AA71ACCE449}"/>
              </a:ext>
            </a:extLst>
          </p:cNvPr>
          <p:cNvSpPr>
            <a:spLocks noGrp="1"/>
          </p:cNvSpPr>
          <p:nvPr>
            <p:ph type="sldNum" sz="quarter" idx="12"/>
          </p:nvPr>
        </p:nvSpPr>
        <p:spPr/>
        <p:txBody>
          <a:bodyPr/>
          <a:lstStyle/>
          <a:p>
            <a:fld id="{39F51B54-5684-E248-A3B6-C96D4D77CD5E}" type="slidenum">
              <a:rPr lang="de-DE" smtClean="0"/>
              <a:t>‹#›</a:t>
            </a:fld>
            <a:endParaRPr lang="de-DE"/>
          </a:p>
        </p:txBody>
      </p:sp>
    </p:spTree>
    <p:extLst>
      <p:ext uri="{BB962C8B-B14F-4D97-AF65-F5344CB8AC3E}">
        <p14:creationId xmlns:p14="http://schemas.microsoft.com/office/powerpoint/2010/main" val="353420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3CA465-FF18-A241-99DC-5FD2CFB52276}"/>
              </a:ext>
            </a:extLst>
          </p:cNvPr>
          <p:cNvSpPr>
            <a:spLocks noGrp="1"/>
          </p:cNvSpPr>
          <p:nvPr>
            <p:ph type="dt" sz="half" idx="10"/>
          </p:nvPr>
        </p:nvSpPr>
        <p:spPr/>
        <p:txBody>
          <a:bodyPr/>
          <a:lstStyle/>
          <a:p>
            <a:fld id="{713CB2B8-138F-784F-A66D-713DF21C6B13}" type="datetimeFigureOut">
              <a:rPr lang="de-DE" smtClean="0"/>
              <a:t>20.06.18</a:t>
            </a:fld>
            <a:endParaRPr lang="de-DE"/>
          </a:p>
        </p:txBody>
      </p:sp>
      <p:sp>
        <p:nvSpPr>
          <p:cNvPr id="3" name="Footer Placeholder 2">
            <a:extLst>
              <a:ext uri="{FF2B5EF4-FFF2-40B4-BE49-F238E27FC236}">
                <a16:creationId xmlns:a16="http://schemas.microsoft.com/office/drawing/2014/main" id="{455B8E39-A887-754D-9AAC-7388EE41E01D}"/>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79DDB9BD-7BE1-4E45-996E-8F57E389DBEE}"/>
              </a:ext>
            </a:extLst>
          </p:cNvPr>
          <p:cNvSpPr>
            <a:spLocks noGrp="1"/>
          </p:cNvSpPr>
          <p:nvPr>
            <p:ph type="sldNum" sz="quarter" idx="12"/>
          </p:nvPr>
        </p:nvSpPr>
        <p:spPr/>
        <p:txBody>
          <a:bodyPr/>
          <a:lstStyle/>
          <a:p>
            <a:fld id="{39F51B54-5684-E248-A3B6-C96D4D77CD5E}" type="slidenum">
              <a:rPr lang="de-DE" smtClean="0"/>
              <a:t>‹#›</a:t>
            </a:fld>
            <a:endParaRPr lang="de-DE"/>
          </a:p>
        </p:txBody>
      </p:sp>
    </p:spTree>
    <p:extLst>
      <p:ext uri="{BB962C8B-B14F-4D97-AF65-F5344CB8AC3E}">
        <p14:creationId xmlns:p14="http://schemas.microsoft.com/office/powerpoint/2010/main" val="3336116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D379-8805-7C47-AC56-B306238210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1DFC625E-B17A-234F-A251-6BEAC6C2F3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6BDCC8A2-E661-ED44-91CC-F7D76F43CD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613281-54E1-D54F-857A-DC568300762D}"/>
              </a:ext>
            </a:extLst>
          </p:cNvPr>
          <p:cNvSpPr>
            <a:spLocks noGrp="1"/>
          </p:cNvSpPr>
          <p:nvPr>
            <p:ph type="dt" sz="half" idx="10"/>
          </p:nvPr>
        </p:nvSpPr>
        <p:spPr/>
        <p:txBody>
          <a:bodyPr/>
          <a:lstStyle/>
          <a:p>
            <a:fld id="{713CB2B8-138F-784F-A66D-713DF21C6B13}" type="datetimeFigureOut">
              <a:rPr lang="de-DE" smtClean="0"/>
              <a:t>20.06.18</a:t>
            </a:fld>
            <a:endParaRPr lang="de-DE"/>
          </a:p>
        </p:txBody>
      </p:sp>
      <p:sp>
        <p:nvSpPr>
          <p:cNvPr id="6" name="Footer Placeholder 5">
            <a:extLst>
              <a:ext uri="{FF2B5EF4-FFF2-40B4-BE49-F238E27FC236}">
                <a16:creationId xmlns:a16="http://schemas.microsoft.com/office/drawing/2014/main" id="{214BB20C-F5FC-4A45-8602-635A9743B766}"/>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D88BDC3D-4DFB-644B-A72E-699706D24C22}"/>
              </a:ext>
            </a:extLst>
          </p:cNvPr>
          <p:cNvSpPr>
            <a:spLocks noGrp="1"/>
          </p:cNvSpPr>
          <p:nvPr>
            <p:ph type="sldNum" sz="quarter" idx="12"/>
          </p:nvPr>
        </p:nvSpPr>
        <p:spPr/>
        <p:txBody>
          <a:bodyPr/>
          <a:lstStyle/>
          <a:p>
            <a:fld id="{39F51B54-5684-E248-A3B6-C96D4D77CD5E}" type="slidenum">
              <a:rPr lang="de-DE" smtClean="0"/>
              <a:t>‹#›</a:t>
            </a:fld>
            <a:endParaRPr lang="de-DE"/>
          </a:p>
        </p:txBody>
      </p:sp>
    </p:spTree>
    <p:extLst>
      <p:ext uri="{BB962C8B-B14F-4D97-AF65-F5344CB8AC3E}">
        <p14:creationId xmlns:p14="http://schemas.microsoft.com/office/powerpoint/2010/main" val="1426065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14A78-2149-E642-8482-0D0F8996CD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00882F98-87B6-BE4E-AC9C-CEFC6688BD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CB372D2E-3DCB-154A-8321-2311534715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12848C2-7325-2D45-B6E3-C20B51CE821F}"/>
              </a:ext>
            </a:extLst>
          </p:cNvPr>
          <p:cNvSpPr>
            <a:spLocks noGrp="1"/>
          </p:cNvSpPr>
          <p:nvPr>
            <p:ph type="dt" sz="half" idx="10"/>
          </p:nvPr>
        </p:nvSpPr>
        <p:spPr/>
        <p:txBody>
          <a:bodyPr/>
          <a:lstStyle/>
          <a:p>
            <a:fld id="{713CB2B8-138F-784F-A66D-713DF21C6B13}" type="datetimeFigureOut">
              <a:rPr lang="de-DE" smtClean="0"/>
              <a:t>20.06.18</a:t>
            </a:fld>
            <a:endParaRPr lang="de-DE"/>
          </a:p>
        </p:txBody>
      </p:sp>
      <p:sp>
        <p:nvSpPr>
          <p:cNvPr id="6" name="Footer Placeholder 5">
            <a:extLst>
              <a:ext uri="{FF2B5EF4-FFF2-40B4-BE49-F238E27FC236}">
                <a16:creationId xmlns:a16="http://schemas.microsoft.com/office/drawing/2014/main" id="{0486303E-55B9-724B-AD94-8AE5E8A56A68}"/>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800B4D1D-2F2B-E845-A798-0F1ED6B0F6D0}"/>
              </a:ext>
            </a:extLst>
          </p:cNvPr>
          <p:cNvSpPr>
            <a:spLocks noGrp="1"/>
          </p:cNvSpPr>
          <p:nvPr>
            <p:ph type="sldNum" sz="quarter" idx="12"/>
          </p:nvPr>
        </p:nvSpPr>
        <p:spPr/>
        <p:txBody>
          <a:bodyPr/>
          <a:lstStyle/>
          <a:p>
            <a:fld id="{39F51B54-5684-E248-A3B6-C96D4D77CD5E}" type="slidenum">
              <a:rPr lang="de-DE" smtClean="0"/>
              <a:t>‹#›</a:t>
            </a:fld>
            <a:endParaRPr lang="de-DE"/>
          </a:p>
        </p:txBody>
      </p:sp>
    </p:spTree>
    <p:extLst>
      <p:ext uri="{BB962C8B-B14F-4D97-AF65-F5344CB8AC3E}">
        <p14:creationId xmlns:p14="http://schemas.microsoft.com/office/powerpoint/2010/main" val="1614895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D4623F-E4AD-9A4E-964C-32B3D3DB8F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6AC5AEB0-4051-D544-B3EF-9D9D79F320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825ABDD2-D8BC-2341-963A-E427C32A33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3CB2B8-138F-784F-A66D-713DF21C6B13}" type="datetimeFigureOut">
              <a:rPr lang="de-DE" smtClean="0"/>
              <a:t>20.06.18</a:t>
            </a:fld>
            <a:endParaRPr lang="de-DE"/>
          </a:p>
        </p:txBody>
      </p:sp>
      <p:sp>
        <p:nvSpPr>
          <p:cNvPr id="5" name="Footer Placeholder 4">
            <a:extLst>
              <a:ext uri="{FF2B5EF4-FFF2-40B4-BE49-F238E27FC236}">
                <a16:creationId xmlns:a16="http://schemas.microsoft.com/office/drawing/2014/main" id="{3A5DE335-EDA6-054A-A02D-4BF4AFCD18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0F97F73B-A04C-A04F-8328-EC4D6A9BF7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51B54-5684-E248-A3B6-C96D4D77CD5E}" type="slidenum">
              <a:rPr lang="de-DE" smtClean="0"/>
              <a:t>‹#›</a:t>
            </a:fld>
            <a:endParaRPr lang="de-DE"/>
          </a:p>
        </p:txBody>
      </p:sp>
    </p:spTree>
    <p:extLst>
      <p:ext uri="{BB962C8B-B14F-4D97-AF65-F5344CB8AC3E}">
        <p14:creationId xmlns:p14="http://schemas.microsoft.com/office/powerpoint/2010/main" val="3553303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cala/scala/pull/6166" TargetMode="External"/><Relationship Id="rId2" Type="http://schemas.openxmlformats.org/officeDocument/2006/relationships/hyperlink" Target="https://github.com/scala/scala/pull/6170"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2"/>
          </p:nvPr>
        </p:nvPicPr>
        <p:blipFill>
          <a:blip r:embed="rId3"/>
          <a:srcRect t="3112" b="3112"/>
          <a:stretch>
            <a:fillRect/>
          </a:stretch>
        </p:blipFill>
        <p:spPr>
          <a:xfrm>
            <a:off x="1" y="243426"/>
            <a:ext cx="12192000" cy="3429113"/>
          </a:xfrm>
        </p:spPr>
      </p:pic>
      <p:sp>
        <p:nvSpPr>
          <p:cNvPr id="5" name="Text Placeholder 4"/>
          <p:cNvSpPr>
            <a:spLocks noGrp="1"/>
          </p:cNvSpPr>
          <p:nvPr>
            <p:ph type="body" sz="quarter" idx="14"/>
          </p:nvPr>
        </p:nvSpPr>
        <p:spPr>
          <a:xfrm>
            <a:off x="287926" y="4344231"/>
            <a:ext cx="10301117" cy="1089273"/>
          </a:xfrm>
        </p:spPr>
        <p:txBody>
          <a:bodyPr/>
          <a:lstStyle/>
          <a:p>
            <a:pPr marL="0" indent="0">
              <a:buNone/>
            </a:pPr>
            <a:r>
              <a:rPr lang="en-US" dirty="0">
                <a:latin typeface="Arial" panose="020B0604020202020204" pitchFamily="34" charset="0"/>
                <a:cs typeface="Arial" panose="020B0604020202020204" pitchFamily="34" charset="0"/>
              </a:rPr>
              <a:t>Introducing namespaces</a:t>
            </a:r>
            <a:r>
              <a:rPr lang="en-US" dirty="0">
                <a:solidFill>
                  <a:srgbClr val="FFC000"/>
                </a:solidFill>
                <a:latin typeface="Arial" panose="020B0604020202020204" pitchFamily="34" charset="0"/>
                <a:cs typeface="Arial" panose="020B0604020202020204" pitchFamily="34" charset="0"/>
              </a:rPr>
              <a:t> for SQL result sets </a:t>
            </a:r>
          </a:p>
          <a:p>
            <a:pPr marL="0" indent="0">
              <a:buNone/>
            </a:pPr>
            <a:r>
              <a:rPr lang="en-US" dirty="0">
                <a:latin typeface="Arial" panose="020B0604020202020204" pitchFamily="34" charset="0"/>
                <a:cs typeface="Arial" panose="020B0604020202020204" pitchFamily="34" charset="0"/>
              </a:rPr>
              <a:t>using</a:t>
            </a:r>
            <a:r>
              <a:rPr lang="en-US" dirty="0">
                <a:solidFill>
                  <a:srgbClr val="FFC000"/>
                </a:solidFill>
                <a:latin typeface="Arial" panose="020B0604020202020204" pitchFamily="34" charset="0"/>
                <a:cs typeface="Arial" panose="020B0604020202020204" pitchFamily="34" charset="0"/>
              </a:rPr>
              <a:t> nested structural types</a:t>
            </a:r>
          </a:p>
        </p:txBody>
      </p:sp>
      <p:sp>
        <p:nvSpPr>
          <p:cNvPr id="4" name="Subtitle 3"/>
          <p:cNvSpPr>
            <a:spLocks noGrp="1"/>
          </p:cNvSpPr>
          <p:nvPr>
            <p:ph type="subTitle" idx="1"/>
          </p:nvPr>
        </p:nvSpPr>
        <p:spPr/>
        <p:txBody>
          <a:bodyPr/>
          <a:lstStyle/>
          <a:p>
            <a:r>
              <a:rPr lang="en-US" dirty="0">
                <a:latin typeface="Arial" panose="020B0604020202020204" pitchFamily="34" charset="0"/>
                <a:cs typeface="Arial" panose="020B0604020202020204" pitchFamily="34" charset="0"/>
              </a:rPr>
              <a:t>Keiko Nakata, SAP</a:t>
            </a:r>
          </a:p>
          <a:p>
            <a:pPr lvl="0"/>
            <a:r>
              <a:rPr lang="en-US" dirty="0">
                <a:latin typeface="Arial" panose="020B0604020202020204" pitchFamily="34" charset="0"/>
                <a:cs typeface="Arial" panose="020B0604020202020204" pitchFamily="34" charset="0"/>
              </a:rPr>
              <a:t>May 18, 2018</a:t>
            </a:r>
          </a:p>
        </p:txBody>
      </p:sp>
    </p:spTree>
    <p:extLst>
      <p:ext uri="{BB962C8B-B14F-4D97-AF65-F5344CB8AC3E}">
        <p14:creationId xmlns:p14="http://schemas.microsoft.com/office/powerpoint/2010/main" val="1851578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C6DD2-BE24-084C-8C73-4AC9B6ADB3EB}"/>
              </a:ext>
            </a:extLst>
          </p:cNvPr>
          <p:cNvSpPr>
            <a:spLocks noGrp="1"/>
          </p:cNvSpPr>
          <p:nvPr>
            <p:ph type="title"/>
          </p:nvPr>
        </p:nvSpPr>
        <p:spPr/>
        <p:txBody>
          <a:bodyPr/>
          <a:lstStyle/>
          <a:p>
            <a:r>
              <a:rPr lang="de-DE" dirty="0" err="1"/>
              <a:t>Clound</a:t>
            </a:r>
            <a:r>
              <a:rPr lang="de-DE" dirty="0"/>
              <a:t> </a:t>
            </a:r>
            <a:r>
              <a:rPr lang="de-DE" dirty="0" err="1"/>
              <a:t>Application</a:t>
            </a:r>
            <a:r>
              <a:rPr lang="de-DE" dirty="0"/>
              <a:t> Development Kit </a:t>
            </a:r>
            <a:r>
              <a:rPr lang="de-DE" dirty="0" err="1"/>
              <a:t>for</a:t>
            </a:r>
            <a:r>
              <a:rPr lang="de-DE" dirty="0"/>
              <a:t> </a:t>
            </a:r>
            <a:r>
              <a:rPr lang="de-DE" dirty="0" err="1"/>
              <a:t>Scala‘s</a:t>
            </a:r>
            <a:r>
              <a:rPr lang="de-DE" dirty="0"/>
              <a:t> Data Layer</a:t>
            </a:r>
          </a:p>
        </p:txBody>
      </p:sp>
      <p:sp>
        <p:nvSpPr>
          <p:cNvPr id="3" name="Content Placeholder 2">
            <a:extLst>
              <a:ext uri="{FF2B5EF4-FFF2-40B4-BE49-F238E27FC236}">
                <a16:creationId xmlns:a16="http://schemas.microsoft.com/office/drawing/2014/main" id="{017E65AA-761B-3441-BBB8-A3818E3B4EA8}"/>
              </a:ext>
            </a:extLst>
          </p:cNvPr>
          <p:cNvSpPr>
            <a:spLocks noGrp="1"/>
          </p:cNvSpPr>
          <p:nvPr>
            <p:ph idx="1"/>
          </p:nvPr>
        </p:nvSpPr>
        <p:spPr/>
        <p:txBody>
          <a:bodyPr/>
          <a:lstStyle/>
          <a:p>
            <a:pPr marL="0" indent="0">
              <a:buNone/>
            </a:pPr>
            <a:r>
              <a:rPr lang="de-DE" dirty="0" err="1"/>
              <a:t>We</a:t>
            </a:r>
            <a:r>
              <a:rPr lang="de-DE" dirty="0"/>
              <a:t> </a:t>
            </a:r>
            <a:r>
              <a:rPr lang="de-DE" dirty="0" err="1"/>
              <a:t>put</a:t>
            </a:r>
            <a:r>
              <a:rPr lang="de-DE" dirty="0"/>
              <a:t> </a:t>
            </a:r>
            <a:r>
              <a:rPr lang="de-DE" dirty="0" err="1"/>
              <a:t>everything</a:t>
            </a:r>
            <a:r>
              <a:rPr lang="de-DE" dirty="0"/>
              <a:t> </a:t>
            </a:r>
            <a:r>
              <a:rPr lang="de-DE" dirty="0" err="1"/>
              <a:t>together</a:t>
            </a:r>
            <a:r>
              <a:rPr lang="de-DE" dirty="0"/>
              <a:t> </a:t>
            </a:r>
            <a:r>
              <a:rPr lang="de-DE" dirty="0" err="1"/>
              <a:t>with</a:t>
            </a:r>
            <a:r>
              <a:rPr lang="de-DE" dirty="0"/>
              <a:t> a </a:t>
            </a:r>
            <a:r>
              <a:rPr lang="de-DE" dirty="0" err="1"/>
              <a:t>coveat</a:t>
            </a:r>
            <a:r>
              <a:rPr lang="de-DE" dirty="0"/>
              <a:t>:</a:t>
            </a:r>
          </a:p>
          <a:p>
            <a:r>
              <a:rPr lang="de-DE" dirty="0"/>
              <a:t>This </a:t>
            </a:r>
            <a:r>
              <a:rPr lang="de-DE" dirty="0" err="1"/>
              <a:t>is</a:t>
            </a:r>
            <a:r>
              <a:rPr lang="de-DE" dirty="0"/>
              <a:t> an </a:t>
            </a:r>
            <a:r>
              <a:rPr lang="de-DE" dirty="0" err="1"/>
              <a:t>aproximation</a:t>
            </a:r>
            <a:r>
              <a:rPr lang="de-DE" dirty="0"/>
              <a:t> </a:t>
            </a:r>
            <a:r>
              <a:rPr lang="de-DE" dirty="0" err="1"/>
              <a:t>of</a:t>
            </a:r>
            <a:r>
              <a:rPr lang="de-DE" dirty="0"/>
              <a:t> </a:t>
            </a:r>
            <a:r>
              <a:rPr lang="de-DE" dirty="0" err="1"/>
              <a:t>what</a:t>
            </a:r>
            <a:r>
              <a:rPr lang="de-DE" dirty="0"/>
              <a:t> </a:t>
            </a:r>
            <a:r>
              <a:rPr lang="de-DE" dirty="0" err="1"/>
              <a:t>we</a:t>
            </a:r>
            <a:r>
              <a:rPr lang="de-DE" dirty="0"/>
              <a:t> do.</a:t>
            </a:r>
          </a:p>
          <a:p>
            <a:pPr lvl="1"/>
            <a:r>
              <a:rPr lang="de-DE" dirty="0"/>
              <a:t>In </a:t>
            </a:r>
            <a:r>
              <a:rPr lang="de-DE" dirty="0" err="1"/>
              <a:t>the</a:t>
            </a:r>
            <a:r>
              <a:rPr lang="de-DE" dirty="0"/>
              <a:t> </a:t>
            </a:r>
            <a:r>
              <a:rPr lang="de-DE" dirty="0" err="1"/>
              <a:t>example</a:t>
            </a:r>
            <a:r>
              <a:rPr lang="de-DE" dirty="0"/>
              <a:t>, </a:t>
            </a:r>
            <a:r>
              <a:rPr lang="de-DE" dirty="0" err="1"/>
              <a:t>we</a:t>
            </a:r>
            <a:r>
              <a:rPr lang="de-DE" dirty="0"/>
              <a:t> </a:t>
            </a:r>
            <a:r>
              <a:rPr lang="de-DE" dirty="0" err="1"/>
              <a:t>avoid</a:t>
            </a:r>
            <a:r>
              <a:rPr lang="de-DE" dirty="0"/>
              <a:t> </a:t>
            </a:r>
            <a:r>
              <a:rPr lang="de-DE" dirty="0" err="1"/>
              <a:t>macros</a:t>
            </a:r>
            <a:endParaRPr lang="de-DE" dirty="0"/>
          </a:p>
          <a:p>
            <a:pPr marL="0" indent="0">
              <a:buNone/>
            </a:pPr>
            <a:endParaRPr lang="de-DE" dirty="0"/>
          </a:p>
        </p:txBody>
      </p:sp>
    </p:spTree>
    <p:extLst>
      <p:ext uri="{BB962C8B-B14F-4D97-AF65-F5344CB8AC3E}">
        <p14:creationId xmlns:p14="http://schemas.microsoft.com/office/powerpoint/2010/main" val="1791754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7C2DF-FE96-5947-AC83-4868F25E5975}"/>
              </a:ext>
            </a:extLst>
          </p:cNvPr>
          <p:cNvSpPr>
            <a:spLocks noGrp="1"/>
          </p:cNvSpPr>
          <p:nvPr>
            <p:ph type="title"/>
          </p:nvPr>
        </p:nvSpPr>
        <p:spPr/>
        <p:txBody>
          <a:bodyPr/>
          <a:lstStyle/>
          <a:p>
            <a:r>
              <a:rPr lang="de-DE" dirty="0"/>
              <a:t>Historical </a:t>
            </a:r>
            <a:r>
              <a:rPr lang="de-DE" dirty="0" err="1"/>
              <a:t>note</a:t>
            </a:r>
            <a:endParaRPr lang="de-DE" dirty="0"/>
          </a:p>
        </p:txBody>
      </p:sp>
      <p:sp>
        <p:nvSpPr>
          <p:cNvPr id="3" name="Content Placeholder 2">
            <a:extLst>
              <a:ext uri="{FF2B5EF4-FFF2-40B4-BE49-F238E27FC236}">
                <a16:creationId xmlns:a16="http://schemas.microsoft.com/office/drawing/2014/main" id="{CE8B8C40-45E4-5642-87BC-462A3F237A1C}"/>
              </a:ext>
            </a:extLst>
          </p:cNvPr>
          <p:cNvSpPr>
            <a:spLocks noGrp="1"/>
          </p:cNvSpPr>
          <p:nvPr>
            <p:ph idx="1"/>
          </p:nvPr>
        </p:nvSpPr>
        <p:spPr/>
        <p:txBody>
          <a:bodyPr/>
          <a:lstStyle/>
          <a:p>
            <a:pPr marL="0" indent="0">
              <a:buNone/>
            </a:pPr>
            <a:r>
              <a:rPr lang="de-DE" dirty="0"/>
              <a:t>The </a:t>
            </a:r>
            <a:r>
              <a:rPr lang="de-DE" dirty="0" err="1"/>
              <a:t>idea</a:t>
            </a:r>
            <a:r>
              <a:rPr lang="de-DE" dirty="0"/>
              <a:t> </a:t>
            </a:r>
            <a:r>
              <a:rPr lang="de-DE" dirty="0" err="1"/>
              <a:t>of</a:t>
            </a:r>
            <a:r>
              <a:rPr lang="de-DE" dirty="0"/>
              <a:t> </a:t>
            </a:r>
            <a:r>
              <a:rPr lang="de-DE" dirty="0" err="1"/>
              <a:t>using</a:t>
            </a:r>
            <a:r>
              <a:rPr lang="de-DE" dirty="0"/>
              <a:t> </a:t>
            </a:r>
            <a:r>
              <a:rPr lang="de-DE" dirty="0" err="1"/>
              <a:t>structural</a:t>
            </a:r>
            <a:r>
              <a:rPr lang="de-DE" dirty="0"/>
              <a:t> </a:t>
            </a:r>
            <a:r>
              <a:rPr lang="de-DE" dirty="0" err="1"/>
              <a:t>types</a:t>
            </a:r>
            <a:r>
              <a:rPr lang="de-DE" dirty="0"/>
              <a:t> </a:t>
            </a:r>
            <a:r>
              <a:rPr lang="de-DE" dirty="0" err="1"/>
              <a:t>to</a:t>
            </a:r>
            <a:r>
              <a:rPr lang="de-DE" dirty="0"/>
              <a:t> </a:t>
            </a:r>
            <a:r>
              <a:rPr lang="de-DE" dirty="0" err="1"/>
              <a:t>represent</a:t>
            </a:r>
            <a:r>
              <a:rPr lang="de-DE" dirty="0"/>
              <a:t> </a:t>
            </a:r>
            <a:r>
              <a:rPr lang="de-DE" dirty="0" err="1"/>
              <a:t>database</a:t>
            </a:r>
            <a:r>
              <a:rPr lang="de-DE" dirty="0"/>
              <a:t> </a:t>
            </a:r>
            <a:r>
              <a:rPr lang="de-DE" dirty="0" err="1"/>
              <a:t>objects</a:t>
            </a:r>
            <a:r>
              <a:rPr lang="de-DE" dirty="0"/>
              <a:t> </a:t>
            </a:r>
            <a:r>
              <a:rPr lang="de-DE" dirty="0" err="1"/>
              <a:t>goes</a:t>
            </a:r>
            <a:r>
              <a:rPr lang="de-DE" dirty="0"/>
              <a:t> back at least </a:t>
            </a:r>
            <a:r>
              <a:rPr lang="de-DE" dirty="0" err="1"/>
              <a:t>to</a:t>
            </a:r>
            <a:r>
              <a:rPr lang="de-DE" dirty="0"/>
              <a:t> </a:t>
            </a:r>
            <a:r>
              <a:rPr lang="de-DE" dirty="0" err="1"/>
              <a:t>late</a:t>
            </a:r>
            <a:r>
              <a:rPr lang="de-DE" dirty="0"/>
              <a:t> 1980‘s.</a:t>
            </a:r>
          </a:p>
          <a:p>
            <a:pPr marL="0" indent="0">
              <a:buNone/>
            </a:pPr>
            <a:r>
              <a:rPr lang="de-DE" dirty="0" err="1"/>
              <a:t>C.f</a:t>
            </a:r>
            <a:r>
              <a:rPr lang="de-DE" dirty="0"/>
              <a:t>., Type </a:t>
            </a:r>
            <a:r>
              <a:rPr lang="de-DE" dirty="0" err="1"/>
              <a:t>inference</a:t>
            </a:r>
            <a:r>
              <a:rPr lang="de-DE" dirty="0"/>
              <a:t> in a Database </a:t>
            </a:r>
            <a:r>
              <a:rPr lang="de-DE" dirty="0" err="1"/>
              <a:t>Programming</a:t>
            </a:r>
            <a:r>
              <a:rPr lang="de-DE" dirty="0"/>
              <a:t> Language,</a:t>
            </a:r>
          </a:p>
          <a:p>
            <a:pPr marL="0" indent="0">
              <a:buNone/>
            </a:pPr>
            <a:r>
              <a:rPr lang="de-DE" dirty="0"/>
              <a:t>in LISP </a:t>
            </a:r>
            <a:r>
              <a:rPr lang="de-DE" dirty="0" err="1"/>
              <a:t>and</a:t>
            </a:r>
            <a:r>
              <a:rPr lang="de-DE" dirty="0"/>
              <a:t> </a:t>
            </a:r>
            <a:r>
              <a:rPr lang="de-DE" dirty="0" err="1"/>
              <a:t>Functional</a:t>
            </a:r>
            <a:r>
              <a:rPr lang="de-DE" dirty="0"/>
              <a:t> </a:t>
            </a:r>
            <a:r>
              <a:rPr lang="de-DE" dirty="0" err="1"/>
              <a:t>Programming</a:t>
            </a:r>
            <a:r>
              <a:rPr lang="de-DE" dirty="0"/>
              <a:t>, 1988</a:t>
            </a:r>
          </a:p>
        </p:txBody>
      </p:sp>
    </p:spTree>
    <p:extLst>
      <p:ext uri="{BB962C8B-B14F-4D97-AF65-F5344CB8AC3E}">
        <p14:creationId xmlns:p14="http://schemas.microsoft.com/office/powerpoint/2010/main" val="1966102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b="1" dirty="0">
                <a:latin typeface="Arial" panose="020B0604020202020204" pitchFamily="34" charset="0"/>
                <a:cs typeface="Arial" panose="020B0604020202020204" pitchFamily="34" charset="0"/>
              </a:rPr>
              <a:t>Live </a:t>
            </a:r>
            <a:r>
              <a:rPr lang="en-US" b="1" dirty="0">
                <a:solidFill>
                  <a:srgbClr val="FFC000"/>
                </a:solidFill>
                <a:latin typeface="Arial" panose="020B0604020202020204" pitchFamily="34" charset="0"/>
                <a:cs typeface="Arial" panose="020B0604020202020204" pitchFamily="34" charset="0"/>
              </a:rPr>
              <a:t>Example</a:t>
            </a:r>
          </a:p>
        </p:txBody>
      </p:sp>
      <p:pic>
        <p:nvPicPr>
          <p:cNvPr id="6" name="Picture Placeholder 5"/>
          <p:cNvPicPr>
            <a:picLocks noGrp="1" noChangeAspect="1"/>
          </p:cNvPicPr>
          <p:nvPr>
            <p:ph type="pic" sz="quarter" idx="12"/>
          </p:nvPr>
        </p:nvPicPr>
        <p:blipFill>
          <a:blip r:embed="rId2"/>
          <a:srcRect t="3112" b="3112"/>
          <a:stretch>
            <a:fillRect/>
          </a:stretch>
        </p:blipFill>
        <p:spPr/>
      </p:pic>
    </p:spTree>
    <p:extLst>
      <p:ext uri="{BB962C8B-B14F-4D97-AF65-F5344CB8AC3E}">
        <p14:creationId xmlns:p14="http://schemas.microsoft.com/office/powerpoint/2010/main" val="1535195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B4002-AD7B-2446-8F60-20F8707D0983}"/>
              </a:ext>
            </a:extLst>
          </p:cNvPr>
          <p:cNvSpPr>
            <a:spLocks noGrp="1"/>
          </p:cNvSpPr>
          <p:nvPr>
            <p:ph type="title"/>
          </p:nvPr>
        </p:nvSpPr>
        <p:spPr/>
        <p:txBody>
          <a:bodyPr/>
          <a:lstStyle/>
          <a:p>
            <a:r>
              <a:rPr lang="de-DE" dirty="0"/>
              <a:t>Compiler </a:t>
            </a:r>
            <a:r>
              <a:rPr lang="de-DE" dirty="0" err="1"/>
              <a:t>patchs</a:t>
            </a:r>
            <a:endParaRPr lang="de-DE" dirty="0"/>
          </a:p>
        </p:txBody>
      </p:sp>
      <p:sp>
        <p:nvSpPr>
          <p:cNvPr id="3" name="Content Placeholder 2">
            <a:extLst>
              <a:ext uri="{FF2B5EF4-FFF2-40B4-BE49-F238E27FC236}">
                <a16:creationId xmlns:a16="http://schemas.microsoft.com/office/drawing/2014/main" id="{DECA7F91-4BBB-7048-8CC7-44B3A445793D}"/>
              </a:ext>
            </a:extLst>
          </p:cNvPr>
          <p:cNvSpPr>
            <a:spLocks noGrp="1"/>
          </p:cNvSpPr>
          <p:nvPr>
            <p:ph idx="1"/>
          </p:nvPr>
        </p:nvSpPr>
        <p:spPr/>
        <p:txBody>
          <a:bodyPr>
            <a:normAutofit/>
          </a:bodyPr>
          <a:lstStyle/>
          <a:p>
            <a:r>
              <a:rPr lang="de-DE" dirty="0"/>
              <a:t>The </a:t>
            </a:r>
            <a:r>
              <a:rPr lang="de-DE" dirty="0" err="1"/>
              <a:t>current</a:t>
            </a:r>
            <a:r>
              <a:rPr lang="de-DE" dirty="0"/>
              <a:t> Scala </a:t>
            </a:r>
            <a:r>
              <a:rPr lang="de-DE" dirty="0" err="1"/>
              <a:t>compiler</a:t>
            </a:r>
            <a:r>
              <a:rPr lang="de-DE" dirty="0"/>
              <a:t> </a:t>
            </a:r>
            <a:r>
              <a:rPr lang="de-DE" dirty="0" err="1"/>
              <a:t>has</a:t>
            </a:r>
            <a:r>
              <a:rPr lang="de-DE" dirty="0"/>
              <a:t> a limited </a:t>
            </a:r>
            <a:r>
              <a:rPr lang="de-DE" dirty="0" err="1"/>
              <a:t>support</a:t>
            </a:r>
            <a:r>
              <a:rPr lang="de-DE" dirty="0"/>
              <a:t> </a:t>
            </a:r>
            <a:r>
              <a:rPr lang="de-DE" dirty="0" err="1"/>
              <a:t>for</a:t>
            </a:r>
            <a:r>
              <a:rPr lang="de-DE" dirty="0"/>
              <a:t> </a:t>
            </a:r>
            <a:r>
              <a:rPr lang="de-DE" dirty="0" err="1"/>
              <a:t>computing</a:t>
            </a:r>
            <a:r>
              <a:rPr lang="de-DE" dirty="0"/>
              <a:t> GLB/LUB </a:t>
            </a:r>
            <a:r>
              <a:rPr lang="de-DE" dirty="0" err="1"/>
              <a:t>for</a:t>
            </a:r>
            <a:r>
              <a:rPr lang="de-DE" dirty="0"/>
              <a:t> </a:t>
            </a:r>
            <a:r>
              <a:rPr lang="de-DE" dirty="0" err="1"/>
              <a:t>nested</a:t>
            </a:r>
            <a:r>
              <a:rPr lang="de-DE" dirty="0"/>
              <a:t> </a:t>
            </a:r>
            <a:r>
              <a:rPr lang="de-DE" dirty="0" err="1"/>
              <a:t>structural</a:t>
            </a:r>
            <a:r>
              <a:rPr lang="de-DE" dirty="0"/>
              <a:t> </a:t>
            </a:r>
            <a:r>
              <a:rPr lang="de-DE" dirty="0" err="1"/>
              <a:t>types</a:t>
            </a:r>
            <a:r>
              <a:rPr lang="de-DE" dirty="0"/>
              <a:t>.</a:t>
            </a:r>
          </a:p>
          <a:p>
            <a:r>
              <a:rPr lang="de-DE" dirty="0" err="1"/>
              <a:t>We</a:t>
            </a:r>
            <a:r>
              <a:rPr lang="de-DE" dirty="0"/>
              <a:t> </a:t>
            </a:r>
            <a:r>
              <a:rPr lang="de-DE" dirty="0" err="1"/>
              <a:t>patched</a:t>
            </a:r>
            <a:r>
              <a:rPr lang="de-DE" dirty="0"/>
              <a:t> </a:t>
            </a:r>
            <a:r>
              <a:rPr lang="de-DE" dirty="0" err="1"/>
              <a:t>the</a:t>
            </a:r>
            <a:r>
              <a:rPr lang="de-DE" dirty="0"/>
              <a:t> </a:t>
            </a:r>
            <a:r>
              <a:rPr lang="de-DE" dirty="0" err="1"/>
              <a:t>compiler</a:t>
            </a:r>
            <a:r>
              <a:rPr lang="de-DE" dirty="0"/>
              <a:t> </a:t>
            </a:r>
            <a:r>
              <a:rPr lang="de-DE" dirty="0" err="1"/>
              <a:t>to</a:t>
            </a:r>
            <a:r>
              <a:rPr lang="de-DE" dirty="0"/>
              <a:t> </a:t>
            </a:r>
            <a:r>
              <a:rPr lang="de-DE" dirty="0" err="1"/>
              <a:t>enable</a:t>
            </a:r>
            <a:r>
              <a:rPr lang="de-DE" dirty="0"/>
              <a:t> </a:t>
            </a:r>
            <a:r>
              <a:rPr lang="de-DE" dirty="0" err="1"/>
              <a:t>this</a:t>
            </a:r>
            <a:r>
              <a:rPr lang="de-DE" dirty="0"/>
              <a:t>. </a:t>
            </a:r>
          </a:p>
          <a:p>
            <a:pPr lvl="1"/>
            <a:r>
              <a:rPr lang="de-DE" dirty="0">
                <a:hlinkClick r:id="rId2"/>
              </a:rPr>
              <a:t>https://github.com/scala/scala/pull/6170</a:t>
            </a:r>
            <a:endParaRPr lang="de-DE" dirty="0"/>
          </a:p>
          <a:p>
            <a:pPr lvl="1"/>
            <a:r>
              <a:rPr lang="de-DE" dirty="0">
                <a:hlinkClick r:id="rId3"/>
              </a:rPr>
              <a:t>https://github.com/scala/scala/pull/6166</a:t>
            </a:r>
            <a:endParaRPr lang="de-DE" dirty="0"/>
          </a:p>
          <a:p>
            <a:r>
              <a:rPr lang="de-DE" dirty="0"/>
              <a:t> The </a:t>
            </a:r>
            <a:r>
              <a:rPr lang="de-DE" dirty="0" err="1"/>
              <a:t>patch</a:t>
            </a:r>
            <a:r>
              <a:rPr lang="de-DE" dirty="0"/>
              <a:t> </a:t>
            </a:r>
            <a:r>
              <a:rPr lang="de-DE" dirty="0" err="1"/>
              <a:t>allows</a:t>
            </a:r>
            <a:r>
              <a:rPr lang="de-DE" dirty="0"/>
              <a:t> </a:t>
            </a:r>
            <a:r>
              <a:rPr lang="de-DE" dirty="0" err="1"/>
              <a:t>the</a:t>
            </a:r>
            <a:r>
              <a:rPr lang="de-DE" dirty="0"/>
              <a:t> </a:t>
            </a:r>
            <a:r>
              <a:rPr lang="de-DE" dirty="0" err="1"/>
              <a:t>compiler</a:t>
            </a:r>
            <a:r>
              <a:rPr lang="de-DE" dirty="0"/>
              <a:t> </a:t>
            </a:r>
            <a:r>
              <a:rPr lang="de-DE" dirty="0" err="1"/>
              <a:t>to</a:t>
            </a:r>
            <a:r>
              <a:rPr lang="de-DE" dirty="0"/>
              <a:t> </a:t>
            </a:r>
            <a:r>
              <a:rPr lang="de-DE" dirty="0" err="1"/>
              <a:t>compute</a:t>
            </a:r>
            <a:r>
              <a:rPr lang="de-DE" dirty="0"/>
              <a:t> GLB/LUB </a:t>
            </a:r>
            <a:r>
              <a:rPr lang="de-DE" dirty="0" err="1"/>
              <a:t>for</a:t>
            </a:r>
            <a:r>
              <a:rPr lang="de-DE" dirty="0"/>
              <a:t> </a:t>
            </a:r>
            <a:r>
              <a:rPr lang="de-DE" dirty="0" err="1"/>
              <a:t>structural</a:t>
            </a:r>
            <a:r>
              <a:rPr lang="de-DE" dirty="0"/>
              <a:t> </a:t>
            </a:r>
            <a:r>
              <a:rPr lang="de-DE" dirty="0" err="1"/>
              <a:t>types</a:t>
            </a:r>
            <a:r>
              <a:rPr lang="de-DE" dirty="0"/>
              <a:t> </a:t>
            </a:r>
            <a:r>
              <a:rPr lang="de-DE" dirty="0" err="1"/>
              <a:t>of</a:t>
            </a:r>
            <a:r>
              <a:rPr lang="de-DE" dirty="0"/>
              <a:t> </a:t>
            </a:r>
            <a:r>
              <a:rPr lang="de-DE" dirty="0" err="1"/>
              <a:t>nesting</a:t>
            </a:r>
            <a:r>
              <a:rPr lang="de-DE" dirty="0"/>
              <a:t> </a:t>
            </a:r>
            <a:r>
              <a:rPr lang="de-DE" dirty="0" err="1"/>
              <a:t>depth</a:t>
            </a:r>
            <a:r>
              <a:rPr lang="de-DE" dirty="0"/>
              <a:t> &lt;= </a:t>
            </a:r>
            <a:r>
              <a:rPr lang="de-DE" dirty="0" err="1"/>
              <a:t>n</a:t>
            </a:r>
            <a:r>
              <a:rPr lang="de-DE" dirty="0"/>
              <a:t> </a:t>
            </a:r>
            <a:r>
              <a:rPr lang="de-DE" dirty="0" err="1"/>
              <a:t>for</a:t>
            </a:r>
            <a:r>
              <a:rPr lang="de-DE" dirty="0"/>
              <a:t> a </a:t>
            </a:r>
            <a:r>
              <a:rPr lang="de-DE" dirty="0" err="1"/>
              <a:t>hard-corded</a:t>
            </a:r>
            <a:r>
              <a:rPr lang="de-DE" dirty="0"/>
              <a:t> </a:t>
            </a:r>
            <a:r>
              <a:rPr lang="de-DE" dirty="0" err="1"/>
              <a:t>number</a:t>
            </a:r>
            <a:r>
              <a:rPr lang="de-DE" dirty="0"/>
              <a:t> n. </a:t>
            </a:r>
          </a:p>
          <a:p>
            <a:r>
              <a:rPr lang="de-DE" dirty="0" err="1"/>
              <a:t>We</a:t>
            </a:r>
            <a:r>
              <a:rPr lang="de-DE" dirty="0"/>
              <a:t> fix </a:t>
            </a:r>
            <a:r>
              <a:rPr lang="de-DE" dirty="0" err="1"/>
              <a:t>the</a:t>
            </a:r>
            <a:r>
              <a:rPr lang="de-DE" dirty="0"/>
              <a:t> </a:t>
            </a:r>
            <a:r>
              <a:rPr lang="de-DE" dirty="0" err="1"/>
              <a:t>recursion</a:t>
            </a:r>
            <a:r>
              <a:rPr lang="de-DE" dirty="0"/>
              <a:t> </a:t>
            </a:r>
            <a:r>
              <a:rPr lang="de-DE" dirty="0" err="1"/>
              <a:t>depth</a:t>
            </a:r>
            <a:r>
              <a:rPr lang="de-DE" dirty="0"/>
              <a:t>, </a:t>
            </a:r>
            <a:r>
              <a:rPr lang="de-DE" dirty="0" err="1"/>
              <a:t>to</a:t>
            </a:r>
            <a:r>
              <a:rPr lang="de-DE" dirty="0"/>
              <a:t> </a:t>
            </a:r>
            <a:r>
              <a:rPr lang="de-DE" dirty="0" err="1"/>
              <a:t>make</a:t>
            </a:r>
            <a:r>
              <a:rPr lang="de-DE" dirty="0"/>
              <a:t> </a:t>
            </a:r>
            <a:r>
              <a:rPr lang="de-DE" dirty="0" err="1"/>
              <a:t>the</a:t>
            </a:r>
            <a:r>
              <a:rPr lang="de-DE" dirty="0"/>
              <a:t> </a:t>
            </a:r>
            <a:r>
              <a:rPr lang="de-DE" dirty="0" err="1"/>
              <a:t>computation</a:t>
            </a:r>
            <a:r>
              <a:rPr lang="de-DE" dirty="0"/>
              <a:t> </a:t>
            </a:r>
            <a:r>
              <a:rPr lang="de-DE" dirty="0" err="1"/>
              <a:t>terminting</a:t>
            </a:r>
            <a:r>
              <a:rPr lang="de-DE" dirty="0"/>
              <a:t>.</a:t>
            </a:r>
          </a:p>
          <a:p>
            <a:r>
              <a:rPr lang="de-DE" dirty="0"/>
              <a:t>(The original </a:t>
            </a:r>
            <a:r>
              <a:rPr lang="de-DE" dirty="0" err="1"/>
              <a:t>compiler</a:t>
            </a:r>
            <a:r>
              <a:rPr lang="de-DE" dirty="0"/>
              <a:t> </a:t>
            </a:r>
            <a:r>
              <a:rPr lang="de-DE" dirty="0" err="1"/>
              <a:t>limits</a:t>
            </a:r>
            <a:r>
              <a:rPr lang="de-DE" dirty="0"/>
              <a:t> </a:t>
            </a:r>
            <a:r>
              <a:rPr lang="de-DE" dirty="0" err="1"/>
              <a:t>the</a:t>
            </a:r>
            <a:r>
              <a:rPr lang="de-DE" dirty="0"/>
              <a:t> </a:t>
            </a:r>
            <a:r>
              <a:rPr lang="de-DE" dirty="0" err="1"/>
              <a:t>recursion</a:t>
            </a:r>
            <a:r>
              <a:rPr lang="de-DE" dirty="0"/>
              <a:t> </a:t>
            </a:r>
            <a:r>
              <a:rPr lang="de-DE" dirty="0" err="1"/>
              <a:t>depth</a:t>
            </a:r>
            <a:r>
              <a:rPr lang="de-DE" dirty="0"/>
              <a:t> </a:t>
            </a:r>
            <a:r>
              <a:rPr lang="de-DE" dirty="0" err="1"/>
              <a:t>to</a:t>
            </a:r>
            <a:r>
              <a:rPr lang="de-DE" dirty="0"/>
              <a:t> 0.)</a:t>
            </a:r>
          </a:p>
        </p:txBody>
      </p:sp>
    </p:spTree>
    <p:extLst>
      <p:ext uri="{BB962C8B-B14F-4D97-AF65-F5344CB8AC3E}">
        <p14:creationId xmlns:p14="http://schemas.microsoft.com/office/powerpoint/2010/main" val="1970870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74E34-96F3-CF48-A680-B0111B38C2DD}"/>
              </a:ext>
            </a:extLst>
          </p:cNvPr>
          <p:cNvSpPr>
            <a:spLocks noGrp="1"/>
          </p:cNvSpPr>
          <p:nvPr>
            <p:ph type="title"/>
          </p:nvPr>
        </p:nvSpPr>
        <p:spPr/>
        <p:txBody>
          <a:bodyPr/>
          <a:lstStyle/>
          <a:p>
            <a:r>
              <a:rPr lang="de-DE" dirty="0"/>
              <a:t>Summary</a:t>
            </a:r>
          </a:p>
        </p:txBody>
      </p:sp>
      <p:sp>
        <p:nvSpPr>
          <p:cNvPr id="3" name="Content Placeholder 2">
            <a:extLst>
              <a:ext uri="{FF2B5EF4-FFF2-40B4-BE49-F238E27FC236}">
                <a16:creationId xmlns:a16="http://schemas.microsoft.com/office/drawing/2014/main" id="{999EECA1-92F4-8A4D-B355-DE0BC1147B04}"/>
              </a:ext>
            </a:extLst>
          </p:cNvPr>
          <p:cNvSpPr>
            <a:spLocks noGrp="1"/>
          </p:cNvSpPr>
          <p:nvPr>
            <p:ph idx="1"/>
          </p:nvPr>
        </p:nvSpPr>
        <p:spPr/>
        <p:txBody>
          <a:bodyPr/>
          <a:lstStyle/>
          <a:p>
            <a:r>
              <a:rPr lang="de-DE" dirty="0" err="1"/>
              <a:t>Variance</a:t>
            </a:r>
            <a:endParaRPr lang="de-DE" dirty="0"/>
          </a:p>
          <a:p>
            <a:r>
              <a:rPr lang="de-DE" dirty="0" err="1"/>
              <a:t>Nested</a:t>
            </a:r>
            <a:r>
              <a:rPr lang="de-DE" dirty="0"/>
              <a:t> </a:t>
            </a:r>
            <a:r>
              <a:rPr lang="de-DE" dirty="0" err="1"/>
              <a:t>structual</a:t>
            </a:r>
            <a:r>
              <a:rPr lang="de-DE" dirty="0"/>
              <a:t> </a:t>
            </a:r>
            <a:r>
              <a:rPr lang="de-DE" dirty="0" err="1"/>
              <a:t>types</a:t>
            </a:r>
            <a:endParaRPr lang="de-DE" dirty="0"/>
          </a:p>
          <a:p>
            <a:r>
              <a:rPr lang="de-DE" dirty="0"/>
              <a:t> </a:t>
            </a:r>
            <a:r>
              <a:rPr lang="de-DE" dirty="0" err="1"/>
              <a:t>Clound</a:t>
            </a:r>
            <a:r>
              <a:rPr lang="de-DE" dirty="0"/>
              <a:t> App. </a:t>
            </a:r>
            <a:r>
              <a:rPr lang="de-DE" dirty="0" err="1"/>
              <a:t>Dev</a:t>
            </a:r>
            <a:r>
              <a:rPr lang="de-DE" dirty="0"/>
              <a:t>. Kit </a:t>
            </a:r>
            <a:r>
              <a:rPr lang="de-DE" dirty="0" err="1"/>
              <a:t>for</a:t>
            </a:r>
            <a:r>
              <a:rPr lang="de-DE" dirty="0"/>
              <a:t> Scala</a:t>
            </a:r>
          </a:p>
          <a:p>
            <a:r>
              <a:rPr lang="de-DE" dirty="0"/>
              <a:t>Compiler </a:t>
            </a:r>
            <a:r>
              <a:rPr lang="de-DE" dirty="0" err="1"/>
              <a:t>patch</a:t>
            </a:r>
            <a:endParaRPr lang="de-DE" dirty="0"/>
          </a:p>
        </p:txBody>
      </p:sp>
    </p:spTree>
    <p:extLst>
      <p:ext uri="{BB962C8B-B14F-4D97-AF65-F5344CB8AC3E}">
        <p14:creationId xmlns:p14="http://schemas.microsoft.com/office/powerpoint/2010/main" val="2111885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9188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8A65-7ADE-1F49-822A-8BCA359D37A3}"/>
              </a:ext>
            </a:extLst>
          </p:cNvPr>
          <p:cNvSpPr>
            <a:spLocks noGrp="1"/>
          </p:cNvSpPr>
          <p:nvPr>
            <p:ph type="title"/>
          </p:nvPr>
        </p:nvSpPr>
        <p:spPr/>
        <p:txBody>
          <a:bodyPr/>
          <a:lstStyle/>
          <a:p>
            <a:r>
              <a:rPr lang="de-DE" dirty="0" err="1"/>
              <a:t>My</a:t>
            </a:r>
            <a:r>
              <a:rPr lang="de-DE" dirty="0"/>
              <a:t> </a:t>
            </a:r>
            <a:r>
              <a:rPr lang="de-DE" dirty="0" err="1"/>
              <a:t>talk</a:t>
            </a:r>
            <a:r>
              <a:rPr lang="de-DE" dirty="0"/>
              <a:t> </a:t>
            </a:r>
            <a:r>
              <a:rPr lang="de-DE" dirty="0" err="1"/>
              <a:t>is</a:t>
            </a:r>
            <a:r>
              <a:rPr lang="de-DE" dirty="0"/>
              <a:t> </a:t>
            </a:r>
            <a:r>
              <a:rPr lang="de-DE" dirty="0" err="1"/>
              <a:t>about</a:t>
            </a:r>
            <a:r>
              <a:rPr lang="de-DE" dirty="0"/>
              <a:t>…</a:t>
            </a:r>
          </a:p>
        </p:txBody>
      </p:sp>
      <p:sp>
        <p:nvSpPr>
          <p:cNvPr id="3" name="Content Placeholder 2">
            <a:extLst>
              <a:ext uri="{FF2B5EF4-FFF2-40B4-BE49-F238E27FC236}">
                <a16:creationId xmlns:a16="http://schemas.microsoft.com/office/drawing/2014/main" id="{AFE2EFDB-1351-5348-9061-926769825CD3}"/>
              </a:ext>
            </a:extLst>
          </p:cNvPr>
          <p:cNvSpPr>
            <a:spLocks noGrp="1"/>
          </p:cNvSpPr>
          <p:nvPr>
            <p:ph idx="1"/>
          </p:nvPr>
        </p:nvSpPr>
        <p:spPr>
          <a:xfrm>
            <a:off x="838200" y="1690688"/>
            <a:ext cx="10515600" cy="4351338"/>
          </a:xfrm>
        </p:spPr>
        <p:txBody>
          <a:bodyPr>
            <a:normAutofit/>
          </a:bodyPr>
          <a:lstStyle/>
          <a:p>
            <a:pPr marL="0" indent="0">
              <a:buNone/>
            </a:pPr>
            <a:r>
              <a:rPr lang="de-DE" dirty="0" err="1"/>
              <a:t>How</a:t>
            </a:r>
            <a:r>
              <a:rPr lang="de-DE" dirty="0"/>
              <a:t> </a:t>
            </a:r>
            <a:r>
              <a:rPr lang="de-DE" dirty="0" err="1"/>
              <a:t>we</a:t>
            </a:r>
            <a:r>
              <a:rPr lang="de-DE" dirty="0"/>
              <a:t> </a:t>
            </a:r>
            <a:r>
              <a:rPr lang="de-DE" dirty="0" err="1"/>
              <a:t>may</a:t>
            </a:r>
            <a:r>
              <a:rPr lang="de-DE" dirty="0"/>
              <a:t> </a:t>
            </a:r>
            <a:r>
              <a:rPr lang="de-DE" dirty="0" err="1"/>
              <a:t>use</a:t>
            </a:r>
            <a:r>
              <a:rPr lang="de-DE" dirty="0"/>
              <a:t> </a:t>
            </a:r>
          </a:p>
          <a:p>
            <a:r>
              <a:rPr lang="de-DE" dirty="0" err="1"/>
              <a:t>variance</a:t>
            </a:r>
            <a:r>
              <a:rPr lang="de-DE" dirty="0"/>
              <a:t> </a:t>
            </a:r>
            <a:r>
              <a:rPr lang="de-DE" dirty="0" err="1"/>
              <a:t>and</a:t>
            </a:r>
            <a:r>
              <a:rPr lang="de-DE" dirty="0"/>
              <a:t> </a:t>
            </a:r>
          </a:p>
          <a:p>
            <a:r>
              <a:rPr lang="de-DE" dirty="0" err="1"/>
              <a:t>nested</a:t>
            </a:r>
            <a:r>
              <a:rPr lang="de-DE" dirty="0"/>
              <a:t> </a:t>
            </a:r>
            <a:r>
              <a:rPr lang="de-DE" dirty="0" err="1"/>
              <a:t>structural</a:t>
            </a:r>
            <a:r>
              <a:rPr lang="de-DE" dirty="0"/>
              <a:t> </a:t>
            </a:r>
            <a:r>
              <a:rPr lang="de-DE" dirty="0" err="1"/>
              <a:t>types</a:t>
            </a:r>
            <a:r>
              <a:rPr lang="de-DE" dirty="0"/>
              <a:t> </a:t>
            </a:r>
          </a:p>
          <a:p>
            <a:pPr marL="0" indent="0">
              <a:buNone/>
            </a:pPr>
            <a:r>
              <a:rPr lang="de-DE" dirty="0" err="1"/>
              <a:t>to</a:t>
            </a:r>
            <a:r>
              <a:rPr lang="de-DE" dirty="0"/>
              <a:t> </a:t>
            </a:r>
            <a:r>
              <a:rPr lang="de-DE" dirty="0" err="1"/>
              <a:t>represent</a:t>
            </a:r>
            <a:r>
              <a:rPr lang="de-DE" dirty="0"/>
              <a:t> </a:t>
            </a:r>
            <a:r>
              <a:rPr lang="de-DE" dirty="0" err="1"/>
              <a:t>database</a:t>
            </a:r>
            <a:r>
              <a:rPr lang="de-DE" dirty="0"/>
              <a:t> </a:t>
            </a:r>
            <a:r>
              <a:rPr lang="de-DE" dirty="0" err="1"/>
              <a:t>entities</a:t>
            </a:r>
            <a:r>
              <a:rPr lang="de-DE" dirty="0"/>
              <a:t> </a:t>
            </a:r>
            <a:r>
              <a:rPr lang="de-DE" dirty="0" err="1"/>
              <a:t>and</a:t>
            </a:r>
            <a:r>
              <a:rPr lang="de-DE" dirty="0"/>
              <a:t> </a:t>
            </a:r>
            <a:r>
              <a:rPr lang="de-DE" dirty="0" err="1"/>
              <a:t>operations</a:t>
            </a:r>
            <a:r>
              <a:rPr lang="de-DE" dirty="0"/>
              <a:t> on </a:t>
            </a:r>
            <a:r>
              <a:rPr lang="de-DE" dirty="0" err="1"/>
              <a:t>them</a:t>
            </a:r>
            <a:r>
              <a:rPr lang="de-DE" dirty="0"/>
              <a:t> in a </a:t>
            </a:r>
            <a:r>
              <a:rPr lang="de-DE" dirty="0" err="1"/>
              <a:t>programmer-minded</a:t>
            </a:r>
            <a:r>
              <a:rPr lang="de-DE" dirty="0"/>
              <a:t> </a:t>
            </a:r>
            <a:r>
              <a:rPr lang="de-DE" dirty="0" err="1"/>
              <a:t>and</a:t>
            </a:r>
            <a:r>
              <a:rPr lang="de-DE" dirty="0"/>
              <a:t> type-safe </a:t>
            </a:r>
            <a:r>
              <a:rPr lang="de-DE" dirty="0" err="1"/>
              <a:t>way</a:t>
            </a:r>
            <a:r>
              <a:rPr lang="de-DE" dirty="0"/>
              <a:t>.</a:t>
            </a:r>
          </a:p>
          <a:p>
            <a:pPr marL="0" indent="0">
              <a:buNone/>
            </a:pPr>
            <a:endParaRPr lang="de-DE" dirty="0"/>
          </a:p>
        </p:txBody>
      </p:sp>
    </p:spTree>
    <p:extLst>
      <p:ext uri="{BB962C8B-B14F-4D97-AF65-F5344CB8AC3E}">
        <p14:creationId xmlns:p14="http://schemas.microsoft.com/office/powerpoint/2010/main" val="3622696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A393-D2F4-764F-945E-0B6A3DAFDDD0}"/>
              </a:ext>
            </a:extLst>
          </p:cNvPr>
          <p:cNvSpPr>
            <a:spLocks noGrp="1"/>
          </p:cNvSpPr>
          <p:nvPr>
            <p:ph type="title"/>
          </p:nvPr>
        </p:nvSpPr>
        <p:spPr/>
        <p:txBody>
          <a:bodyPr/>
          <a:lstStyle/>
          <a:p>
            <a:r>
              <a:rPr lang="de-DE" dirty="0"/>
              <a:t>Who </a:t>
            </a:r>
            <a:r>
              <a:rPr lang="de-DE" dirty="0" err="1"/>
              <a:t>we</a:t>
            </a:r>
            <a:r>
              <a:rPr lang="de-DE" dirty="0"/>
              <a:t> </a:t>
            </a:r>
            <a:r>
              <a:rPr lang="de-DE" dirty="0" err="1"/>
              <a:t>are</a:t>
            </a:r>
            <a:r>
              <a:rPr lang="de-DE" dirty="0"/>
              <a:t> &amp; </a:t>
            </a:r>
            <a:r>
              <a:rPr lang="de-DE" dirty="0" err="1"/>
              <a:t>where</a:t>
            </a:r>
            <a:r>
              <a:rPr lang="de-DE" dirty="0"/>
              <a:t> </a:t>
            </a:r>
            <a:r>
              <a:rPr lang="de-DE" dirty="0" err="1"/>
              <a:t>we</a:t>
            </a:r>
            <a:r>
              <a:rPr lang="de-DE" dirty="0"/>
              <a:t> </a:t>
            </a:r>
            <a:r>
              <a:rPr lang="de-DE" dirty="0" err="1"/>
              <a:t>are</a:t>
            </a:r>
            <a:r>
              <a:rPr lang="de-DE" dirty="0"/>
              <a:t> &amp; </a:t>
            </a:r>
            <a:r>
              <a:rPr lang="de-DE" dirty="0" err="1"/>
              <a:t>what</a:t>
            </a:r>
            <a:r>
              <a:rPr lang="de-DE" dirty="0"/>
              <a:t> </a:t>
            </a:r>
            <a:r>
              <a:rPr lang="de-DE" dirty="0" err="1"/>
              <a:t>we</a:t>
            </a:r>
            <a:r>
              <a:rPr lang="de-DE" dirty="0"/>
              <a:t> do</a:t>
            </a:r>
          </a:p>
        </p:txBody>
      </p:sp>
      <p:sp>
        <p:nvSpPr>
          <p:cNvPr id="3" name="Content Placeholder 2">
            <a:extLst>
              <a:ext uri="{FF2B5EF4-FFF2-40B4-BE49-F238E27FC236}">
                <a16:creationId xmlns:a16="http://schemas.microsoft.com/office/drawing/2014/main" id="{74372BE4-1CE0-614E-B612-D63EFCCCB844}"/>
              </a:ext>
            </a:extLst>
          </p:cNvPr>
          <p:cNvSpPr>
            <a:spLocks noGrp="1"/>
          </p:cNvSpPr>
          <p:nvPr>
            <p:ph idx="1"/>
          </p:nvPr>
        </p:nvSpPr>
        <p:spPr/>
        <p:txBody>
          <a:bodyPr/>
          <a:lstStyle/>
          <a:p>
            <a:r>
              <a:rPr lang="de-DE" dirty="0"/>
              <a:t>SAP Innovation Center Network</a:t>
            </a:r>
          </a:p>
          <a:p>
            <a:r>
              <a:rPr lang="de-DE" dirty="0" err="1"/>
              <a:t>Clound</a:t>
            </a:r>
            <a:r>
              <a:rPr lang="de-DE" dirty="0"/>
              <a:t> </a:t>
            </a:r>
            <a:r>
              <a:rPr lang="de-DE" dirty="0" err="1"/>
              <a:t>Application</a:t>
            </a:r>
            <a:r>
              <a:rPr lang="de-DE" dirty="0"/>
              <a:t> Development Kit </a:t>
            </a:r>
            <a:r>
              <a:rPr lang="de-DE" dirty="0" err="1"/>
              <a:t>for</a:t>
            </a:r>
            <a:r>
              <a:rPr lang="de-DE" dirty="0"/>
              <a:t> Scala</a:t>
            </a:r>
          </a:p>
          <a:p>
            <a:r>
              <a:rPr lang="de-DE" dirty="0" err="1"/>
              <a:t>Our</a:t>
            </a:r>
            <a:r>
              <a:rPr lang="de-DE" dirty="0"/>
              <a:t> </a:t>
            </a:r>
            <a:r>
              <a:rPr lang="de-DE" dirty="0" err="1"/>
              <a:t>team</a:t>
            </a:r>
            <a:r>
              <a:rPr lang="de-DE" dirty="0"/>
              <a:t> </a:t>
            </a:r>
            <a:r>
              <a:rPr lang="de-DE" dirty="0" err="1"/>
              <a:t>is</a:t>
            </a:r>
            <a:r>
              <a:rPr lang="de-DE" dirty="0"/>
              <a:t> </a:t>
            </a:r>
            <a:r>
              <a:rPr lang="de-DE" dirty="0" err="1"/>
              <a:t>located</a:t>
            </a:r>
            <a:r>
              <a:rPr lang="de-DE" dirty="0"/>
              <a:t> in Potsdam </a:t>
            </a:r>
            <a:r>
              <a:rPr lang="de-DE" dirty="0" err="1"/>
              <a:t>and</a:t>
            </a:r>
            <a:r>
              <a:rPr lang="de-DE" dirty="0"/>
              <a:t> Bangalore</a:t>
            </a:r>
          </a:p>
          <a:p>
            <a:pPr lvl="1"/>
            <a:r>
              <a:rPr lang="de-DE" dirty="0"/>
              <a:t>SAP ICN </a:t>
            </a:r>
            <a:r>
              <a:rPr lang="de-DE" dirty="0" err="1"/>
              <a:t>locations</a:t>
            </a:r>
            <a:r>
              <a:rPr lang="de-DE" dirty="0"/>
              <a:t>: Silicon Valley, St. Gallen, Walldorf, Potsdam, Dresden, </a:t>
            </a:r>
            <a:r>
              <a:rPr lang="de-DE" dirty="0" err="1"/>
              <a:t>Ra‘anana</a:t>
            </a:r>
            <a:r>
              <a:rPr lang="de-DE" dirty="0"/>
              <a:t>, Nanjing, Bangalore, </a:t>
            </a:r>
            <a:r>
              <a:rPr lang="de-DE" dirty="0" err="1"/>
              <a:t>Singapore</a:t>
            </a:r>
            <a:r>
              <a:rPr lang="de-DE" dirty="0"/>
              <a:t>, Brisbane</a:t>
            </a:r>
          </a:p>
          <a:p>
            <a:r>
              <a:rPr lang="de-DE" dirty="0" err="1"/>
              <a:t>We</a:t>
            </a:r>
            <a:r>
              <a:rPr lang="de-DE" dirty="0"/>
              <a:t> </a:t>
            </a:r>
            <a:r>
              <a:rPr lang="de-DE" dirty="0" err="1"/>
              <a:t>develop</a:t>
            </a:r>
            <a:r>
              <a:rPr lang="de-DE" dirty="0"/>
              <a:t> a </a:t>
            </a:r>
            <a:r>
              <a:rPr lang="de-DE" dirty="0" err="1"/>
              <a:t>set</a:t>
            </a:r>
            <a:r>
              <a:rPr lang="de-DE" dirty="0"/>
              <a:t> </a:t>
            </a:r>
            <a:r>
              <a:rPr lang="de-DE" dirty="0" err="1"/>
              <a:t>of</a:t>
            </a:r>
            <a:r>
              <a:rPr lang="de-DE" dirty="0"/>
              <a:t> </a:t>
            </a:r>
            <a:r>
              <a:rPr lang="de-DE" dirty="0" err="1"/>
              <a:t>libraries</a:t>
            </a:r>
            <a:r>
              <a:rPr lang="de-DE" dirty="0"/>
              <a:t> in Scala </a:t>
            </a:r>
            <a:r>
              <a:rPr lang="de-DE" dirty="0" err="1"/>
              <a:t>that</a:t>
            </a:r>
            <a:r>
              <a:rPr lang="de-DE" dirty="0"/>
              <a:t> </a:t>
            </a:r>
            <a:r>
              <a:rPr lang="de-DE" dirty="0" err="1"/>
              <a:t>support</a:t>
            </a:r>
            <a:r>
              <a:rPr lang="de-DE" dirty="0"/>
              <a:t> </a:t>
            </a:r>
            <a:r>
              <a:rPr lang="de-DE" dirty="0" err="1"/>
              <a:t>the</a:t>
            </a:r>
            <a:r>
              <a:rPr lang="de-DE" dirty="0"/>
              <a:t> </a:t>
            </a:r>
            <a:r>
              <a:rPr lang="de-DE" dirty="0" err="1"/>
              <a:t>development</a:t>
            </a:r>
            <a:r>
              <a:rPr lang="de-DE" dirty="0"/>
              <a:t> </a:t>
            </a:r>
            <a:r>
              <a:rPr lang="de-DE" dirty="0" err="1"/>
              <a:t>of</a:t>
            </a:r>
            <a:r>
              <a:rPr lang="de-DE" dirty="0"/>
              <a:t> </a:t>
            </a:r>
            <a:r>
              <a:rPr lang="de-DE" dirty="0" err="1"/>
              <a:t>applications</a:t>
            </a:r>
            <a:r>
              <a:rPr lang="de-DE" dirty="0"/>
              <a:t> </a:t>
            </a:r>
            <a:r>
              <a:rPr lang="de-DE" dirty="0" err="1"/>
              <a:t>and</a:t>
            </a:r>
            <a:r>
              <a:rPr lang="de-DE" dirty="0"/>
              <a:t> </a:t>
            </a:r>
            <a:r>
              <a:rPr lang="de-DE" dirty="0" err="1"/>
              <a:t>services</a:t>
            </a:r>
            <a:r>
              <a:rPr lang="de-DE" dirty="0"/>
              <a:t> </a:t>
            </a:r>
            <a:r>
              <a:rPr lang="de-DE" dirty="0" err="1"/>
              <a:t>within</a:t>
            </a:r>
            <a:r>
              <a:rPr lang="de-DE" dirty="0"/>
              <a:t> </a:t>
            </a:r>
            <a:r>
              <a:rPr lang="de-DE" dirty="0" err="1"/>
              <a:t>the</a:t>
            </a:r>
            <a:r>
              <a:rPr lang="de-DE" dirty="0"/>
              <a:t> SAP </a:t>
            </a:r>
            <a:r>
              <a:rPr lang="de-DE" dirty="0" err="1"/>
              <a:t>context</a:t>
            </a:r>
            <a:r>
              <a:rPr lang="de-DE" dirty="0"/>
              <a:t>. </a:t>
            </a:r>
          </a:p>
          <a:p>
            <a:pPr lvl="1"/>
            <a:r>
              <a:rPr lang="de-DE" dirty="0" err="1"/>
              <a:t>Both</a:t>
            </a:r>
            <a:r>
              <a:rPr lang="de-DE" dirty="0"/>
              <a:t> </a:t>
            </a:r>
            <a:r>
              <a:rPr lang="de-DE" dirty="0" err="1"/>
              <a:t>backends</a:t>
            </a:r>
            <a:r>
              <a:rPr lang="de-DE" dirty="0"/>
              <a:t> (</a:t>
            </a:r>
            <a:r>
              <a:rPr lang="de-DE" dirty="0" err="1"/>
              <a:t>using</a:t>
            </a:r>
            <a:r>
              <a:rPr lang="de-DE" dirty="0"/>
              <a:t> </a:t>
            </a:r>
            <a:r>
              <a:rPr lang="de-DE" dirty="0" err="1"/>
              <a:t>scalac</a:t>
            </a:r>
            <a:r>
              <a:rPr lang="de-DE" dirty="0"/>
              <a:t>) </a:t>
            </a:r>
            <a:r>
              <a:rPr lang="de-DE" dirty="0" err="1"/>
              <a:t>and</a:t>
            </a:r>
            <a:r>
              <a:rPr lang="de-DE" dirty="0"/>
              <a:t> </a:t>
            </a:r>
            <a:r>
              <a:rPr lang="de-DE" dirty="0" err="1"/>
              <a:t>frontends</a:t>
            </a:r>
            <a:r>
              <a:rPr lang="de-DE" dirty="0"/>
              <a:t> (</a:t>
            </a:r>
            <a:r>
              <a:rPr lang="de-DE" dirty="0" err="1"/>
              <a:t>using</a:t>
            </a:r>
            <a:r>
              <a:rPr lang="de-DE" dirty="0"/>
              <a:t> </a:t>
            </a:r>
            <a:r>
              <a:rPr lang="de-DE" dirty="0" err="1"/>
              <a:t>scala.js</a:t>
            </a:r>
            <a:r>
              <a:rPr lang="de-DE" dirty="0"/>
              <a:t>)</a:t>
            </a:r>
          </a:p>
          <a:p>
            <a:pPr lvl="1"/>
            <a:r>
              <a:rPr lang="de-DE" dirty="0" err="1"/>
              <a:t>using</a:t>
            </a:r>
            <a:r>
              <a:rPr lang="de-DE" dirty="0"/>
              <a:t> </a:t>
            </a:r>
            <a:r>
              <a:rPr lang="de-DE" dirty="0" err="1"/>
              <a:t>higher-kinded</a:t>
            </a:r>
            <a:r>
              <a:rPr lang="de-DE" dirty="0"/>
              <a:t> </a:t>
            </a:r>
            <a:r>
              <a:rPr lang="de-DE" dirty="0" err="1"/>
              <a:t>types</a:t>
            </a:r>
            <a:r>
              <a:rPr lang="de-DE" dirty="0"/>
              <a:t>, </a:t>
            </a:r>
            <a:r>
              <a:rPr lang="de-DE" dirty="0" err="1"/>
              <a:t>implicits</a:t>
            </a:r>
            <a:r>
              <a:rPr lang="de-DE" dirty="0"/>
              <a:t>, </a:t>
            </a:r>
            <a:r>
              <a:rPr lang="de-DE" dirty="0" err="1"/>
              <a:t>variance</a:t>
            </a:r>
            <a:r>
              <a:rPr lang="de-DE" dirty="0"/>
              <a:t>, </a:t>
            </a:r>
            <a:r>
              <a:rPr lang="de-DE" dirty="0" err="1"/>
              <a:t>structural</a:t>
            </a:r>
            <a:r>
              <a:rPr lang="de-DE" dirty="0"/>
              <a:t> </a:t>
            </a:r>
            <a:r>
              <a:rPr lang="de-DE" dirty="0" err="1"/>
              <a:t>subtyping</a:t>
            </a:r>
            <a:r>
              <a:rPr lang="de-DE" dirty="0"/>
              <a:t>, </a:t>
            </a:r>
            <a:r>
              <a:rPr lang="de-DE" dirty="0" err="1"/>
              <a:t>macros</a:t>
            </a:r>
            <a:endParaRPr lang="de-DE" dirty="0"/>
          </a:p>
          <a:p>
            <a:pPr marL="0" indent="0">
              <a:buNone/>
            </a:pPr>
            <a:endParaRPr lang="de-DE" dirty="0"/>
          </a:p>
        </p:txBody>
      </p:sp>
    </p:spTree>
    <p:extLst>
      <p:ext uri="{BB962C8B-B14F-4D97-AF65-F5344CB8AC3E}">
        <p14:creationId xmlns:p14="http://schemas.microsoft.com/office/powerpoint/2010/main" val="968362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A7D91-2182-D44A-956F-AB3901FFB37D}"/>
              </a:ext>
            </a:extLst>
          </p:cNvPr>
          <p:cNvSpPr>
            <a:spLocks noGrp="1"/>
          </p:cNvSpPr>
          <p:nvPr>
            <p:ph type="title"/>
          </p:nvPr>
        </p:nvSpPr>
        <p:spPr/>
        <p:txBody>
          <a:bodyPr/>
          <a:lstStyle/>
          <a:p>
            <a:r>
              <a:rPr lang="de-DE" dirty="0" err="1"/>
              <a:t>Some</a:t>
            </a:r>
            <a:r>
              <a:rPr lang="de-DE" dirty="0"/>
              <a:t> </a:t>
            </a:r>
            <a:r>
              <a:rPr lang="de-DE" dirty="0" err="1"/>
              <a:t>of</a:t>
            </a:r>
            <a:r>
              <a:rPr lang="de-DE" dirty="0"/>
              <a:t> </a:t>
            </a:r>
            <a:r>
              <a:rPr lang="de-DE" dirty="0" err="1"/>
              <a:t>my</a:t>
            </a:r>
            <a:r>
              <a:rPr lang="de-DE" dirty="0"/>
              <a:t> </a:t>
            </a:r>
            <a:r>
              <a:rPr lang="de-DE" dirty="0" err="1"/>
              <a:t>teammates</a:t>
            </a:r>
            <a:r>
              <a:rPr lang="de-DE" dirty="0"/>
              <a:t> </a:t>
            </a:r>
            <a:r>
              <a:rPr lang="de-DE" dirty="0" err="1"/>
              <a:t>are</a:t>
            </a:r>
            <a:r>
              <a:rPr lang="de-DE" dirty="0"/>
              <a:t> </a:t>
            </a:r>
            <a:r>
              <a:rPr lang="de-DE" dirty="0" err="1"/>
              <a:t>here</a:t>
            </a:r>
            <a:endParaRPr lang="de-DE" dirty="0"/>
          </a:p>
        </p:txBody>
      </p:sp>
      <p:sp>
        <p:nvSpPr>
          <p:cNvPr id="3" name="Content Placeholder 2">
            <a:extLst>
              <a:ext uri="{FF2B5EF4-FFF2-40B4-BE49-F238E27FC236}">
                <a16:creationId xmlns:a16="http://schemas.microsoft.com/office/drawing/2014/main" id="{186E7E57-096B-774B-BDD7-C0D50E7E6679}"/>
              </a:ext>
            </a:extLst>
          </p:cNvPr>
          <p:cNvSpPr>
            <a:spLocks noGrp="1"/>
          </p:cNvSpPr>
          <p:nvPr>
            <p:ph idx="1"/>
          </p:nvPr>
        </p:nvSpPr>
        <p:spPr/>
        <p:txBody>
          <a:bodyPr/>
          <a:lstStyle/>
          <a:p>
            <a:r>
              <a:rPr lang="de-DE" dirty="0"/>
              <a:t>Gabriel </a:t>
            </a:r>
            <a:r>
              <a:rPr lang="de-DE" dirty="0" err="1"/>
              <a:t>Bezerra</a:t>
            </a:r>
            <a:endParaRPr lang="de-DE" dirty="0"/>
          </a:p>
          <a:p>
            <a:r>
              <a:rPr lang="de-DE" dirty="0" err="1"/>
              <a:t>Gaurang</a:t>
            </a:r>
            <a:r>
              <a:rPr lang="de-DE" dirty="0"/>
              <a:t> </a:t>
            </a:r>
            <a:r>
              <a:rPr lang="de-DE" dirty="0" err="1"/>
              <a:t>Sawhney</a:t>
            </a:r>
            <a:endParaRPr lang="de-DE" dirty="0"/>
          </a:p>
          <a:p>
            <a:r>
              <a:rPr lang="de-DE" dirty="0" err="1"/>
              <a:t>Adithya</a:t>
            </a:r>
            <a:r>
              <a:rPr lang="de-DE" dirty="0"/>
              <a:t> </a:t>
            </a:r>
            <a:r>
              <a:rPr lang="de-DE" dirty="0" err="1"/>
              <a:t>Selvaprithiviraj</a:t>
            </a:r>
            <a:endParaRPr lang="de-DE" dirty="0"/>
          </a:p>
          <a:p>
            <a:r>
              <a:rPr lang="de-DE" dirty="0" err="1"/>
              <a:t>Vikash</a:t>
            </a:r>
            <a:r>
              <a:rPr lang="de-DE" dirty="0"/>
              <a:t> Sharma</a:t>
            </a:r>
          </a:p>
        </p:txBody>
      </p:sp>
      <p:pic>
        <p:nvPicPr>
          <p:cNvPr id="5" name="Picture 4">
            <a:extLst>
              <a:ext uri="{FF2B5EF4-FFF2-40B4-BE49-F238E27FC236}">
                <a16:creationId xmlns:a16="http://schemas.microsoft.com/office/drawing/2014/main" id="{BC3EDA3C-130C-4E4D-AFA8-76689620C50B}"/>
              </a:ext>
            </a:extLst>
          </p:cNvPr>
          <p:cNvPicPr>
            <a:picLocks noChangeAspect="1"/>
          </p:cNvPicPr>
          <p:nvPr/>
        </p:nvPicPr>
        <p:blipFill>
          <a:blip r:embed="rId2"/>
          <a:stretch>
            <a:fillRect/>
          </a:stretch>
        </p:blipFill>
        <p:spPr>
          <a:xfrm>
            <a:off x="310662" y="4001294"/>
            <a:ext cx="2637692" cy="2637692"/>
          </a:xfrm>
          <a:prstGeom prst="rect">
            <a:avLst/>
          </a:prstGeom>
        </p:spPr>
      </p:pic>
      <p:pic>
        <p:nvPicPr>
          <p:cNvPr id="7" name="Picture 6">
            <a:extLst>
              <a:ext uri="{FF2B5EF4-FFF2-40B4-BE49-F238E27FC236}">
                <a16:creationId xmlns:a16="http://schemas.microsoft.com/office/drawing/2014/main" id="{AF531302-41AD-FA43-A0CE-23D4FC63DDB3}"/>
              </a:ext>
            </a:extLst>
          </p:cNvPr>
          <p:cNvPicPr>
            <a:picLocks noChangeAspect="1"/>
          </p:cNvPicPr>
          <p:nvPr/>
        </p:nvPicPr>
        <p:blipFill>
          <a:blip r:embed="rId3"/>
          <a:stretch>
            <a:fillRect/>
          </a:stretch>
        </p:blipFill>
        <p:spPr>
          <a:xfrm>
            <a:off x="6137907" y="3952694"/>
            <a:ext cx="2734887" cy="2734887"/>
          </a:xfrm>
          <a:prstGeom prst="rect">
            <a:avLst/>
          </a:prstGeom>
        </p:spPr>
      </p:pic>
      <p:pic>
        <p:nvPicPr>
          <p:cNvPr id="9" name="Picture 8">
            <a:extLst>
              <a:ext uri="{FF2B5EF4-FFF2-40B4-BE49-F238E27FC236}">
                <a16:creationId xmlns:a16="http://schemas.microsoft.com/office/drawing/2014/main" id="{8EFB794C-D0FA-A348-99F7-0C70AF182A68}"/>
              </a:ext>
            </a:extLst>
          </p:cNvPr>
          <p:cNvPicPr>
            <a:picLocks noChangeAspect="1"/>
          </p:cNvPicPr>
          <p:nvPr/>
        </p:nvPicPr>
        <p:blipFill>
          <a:blip r:embed="rId4"/>
          <a:stretch>
            <a:fillRect/>
          </a:stretch>
        </p:blipFill>
        <p:spPr>
          <a:xfrm>
            <a:off x="3065719" y="4001293"/>
            <a:ext cx="2846367" cy="2846367"/>
          </a:xfrm>
          <a:prstGeom prst="rect">
            <a:avLst/>
          </a:prstGeom>
        </p:spPr>
      </p:pic>
      <p:pic>
        <p:nvPicPr>
          <p:cNvPr id="11" name="Picture 10">
            <a:extLst>
              <a:ext uri="{FF2B5EF4-FFF2-40B4-BE49-F238E27FC236}">
                <a16:creationId xmlns:a16="http://schemas.microsoft.com/office/drawing/2014/main" id="{DE27DAAA-761D-E64D-9D57-9F70D4D13944}"/>
              </a:ext>
            </a:extLst>
          </p:cNvPr>
          <p:cNvPicPr>
            <a:picLocks noChangeAspect="1"/>
          </p:cNvPicPr>
          <p:nvPr/>
        </p:nvPicPr>
        <p:blipFill>
          <a:blip r:embed="rId5"/>
          <a:stretch>
            <a:fillRect/>
          </a:stretch>
        </p:blipFill>
        <p:spPr>
          <a:xfrm>
            <a:off x="9101639" y="3930289"/>
            <a:ext cx="2779699" cy="2779699"/>
          </a:xfrm>
          <a:prstGeom prst="rect">
            <a:avLst/>
          </a:prstGeom>
        </p:spPr>
      </p:pic>
    </p:spTree>
    <p:extLst>
      <p:ext uri="{BB962C8B-B14F-4D97-AF65-F5344CB8AC3E}">
        <p14:creationId xmlns:p14="http://schemas.microsoft.com/office/powerpoint/2010/main" val="2464194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2D4B5-28AB-E44B-B3DF-A432DAEF5A22}"/>
              </a:ext>
            </a:extLst>
          </p:cNvPr>
          <p:cNvSpPr>
            <a:spLocks noGrp="1"/>
          </p:cNvSpPr>
          <p:nvPr>
            <p:ph type="title"/>
          </p:nvPr>
        </p:nvSpPr>
        <p:spPr/>
        <p:txBody>
          <a:bodyPr/>
          <a:lstStyle/>
          <a:p>
            <a:r>
              <a:rPr lang="de-DE" dirty="0"/>
              <a:t>Rest </a:t>
            </a:r>
            <a:r>
              <a:rPr lang="de-DE" dirty="0" err="1"/>
              <a:t>of</a:t>
            </a:r>
            <a:r>
              <a:rPr lang="de-DE" dirty="0"/>
              <a:t> </a:t>
            </a:r>
            <a:r>
              <a:rPr lang="de-DE" dirty="0" err="1"/>
              <a:t>my</a:t>
            </a:r>
            <a:r>
              <a:rPr lang="de-DE" dirty="0"/>
              <a:t> </a:t>
            </a:r>
            <a:r>
              <a:rPr lang="de-DE" dirty="0" err="1"/>
              <a:t>presentation</a:t>
            </a:r>
            <a:endParaRPr lang="de-DE" dirty="0"/>
          </a:p>
        </p:txBody>
      </p:sp>
      <p:sp>
        <p:nvSpPr>
          <p:cNvPr id="3" name="Content Placeholder 2">
            <a:extLst>
              <a:ext uri="{FF2B5EF4-FFF2-40B4-BE49-F238E27FC236}">
                <a16:creationId xmlns:a16="http://schemas.microsoft.com/office/drawing/2014/main" id="{72497783-09B1-ED42-A3A4-CEDC718A4327}"/>
              </a:ext>
            </a:extLst>
          </p:cNvPr>
          <p:cNvSpPr>
            <a:spLocks noGrp="1"/>
          </p:cNvSpPr>
          <p:nvPr>
            <p:ph idx="1"/>
          </p:nvPr>
        </p:nvSpPr>
        <p:spPr/>
        <p:txBody>
          <a:bodyPr/>
          <a:lstStyle/>
          <a:p>
            <a:r>
              <a:rPr lang="de-DE" dirty="0" err="1"/>
              <a:t>Recap</a:t>
            </a:r>
            <a:r>
              <a:rPr lang="de-DE" dirty="0"/>
              <a:t>: </a:t>
            </a:r>
            <a:r>
              <a:rPr lang="de-DE" dirty="0" err="1"/>
              <a:t>Variance</a:t>
            </a:r>
            <a:r>
              <a:rPr lang="de-DE" dirty="0"/>
              <a:t>, </a:t>
            </a:r>
          </a:p>
          <a:p>
            <a:r>
              <a:rPr lang="de-DE" dirty="0" err="1"/>
              <a:t>Recap</a:t>
            </a:r>
            <a:r>
              <a:rPr lang="de-DE" dirty="0"/>
              <a:t>: </a:t>
            </a:r>
            <a:r>
              <a:rPr lang="de-DE" dirty="0" err="1"/>
              <a:t>Structural</a:t>
            </a:r>
            <a:r>
              <a:rPr lang="de-DE" dirty="0"/>
              <a:t> </a:t>
            </a:r>
            <a:r>
              <a:rPr lang="de-DE" dirty="0" err="1"/>
              <a:t>types</a:t>
            </a:r>
            <a:endParaRPr lang="de-DE" dirty="0"/>
          </a:p>
          <a:p>
            <a:r>
              <a:rPr lang="de-DE" dirty="0" err="1"/>
              <a:t>Recap</a:t>
            </a:r>
            <a:r>
              <a:rPr lang="de-DE" dirty="0"/>
              <a:t>: GLB </a:t>
            </a:r>
            <a:r>
              <a:rPr lang="de-DE" dirty="0" err="1"/>
              <a:t>and</a:t>
            </a:r>
            <a:r>
              <a:rPr lang="de-DE" dirty="0"/>
              <a:t> LUB</a:t>
            </a:r>
          </a:p>
          <a:p>
            <a:r>
              <a:rPr lang="de-DE" dirty="0" err="1"/>
              <a:t>Clound</a:t>
            </a:r>
            <a:r>
              <a:rPr lang="de-DE" dirty="0"/>
              <a:t> </a:t>
            </a:r>
            <a:r>
              <a:rPr lang="de-DE" dirty="0" err="1"/>
              <a:t>Application</a:t>
            </a:r>
            <a:r>
              <a:rPr lang="de-DE" dirty="0"/>
              <a:t> Development Kit </a:t>
            </a:r>
            <a:r>
              <a:rPr lang="de-DE" dirty="0" err="1"/>
              <a:t>for</a:t>
            </a:r>
            <a:r>
              <a:rPr lang="de-DE" dirty="0"/>
              <a:t> </a:t>
            </a:r>
            <a:r>
              <a:rPr lang="de-DE" dirty="0" err="1"/>
              <a:t>Scala‘s</a:t>
            </a:r>
            <a:r>
              <a:rPr lang="de-DE" dirty="0"/>
              <a:t> Data Layer </a:t>
            </a:r>
            <a:r>
              <a:rPr lang="de-DE" sz="2000" dirty="0"/>
              <a:t>(in a </a:t>
            </a:r>
            <a:r>
              <a:rPr lang="de-DE" sz="2000" dirty="0" err="1"/>
              <a:t>single</a:t>
            </a:r>
            <a:r>
              <a:rPr lang="de-DE" sz="2000" dirty="0"/>
              <a:t> </a:t>
            </a:r>
            <a:r>
              <a:rPr lang="de-DE" sz="2000" dirty="0" err="1"/>
              <a:t>file</a:t>
            </a:r>
            <a:r>
              <a:rPr lang="de-DE" sz="2000" dirty="0"/>
              <a:t>)</a:t>
            </a:r>
          </a:p>
          <a:p>
            <a:r>
              <a:rPr lang="de-DE" dirty="0"/>
              <a:t>Compiler </a:t>
            </a:r>
            <a:r>
              <a:rPr lang="de-DE" dirty="0" err="1"/>
              <a:t>patch</a:t>
            </a:r>
            <a:r>
              <a:rPr lang="de-DE" dirty="0"/>
              <a:t> </a:t>
            </a:r>
            <a:r>
              <a:rPr lang="de-DE" dirty="0" err="1"/>
              <a:t>for</a:t>
            </a:r>
            <a:r>
              <a:rPr lang="de-DE" dirty="0"/>
              <a:t> </a:t>
            </a:r>
            <a:r>
              <a:rPr lang="de-DE" dirty="0" err="1"/>
              <a:t>enabling</a:t>
            </a:r>
            <a:r>
              <a:rPr lang="de-DE" dirty="0"/>
              <a:t> </a:t>
            </a:r>
            <a:r>
              <a:rPr lang="de-DE" dirty="0" err="1"/>
              <a:t>scalac</a:t>
            </a:r>
            <a:r>
              <a:rPr lang="de-DE" dirty="0"/>
              <a:t> </a:t>
            </a:r>
            <a:r>
              <a:rPr lang="de-DE" dirty="0" err="1"/>
              <a:t>to</a:t>
            </a:r>
            <a:r>
              <a:rPr lang="de-DE" dirty="0"/>
              <a:t> </a:t>
            </a:r>
            <a:r>
              <a:rPr lang="de-DE" dirty="0" err="1"/>
              <a:t>better</a:t>
            </a:r>
            <a:r>
              <a:rPr lang="de-DE" dirty="0"/>
              <a:t> </a:t>
            </a:r>
            <a:r>
              <a:rPr lang="de-DE" dirty="0" err="1"/>
              <a:t>compute</a:t>
            </a:r>
            <a:r>
              <a:rPr lang="de-DE" dirty="0"/>
              <a:t> GLB/LUB </a:t>
            </a:r>
            <a:r>
              <a:rPr lang="de-DE" dirty="0" err="1"/>
              <a:t>for</a:t>
            </a:r>
            <a:r>
              <a:rPr lang="de-DE" dirty="0"/>
              <a:t> </a:t>
            </a:r>
            <a:r>
              <a:rPr lang="de-DE" dirty="0" err="1"/>
              <a:t>nested</a:t>
            </a:r>
            <a:r>
              <a:rPr lang="de-DE" dirty="0"/>
              <a:t> </a:t>
            </a:r>
            <a:r>
              <a:rPr lang="de-DE" dirty="0" err="1"/>
              <a:t>structural</a:t>
            </a:r>
            <a:r>
              <a:rPr lang="de-DE" dirty="0"/>
              <a:t> </a:t>
            </a:r>
            <a:r>
              <a:rPr lang="de-DE" dirty="0" err="1"/>
              <a:t>types</a:t>
            </a:r>
            <a:endParaRPr lang="de-DE" dirty="0"/>
          </a:p>
        </p:txBody>
      </p:sp>
    </p:spTree>
    <p:extLst>
      <p:ext uri="{BB962C8B-B14F-4D97-AF65-F5344CB8AC3E}">
        <p14:creationId xmlns:p14="http://schemas.microsoft.com/office/powerpoint/2010/main" val="64914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DA0A9-B5F7-6B4A-A7EE-7D1F12BF15E5}"/>
              </a:ext>
            </a:extLst>
          </p:cNvPr>
          <p:cNvSpPr>
            <a:spLocks noGrp="1"/>
          </p:cNvSpPr>
          <p:nvPr>
            <p:ph type="title"/>
          </p:nvPr>
        </p:nvSpPr>
        <p:spPr/>
        <p:txBody>
          <a:bodyPr/>
          <a:lstStyle/>
          <a:p>
            <a:r>
              <a:rPr lang="de-DE" dirty="0" err="1"/>
              <a:t>Variance</a:t>
            </a:r>
            <a:endParaRPr lang="de-DE" dirty="0"/>
          </a:p>
        </p:txBody>
      </p:sp>
      <p:sp>
        <p:nvSpPr>
          <p:cNvPr id="3" name="Content Placeholder 2">
            <a:extLst>
              <a:ext uri="{FF2B5EF4-FFF2-40B4-BE49-F238E27FC236}">
                <a16:creationId xmlns:a16="http://schemas.microsoft.com/office/drawing/2014/main" id="{2829451E-0D42-574A-9532-3BDAE70F33D6}"/>
              </a:ext>
            </a:extLst>
          </p:cNvPr>
          <p:cNvSpPr>
            <a:spLocks noGrp="1"/>
          </p:cNvSpPr>
          <p:nvPr>
            <p:ph idx="1"/>
          </p:nvPr>
        </p:nvSpPr>
        <p:spPr>
          <a:xfrm>
            <a:off x="838200" y="1397285"/>
            <a:ext cx="10515600" cy="4779678"/>
          </a:xfrm>
        </p:spPr>
        <p:txBody>
          <a:bodyPr>
            <a:normAutofit/>
          </a:bodyPr>
          <a:lstStyle/>
          <a:p>
            <a:pPr>
              <a:lnSpc>
                <a:spcPct val="100000"/>
              </a:lnSpc>
            </a:pPr>
            <a:r>
              <a:rPr lang="de-DE" dirty="0" err="1"/>
              <a:t>Variance</a:t>
            </a:r>
            <a:r>
              <a:rPr lang="de-DE" dirty="0"/>
              <a:t> </a:t>
            </a:r>
            <a:r>
              <a:rPr lang="de-DE" dirty="0" err="1"/>
              <a:t>is</a:t>
            </a:r>
            <a:r>
              <a:rPr lang="de-DE" dirty="0"/>
              <a:t> </a:t>
            </a:r>
            <a:r>
              <a:rPr lang="de-DE" dirty="0" err="1"/>
              <a:t>the</a:t>
            </a:r>
            <a:r>
              <a:rPr lang="de-DE" dirty="0"/>
              <a:t> </a:t>
            </a:r>
            <a:r>
              <a:rPr lang="de-DE" dirty="0" err="1"/>
              <a:t>correlation</a:t>
            </a:r>
            <a:r>
              <a:rPr lang="de-DE" dirty="0"/>
              <a:t> </a:t>
            </a:r>
            <a:r>
              <a:rPr lang="de-DE" dirty="0" err="1"/>
              <a:t>between</a:t>
            </a:r>
            <a:endParaRPr lang="de-DE" dirty="0"/>
          </a:p>
          <a:p>
            <a:pPr lvl="1">
              <a:lnSpc>
                <a:spcPct val="100000"/>
              </a:lnSpc>
            </a:pPr>
            <a:r>
              <a:rPr lang="de-DE" dirty="0" err="1"/>
              <a:t>subtyping</a:t>
            </a:r>
            <a:r>
              <a:rPr lang="de-DE" dirty="0"/>
              <a:t> </a:t>
            </a:r>
            <a:r>
              <a:rPr lang="de-DE" dirty="0" err="1"/>
              <a:t>relationships</a:t>
            </a:r>
            <a:r>
              <a:rPr lang="de-DE" dirty="0"/>
              <a:t> </a:t>
            </a:r>
            <a:r>
              <a:rPr lang="de-DE" dirty="0" err="1"/>
              <a:t>of</a:t>
            </a:r>
            <a:r>
              <a:rPr lang="de-DE" dirty="0"/>
              <a:t> </a:t>
            </a:r>
            <a:r>
              <a:rPr lang="de-DE" dirty="0" err="1"/>
              <a:t>complex</a:t>
            </a:r>
            <a:r>
              <a:rPr lang="de-DE" dirty="0"/>
              <a:t> </a:t>
            </a:r>
            <a:r>
              <a:rPr lang="de-DE" dirty="0" err="1"/>
              <a:t>types</a:t>
            </a:r>
            <a:r>
              <a:rPr lang="de-DE" dirty="0"/>
              <a:t>, </a:t>
            </a:r>
            <a:r>
              <a:rPr lang="de-DE" dirty="0" err="1"/>
              <a:t>and</a:t>
            </a:r>
            <a:r>
              <a:rPr lang="de-DE" dirty="0"/>
              <a:t> </a:t>
            </a:r>
          </a:p>
          <a:p>
            <a:pPr lvl="1">
              <a:lnSpc>
                <a:spcPct val="100000"/>
              </a:lnSpc>
            </a:pPr>
            <a:r>
              <a:rPr lang="de-DE" dirty="0" err="1"/>
              <a:t>subtyping</a:t>
            </a:r>
            <a:r>
              <a:rPr lang="de-DE" dirty="0"/>
              <a:t> </a:t>
            </a:r>
            <a:r>
              <a:rPr lang="de-DE" dirty="0" err="1"/>
              <a:t>relationships</a:t>
            </a:r>
            <a:r>
              <a:rPr lang="de-DE" dirty="0"/>
              <a:t> </a:t>
            </a:r>
            <a:r>
              <a:rPr lang="de-DE" dirty="0" err="1"/>
              <a:t>of</a:t>
            </a:r>
            <a:r>
              <a:rPr lang="de-DE" dirty="0"/>
              <a:t> </a:t>
            </a:r>
            <a:r>
              <a:rPr lang="de-DE" dirty="0" err="1"/>
              <a:t>their</a:t>
            </a:r>
            <a:r>
              <a:rPr lang="de-DE" dirty="0"/>
              <a:t> </a:t>
            </a:r>
            <a:r>
              <a:rPr lang="de-DE" dirty="0" err="1"/>
              <a:t>component</a:t>
            </a:r>
            <a:r>
              <a:rPr lang="de-DE" dirty="0"/>
              <a:t> </a:t>
            </a:r>
            <a:r>
              <a:rPr lang="de-DE" dirty="0" err="1"/>
              <a:t>types</a:t>
            </a:r>
            <a:r>
              <a:rPr lang="de-DE" dirty="0"/>
              <a:t>. </a:t>
            </a:r>
          </a:p>
          <a:p>
            <a:pPr>
              <a:lnSpc>
                <a:spcPct val="100000"/>
              </a:lnSpc>
            </a:pPr>
            <a:r>
              <a:rPr lang="de-DE" sz="2600" dirty="0"/>
              <a:t>Scala </a:t>
            </a:r>
            <a:r>
              <a:rPr lang="de-DE" sz="2600" dirty="0" err="1"/>
              <a:t>supports</a:t>
            </a:r>
            <a:r>
              <a:rPr lang="de-DE" sz="2600" dirty="0"/>
              <a:t> </a:t>
            </a:r>
            <a:r>
              <a:rPr lang="de-DE" sz="2600" dirty="0" err="1"/>
              <a:t>variance</a:t>
            </a:r>
            <a:r>
              <a:rPr lang="de-DE" sz="2600" dirty="0"/>
              <a:t> </a:t>
            </a:r>
            <a:r>
              <a:rPr lang="de-DE" sz="2600" dirty="0" err="1"/>
              <a:t>annotations</a:t>
            </a:r>
            <a:r>
              <a:rPr lang="de-DE" sz="2600" dirty="0"/>
              <a:t> </a:t>
            </a:r>
            <a:r>
              <a:rPr lang="de-DE" sz="2600" dirty="0" err="1"/>
              <a:t>of</a:t>
            </a:r>
            <a:r>
              <a:rPr lang="de-DE" sz="2600" dirty="0"/>
              <a:t> type </a:t>
            </a:r>
            <a:r>
              <a:rPr lang="de-DE" sz="2600" dirty="0" err="1"/>
              <a:t>parameters</a:t>
            </a:r>
            <a:r>
              <a:rPr lang="de-DE" sz="2600" dirty="0"/>
              <a:t> </a:t>
            </a:r>
            <a:r>
              <a:rPr lang="de-DE" sz="2600" dirty="0" err="1"/>
              <a:t>of</a:t>
            </a:r>
            <a:r>
              <a:rPr lang="de-DE" sz="2600" dirty="0"/>
              <a:t> </a:t>
            </a:r>
            <a:r>
              <a:rPr lang="de-DE" sz="2600" dirty="0" err="1"/>
              <a:t>generic</a:t>
            </a:r>
            <a:r>
              <a:rPr lang="de-DE" sz="2600" dirty="0"/>
              <a:t> </a:t>
            </a:r>
            <a:r>
              <a:rPr lang="de-DE" sz="2600" dirty="0" err="1"/>
              <a:t>classes</a:t>
            </a:r>
            <a:endParaRPr lang="de-DE" sz="2600" dirty="0"/>
          </a:p>
          <a:p>
            <a:pPr lvl="1">
              <a:lnSpc>
                <a:spcPct val="100000"/>
              </a:lnSpc>
            </a:pPr>
            <a:r>
              <a:rPr lang="de-DE" dirty="0" err="1"/>
              <a:t>covariant</a:t>
            </a:r>
            <a:r>
              <a:rPr lang="de-DE" dirty="0"/>
              <a:t>: </a:t>
            </a:r>
            <a:r>
              <a:rPr lang="de-DE" dirty="0" err="1"/>
              <a:t>class</a:t>
            </a:r>
            <a:r>
              <a:rPr lang="de-DE" dirty="0"/>
              <a:t> </a:t>
            </a:r>
            <a:r>
              <a:rPr lang="de-DE" dirty="0">
                <a:solidFill>
                  <a:schemeClr val="accent6">
                    <a:lumMod val="75000"/>
                  </a:schemeClr>
                </a:solidFill>
              </a:rPr>
              <a:t>Foo</a:t>
            </a:r>
            <a:r>
              <a:rPr lang="de-DE" dirty="0"/>
              <a:t>[+A]</a:t>
            </a:r>
          </a:p>
          <a:p>
            <a:pPr lvl="2">
              <a:lnSpc>
                <a:spcPct val="100000"/>
              </a:lnSpc>
            </a:pPr>
            <a:r>
              <a:rPr lang="de-DE" dirty="0"/>
              <a:t>A &lt;: B </a:t>
            </a:r>
            <a:r>
              <a:rPr lang="de-DE" dirty="0" err="1"/>
              <a:t>implies</a:t>
            </a:r>
            <a:r>
              <a:rPr lang="de-DE" dirty="0"/>
              <a:t> </a:t>
            </a:r>
            <a:r>
              <a:rPr lang="de-DE" dirty="0">
                <a:solidFill>
                  <a:schemeClr val="accent6">
                    <a:lumMod val="75000"/>
                  </a:schemeClr>
                </a:solidFill>
              </a:rPr>
              <a:t>Foo</a:t>
            </a:r>
            <a:r>
              <a:rPr lang="de-DE" dirty="0"/>
              <a:t>[A] &lt;: </a:t>
            </a:r>
            <a:r>
              <a:rPr lang="de-DE" dirty="0">
                <a:solidFill>
                  <a:schemeClr val="accent6">
                    <a:lumMod val="75000"/>
                  </a:schemeClr>
                </a:solidFill>
              </a:rPr>
              <a:t>Foo</a:t>
            </a:r>
            <a:r>
              <a:rPr lang="de-DE" dirty="0"/>
              <a:t>[B]</a:t>
            </a:r>
          </a:p>
          <a:p>
            <a:pPr lvl="1">
              <a:lnSpc>
                <a:spcPct val="100000"/>
              </a:lnSpc>
            </a:pPr>
            <a:r>
              <a:rPr lang="de-DE" dirty="0" err="1"/>
              <a:t>contravariant</a:t>
            </a:r>
            <a:r>
              <a:rPr lang="de-DE" dirty="0"/>
              <a:t>: </a:t>
            </a:r>
            <a:r>
              <a:rPr lang="de-DE" dirty="0" err="1"/>
              <a:t>class</a:t>
            </a:r>
            <a:r>
              <a:rPr lang="de-DE" dirty="0"/>
              <a:t> </a:t>
            </a:r>
            <a:r>
              <a:rPr lang="de-DE" dirty="0">
                <a:solidFill>
                  <a:schemeClr val="accent6">
                    <a:lumMod val="75000"/>
                  </a:schemeClr>
                </a:solidFill>
              </a:rPr>
              <a:t>Bar</a:t>
            </a:r>
            <a:r>
              <a:rPr lang="de-DE" dirty="0"/>
              <a:t>[-A]</a:t>
            </a:r>
          </a:p>
          <a:p>
            <a:pPr lvl="2">
              <a:lnSpc>
                <a:spcPct val="100000"/>
              </a:lnSpc>
            </a:pPr>
            <a:r>
              <a:rPr lang="de-DE" dirty="0"/>
              <a:t>B &lt;: A </a:t>
            </a:r>
            <a:r>
              <a:rPr lang="de-DE" dirty="0" err="1"/>
              <a:t>implies</a:t>
            </a:r>
            <a:r>
              <a:rPr lang="de-DE" dirty="0"/>
              <a:t> </a:t>
            </a:r>
            <a:r>
              <a:rPr lang="de-DE" dirty="0">
                <a:solidFill>
                  <a:schemeClr val="accent6">
                    <a:lumMod val="75000"/>
                  </a:schemeClr>
                </a:solidFill>
              </a:rPr>
              <a:t>Bar</a:t>
            </a:r>
            <a:r>
              <a:rPr lang="de-DE" dirty="0"/>
              <a:t>[A] &lt;: </a:t>
            </a:r>
            <a:r>
              <a:rPr lang="de-DE" dirty="0">
                <a:solidFill>
                  <a:schemeClr val="accent6">
                    <a:lumMod val="75000"/>
                  </a:schemeClr>
                </a:solidFill>
              </a:rPr>
              <a:t>Bar</a:t>
            </a:r>
            <a:r>
              <a:rPr lang="de-DE" dirty="0"/>
              <a:t>[B]</a:t>
            </a:r>
          </a:p>
          <a:p>
            <a:pPr lvl="1">
              <a:lnSpc>
                <a:spcPct val="100000"/>
              </a:lnSpc>
            </a:pPr>
            <a:r>
              <a:rPr lang="de-DE" dirty="0"/>
              <a:t>invariant: </a:t>
            </a:r>
            <a:r>
              <a:rPr lang="de-DE" dirty="0" err="1"/>
              <a:t>class</a:t>
            </a:r>
            <a:r>
              <a:rPr lang="de-DE" dirty="0"/>
              <a:t> </a:t>
            </a:r>
            <a:r>
              <a:rPr lang="de-DE" dirty="0" err="1">
                <a:solidFill>
                  <a:schemeClr val="accent6">
                    <a:lumMod val="75000"/>
                  </a:schemeClr>
                </a:solidFill>
              </a:rPr>
              <a:t>Baz</a:t>
            </a:r>
            <a:r>
              <a:rPr lang="de-DE" dirty="0"/>
              <a:t>[A]</a:t>
            </a:r>
          </a:p>
          <a:p>
            <a:pPr lvl="2">
              <a:lnSpc>
                <a:spcPct val="100000"/>
              </a:lnSpc>
            </a:pPr>
            <a:r>
              <a:rPr lang="de-DE" dirty="0" err="1"/>
              <a:t>otherwise</a:t>
            </a:r>
            <a:r>
              <a:rPr lang="de-DE" dirty="0"/>
              <a:t>, i.e.,  </a:t>
            </a:r>
            <a:r>
              <a:rPr lang="de-DE" dirty="0" err="1">
                <a:solidFill>
                  <a:schemeClr val="accent6">
                    <a:lumMod val="50000"/>
                  </a:schemeClr>
                </a:solidFill>
              </a:rPr>
              <a:t>Baz</a:t>
            </a:r>
            <a:r>
              <a:rPr lang="de-DE" dirty="0"/>
              <a:t>[A] &lt;: </a:t>
            </a:r>
            <a:r>
              <a:rPr lang="de-DE" dirty="0" err="1">
                <a:solidFill>
                  <a:schemeClr val="accent6">
                    <a:lumMod val="75000"/>
                  </a:schemeClr>
                </a:solidFill>
              </a:rPr>
              <a:t>Baz</a:t>
            </a:r>
            <a:r>
              <a:rPr lang="de-DE" dirty="0"/>
              <a:t>[B] </a:t>
            </a:r>
            <a:r>
              <a:rPr lang="de-DE" dirty="0" err="1"/>
              <a:t>if</a:t>
            </a:r>
            <a:r>
              <a:rPr lang="de-DE" dirty="0"/>
              <a:t> A = B (</a:t>
            </a:r>
            <a:r>
              <a:rPr lang="de-DE" dirty="0" err="1"/>
              <a:t>n.b</a:t>
            </a:r>
            <a:r>
              <a:rPr lang="de-DE" dirty="0"/>
              <a:t>., </a:t>
            </a:r>
            <a:r>
              <a:rPr lang="de-DE" dirty="0" err="1"/>
              <a:t>subtyping</a:t>
            </a:r>
            <a:r>
              <a:rPr lang="de-DE" dirty="0"/>
              <a:t> </a:t>
            </a:r>
            <a:r>
              <a:rPr lang="de-DE" dirty="0" err="1"/>
              <a:t>is</a:t>
            </a:r>
            <a:r>
              <a:rPr lang="de-DE" dirty="0"/>
              <a:t> reflexive)</a:t>
            </a:r>
          </a:p>
        </p:txBody>
      </p:sp>
    </p:spTree>
    <p:extLst>
      <p:ext uri="{BB962C8B-B14F-4D97-AF65-F5344CB8AC3E}">
        <p14:creationId xmlns:p14="http://schemas.microsoft.com/office/powerpoint/2010/main" val="2497895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FDF43-4BC6-384E-A91C-4619B5FBB9DA}"/>
              </a:ext>
            </a:extLst>
          </p:cNvPr>
          <p:cNvSpPr>
            <a:spLocks noGrp="1"/>
          </p:cNvSpPr>
          <p:nvPr>
            <p:ph type="title"/>
          </p:nvPr>
        </p:nvSpPr>
        <p:spPr/>
        <p:txBody>
          <a:bodyPr/>
          <a:lstStyle/>
          <a:p>
            <a:r>
              <a:rPr lang="de-DE" dirty="0" err="1"/>
              <a:t>Structural</a:t>
            </a:r>
            <a:r>
              <a:rPr lang="de-DE" dirty="0"/>
              <a:t> </a:t>
            </a:r>
            <a:r>
              <a:rPr lang="de-DE" dirty="0" err="1"/>
              <a:t>types</a:t>
            </a:r>
            <a:endParaRPr lang="de-DE" dirty="0"/>
          </a:p>
        </p:txBody>
      </p:sp>
      <p:sp>
        <p:nvSpPr>
          <p:cNvPr id="3" name="Content Placeholder 2">
            <a:extLst>
              <a:ext uri="{FF2B5EF4-FFF2-40B4-BE49-F238E27FC236}">
                <a16:creationId xmlns:a16="http://schemas.microsoft.com/office/drawing/2014/main" id="{31923691-46A3-7248-8236-D3EA7341A32B}"/>
              </a:ext>
            </a:extLst>
          </p:cNvPr>
          <p:cNvSpPr>
            <a:spLocks noGrp="1"/>
          </p:cNvSpPr>
          <p:nvPr>
            <p:ph idx="1"/>
          </p:nvPr>
        </p:nvSpPr>
        <p:spPr/>
        <p:txBody>
          <a:bodyPr/>
          <a:lstStyle/>
          <a:p>
            <a:pPr marL="0" indent="0">
              <a:buNone/>
            </a:pPr>
            <a:r>
              <a:rPr lang="de-DE" i="1" dirty="0"/>
              <a:t>The </a:t>
            </a:r>
            <a:r>
              <a:rPr lang="de-DE" i="1" dirty="0" err="1"/>
              <a:t>subtyping</a:t>
            </a:r>
            <a:r>
              <a:rPr lang="de-DE" i="1" dirty="0"/>
              <a:t> </a:t>
            </a:r>
            <a:r>
              <a:rPr lang="de-DE" i="1" dirty="0" err="1"/>
              <a:t>relation</a:t>
            </a:r>
            <a:r>
              <a:rPr lang="de-DE" i="1" dirty="0"/>
              <a:t> </a:t>
            </a:r>
            <a:r>
              <a:rPr lang="de-DE" i="1" dirty="0" err="1"/>
              <a:t>for</a:t>
            </a:r>
            <a:r>
              <a:rPr lang="de-DE" i="1" dirty="0"/>
              <a:t> </a:t>
            </a:r>
            <a:r>
              <a:rPr lang="de-DE" i="1" dirty="0" err="1"/>
              <a:t>structural</a:t>
            </a:r>
            <a:r>
              <a:rPr lang="de-DE" i="1" dirty="0"/>
              <a:t> </a:t>
            </a:r>
            <a:r>
              <a:rPr lang="de-DE" i="1" dirty="0" err="1"/>
              <a:t>types</a:t>
            </a:r>
            <a:r>
              <a:rPr lang="de-DE" i="1" dirty="0"/>
              <a:t> </a:t>
            </a:r>
            <a:r>
              <a:rPr lang="de-DE" i="1" dirty="0" err="1"/>
              <a:t>is</a:t>
            </a:r>
            <a:r>
              <a:rPr lang="de-DE" i="1" dirty="0"/>
              <a:t> </a:t>
            </a:r>
            <a:r>
              <a:rPr lang="de-DE" i="1" dirty="0" err="1"/>
              <a:t>determined</a:t>
            </a:r>
            <a:br>
              <a:rPr lang="de-DE" i="1" dirty="0"/>
            </a:br>
            <a:r>
              <a:rPr lang="de-DE" i="1" dirty="0" err="1"/>
              <a:t>by</a:t>
            </a:r>
            <a:r>
              <a:rPr lang="de-DE" i="1" dirty="0"/>
              <a:t> </a:t>
            </a:r>
            <a:r>
              <a:rPr lang="de-DE" i="1" dirty="0" err="1"/>
              <a:t>their</a:t>
            </a:r>
            <a:r>
              <a:rPr lang="de-DE" i="1" dirty="0"/>
              <a:t> </a:t>
            </a:r>
            <a:r>
              <a:rPr lang="de-DE" i="1" dirty="0" err="1"/>
              <a:t>structure</a:t>
            </a:r>
            <a:r>
              <a:rPr lang="de-DE" i="1" dirty="0"/>
              <a:t>, i.e., </a:t>
            </a:r>
            <a:r>
              <a:rPr lang="de-DE" i="1" dirty="0" err="1"/>
              <a:t>based</a:t>
            </a:r>
            <a:r>
              <a:rPr lang="de-DE" i="1" dirty="0"/>
              <a:t> on </a:t>
            </a:r>
            <a:r>
              <a:rPr lang="de-DE" i="1" dirty="0" err="1"/>
              <a:t>the</a:t>
            </a:r>
            <a:r>
              <a:rPr lang="de-DE" i="1" dirty="0"/>
              <a:t> </a:t>
            </a:r>
            <a:r>
              <a:rPr lang="de-DE" i="1" dirty="0" err="1"/>
              <a:t>methods</a:t>
            </a:r>
            <a:r>
              <a:rPr lang="de-DE" i="1" dirty="0"/>
              <a:t> </a:t>
            </a:r>
            <a:r>
              <a:rPr lang="de-DE" i="1" dirty="0" err="1"/>
              <a:t>that</a:t>
            </a:r>
            <a:r>
              <a:rPr lang="de-DE" i="1" dirty="0"/>
              <a:t> a type </a:t>
            </a:r>
            <a:r>
              <a:rPr lang="de-DE" i="1" dirty="0" err="1"/>
              <a:t>has</a:t>
            </a:r>
            <a:r>
              <a:rPr lang="de-DE" i="1" dirty="0"/>
              <a:t>.</a:t>
            </a:r>
            <a:endParaRPr lang="de-DE" dirty="0"/>
          </a:p>
        </p:txBody>
      </p:sp>
    </p:spTree>
    <p:extLst>
      <p:ext uri="{BB962C8B-B14F-4D97-AF65-F5344CB8AC3E}">
        <p14:creationId xmlns:p14="http://schemas.microsoft.com/office/powerpoint/2010/main" val="4056740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3BC8B-47BC-7C41-A25D-8B960CC94E3A}"/>
              </a:ext>
            </a:extLst>
          </p:cNvPr>
          <p:cNvSpPr>
            <a:spLocks noGrp="1"/>
          </p:cNvSpPr>
          <p:nvPr>
            <p:ph type="title"/>
          </p:nvPr>
        </p:nvSpPr>
        <p:spPr/>
        <p:txBody>
          <a:bodyPr/>
          <a:lstStyle/>
          <a:p>
            <a:r>
              <a:rPr lang="de-DE" dirty="0"/>
              <a:t>GLBs </a:t>
            </a:r>
            <a:r>
              <a:rPr lang="de-DE" dirty="0" err="1"/>
              <a:t>and</a:t>
            </a:r>
            <a:r>
              <a:rPr lang="de-DE" dirty="0"/>
              <a:t> LUBs</a:t>
            </a:r>
          </a:p>
        </p:txBody>
      </p:sp>
      <p:sp>
        <p:nvSpPr>
          <p:cNvPr id="3" name="Content Placeholder 2">
            <a:extLst>
              <a:ext uri="{FF2B5EF4-FFF2-40B4-BE49-F238E27FC236}">
                <a16:creationId xmlns:a16="http://schemas.microsoft.com/office/drawing/2014/main" id="{6232CCC6-428B-6A44-8D85-458A104BF76A}"/>
              </a:ext>
            </a:extLst>
          </p:cNvPr>
          <p:cNvSpPr>
            <a:spLocks noGrp="1"/>
          </p:cNvSpPr>
          <p:nvPr>
            <p:ph idx="1"/>
          </p:nvPr>
        </p:nvSpPr>
        <p:spPr/>
        <p:txBody>
          <a:bodyPr/>
          <a:lstStyle/>
          <a:p>
            <a:r>
              <a:rPr lang="de-DE" dirty="0"/>
              <a:t>The </a:t>
            </a:r>
            <a:r>
              <a:rPr lang="de-DE" dirty="0" err="1"/>
              <a:t>greatest</a:t>
            </a:r>
            <a:r>
              <a:rPr lang="de-DE" dirty="0"/>
              <a:t> </a:t>
            </a:r>
            <a:r>
              <a:rPr lang="de-DE" dirty="0" err="1"/>
              <a:t>lower</a:t>
            </a:r>
            <a:r>
              <a:rPr lang="de-DE" dirty="0"/>
              <a:t> </a:t>
            </a:r>
            <a:r>
              <a:rPr lang="de-DE" dirty="0" err="1"/>
              <a:t>bound</a:t>
            </a:r>
            <a:r>
              <a:rPr lang="de-DE" dirty="0"/>
              <a:t> </a:t>
            </a:r>
            <a:r>
              <a:rPr lang="de-DE" dirty="0" err="1"/>
              <a:t>of</a:t>
            </a:r>
            <a:r>
              <a:rPr lang="de-DE" dirty="0"/>
              <a:t> A </a:t>
            </a:r>
            <a:r>
              <a:rPr lang="de-DE" dirty="0" err="1"/>
              <a:t>and</a:t>
            </a:r>
            <a:r>
              <a:rPr lang="de-DE" dirty="0"/>
              <a:t> B </a:t>
            </a:r>
            <a:r>
              <a:rPr lang="de-DE" dirty="0" err="1"/>
              <a:t>is</a:t>
            </a:r>
            <a:r>
              <a:rPr lang="de-DE" dirty="0"/>
              <a:t> a type C such </a:t>
            </a:r>
            <a:r>
              <a:rPr lang="de-DE" dirty="0" err="1"/>
              <a:t>that</a:t>
            </a:r>
            <a:r>
              <a:rPr lang="de-DE" dirty="0"/>
              <a:t> </a:t>
            </a:r>
          </a:p>
          <a:p>
            <a:pPr marL="514350" indent="-514350">
              <a:buFont typeface="+mj-lt"/>
              <a:buAutoNum type="arabicPeriod"/>
            </a:pPr>
            <a:r>
              <a:rPr lang="de-DE" dirty="0"/>
              <a:t>C &lt;: A </a:t>
            </a:r>
            <a:r>
              <a:rPr lang="de-DE" dirty="0" err="1"/>
              <a:t>and</a:t>
            </a:r>
            <a:r>
              <a:rPr lang="de-DE" dirty="0"/>
              <a:t> C &lt;: B</a:t>
            </a:r>
          </a:p>
          <a:p>
            <a:pPr marL="514350" indent="-514350">
              <a:buFont typeface="+mj-lt"/>
              <a:buAutoNum type="arabicPeriod"/>
            </a:pPr>
            <a:r>
              <a:rPr lang="de-DE" dirty="0" err="1"/>
              <a:t>for</a:t>
            </a:r>
            <a:r>
              <a:rPr lang="de-DE" dirty="0"/>
              <a:t> </a:t>
            </a:r>
            <a:r>
              <a:rPr lang="de-DE" dirty="0" err="1"/>
              <a:t>any</a:t>
            </a:r>
            <a:r>
              <a:rPr lang="de-DE" dirty="0"/>
              <a:t> C‘ such </a:t>
            </a:r>
            <a:r>
              <a:rPr lang="de-DE" dirty="0" err="1"/>
              <a:t>that</a:t>
            </a:r>
            <a:r>
              <a:rPr lang="de-DE" dirty="0"/>
              <a:t> C‘ &lt;: A </a:t>
            </a:r>
            <a:r>
              <a:rPr lang="de-DE" dirty="0" err="1"/>
              <a:t>and</a:t>
            </a:r>
            <a:r>
              <a:rPr lang="de-DE" dirty="0"/>
              <a:t> C‘ &lt;: B, </a:t>
            </a:r>
            <a:r>
              <a:rPr lang="de-DE" dirty="0" err="1"/>
              <a:t>we</a:t>
            </a:r>
            <a:r>
              <a:rPr lang="de-DE" dirty="0"/>
              <a:t> </a:t>
            </a:r>
            <a:r>
              <a:rPr lang="de-DE" dirty="0" err="1"/>
              <a:t>have</a:t>
            </a:r>
            <a:r>
              <a:rPr lang="de-DE" dirty="0"/>
              <a:t> C‘ &lt;: C</a:t>
            </a:r>
          </a:p>
          <a:p>
            <a:pPr marL="514350" indent="-514350">
              <a:buFont typeface="+mj-lt"/>
              <a:buAutoNum type="arabicPeriod"/>
            </a:pPr>
            <a:endParaRPr lang="de-DE" dirty="0"/>
          </a:p>
          <a:p>
            <a:r>
              <a:rPr lang="de-DE" dirty="0"/>
              <a:t>The least </a:t>
            </a:r>
            <a:r>
              <a:rPr lang="de-DE" dirty="0" err="1"/>
              <a:t>upper</a:t>
            </a:r>
            <a:r>
              <a:rPr lang="de-DE" dirty="0"/>
              <a:t> </a:t>
            </a:r>
            <a:r>
              <a:rPr lang="de-DE" dirty="0" err="1"/>
              <a:t>bound</a:t>
            </a:r>
            <a:r>
              <a:rPr lang="de-DE" dirty="0"/>
              <a:t> </a:t>
            </a:r>
            <a:r>
              <a:rPr lang="de-DE" dirty="0" err="1"/>
              <a:t>of</a:t>
            </a:r>
            <a:r>
              <a:rPr lang="de-DE" dirty="0"/>
              <a:t> A </a:t>
            </a:r>
            <a:r>
              <a:rPr lang="de-DE" dirty="0" err="1"/>
              <a:t>and</a:t>
            </a:r>
            <a:r>
              <a:rPr lang="de-DE" dirty="0"/>
              <a:t> B </a:t>
            </a:r>
            <a:r>
              <a:rPr lang="de-DE" dirty="0" err="1"/>
              <a:t>is</a:t>
            </a:r>
            <a:r>
              <a:rPr lang="de-DE" dirty="0"/>
              <a:t> a type C such </a:t>
            </a:r>
            <a:r>
              <a:rPr lang="de-DE" dirty="0" err="1"/>
              <a:t>that</a:t>
            </a:r>
            <a:r>
              <a:rPr lang="de-DE" dirty="0"/>
              <a:t> </a:t>
            </a:r>
          </a:p>
          <a:p>
            <a:pPr marL="514350" indent="-514350">
              <a:buFont typeface="+mj-lt"/>
              <a:buAutoNum type="arabicPeriod"/>
            </a:pPr>
            <a:r>
              <a:rPr lang="de-DE" dirty="0"/>
              <a:t>A &lt;: C </a:t>
            </a:r>
            <a:r>
              <a:rPr lang="de-DE" dirty="0" err="1"/>
              <a:t>and</a:t>
            </a:r>
            <a:r>
              <a:rPr lang="de-DE" dirty="0"/>
              <a:t> B &lt;: C</a:t>
            </a:r>
          </a:p>
          <a:p>
            <a:pPr marL="514350" indent="-514350">
              <a:buFont typeface="+mj-lt"/>
              <a:buAutoNum type="arabicPeriod"/>
            </a:pPr>
            <a:r>
              <a:rPr lang="de-DE" dirty="0" err="1"/>
              <a:t>for</a:t>
            </a:r>
            <a:r>
              <a:rPr lang="de-DE" dirty="0"/>
              <a:t> </a:t>
            </a:r>
            <a:r>
              <a:rPr lang="de-DE" dirty="0" err="1"/>
              <a:t>any</a:t>
            </a:r>
            <a:r>
              <a:rPr lang="de-DE" dirty="0"/>
              <a:t> C‘ such </a:t>
            </a:r>
            <a:r>
              <a:rPr lang="de-DE" dirty="0" err="1"/>
              <a:t>that</a:t>
            </a:r>
            <a:r>
              <a:rPr lang="de-DE" dirty="0"/>
              <a:t>  A &lt;: C‘ </a:t>
            </a:r>
            <a:r>
              <a:rPr lang="de-DE" dirty="0" err="1"/>
              <a:t>and</a:t>
            </a:r>
            <a:r>
              <a:rPr lang="de-DE" dirty="0"/>
              <a:t> B &lt;: C‘, </a:t>
            </a:r>
            <a:r>
              <a:rPr lang="de-DE" dirty="0" err="1"/>
              <a:t>we</a:t>
            </a:r>
            <a:r>
              <a:rPr lang="de-DE" dirty="0"/>
              <a:t> </a:t>
            </a:r>
            <a:r>
              <a:rPr lang="de-DE" dirty="0" err="1"/>
              <a:t>have</a:t>
            </a:r>
            <a:r>
              <a:rPr lang="de-DE" dirty="0"/>
              <a:t> C &lt;: C‘</a:t>
            </a:r>
          </a:p>
          <a:p>
            <a:pPr marL="0" indent="0">
              <a:buNone/>
            </a:pPr>
            <a:endParaRPr lang="de-DE" dirty="0"/>
          </a:p>
        </p:txBody>
      </p:sp>
    </p:spTree>
    <p:extLst>
      <p:ext uri="{BB962C8B-B14F-4D97-AF65-F5344CB8AC3E}">
        <p14:creationId xmlns:p14="http://schemas.microsoft.com/office/powerpoint/2010/main" val="3172622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0E089-8A8A-C24C-B307-2836DAA8F95A}"/>
              </a:ext>
            </a:extLst>
          </p:cNvPr>
          <p:cNvSpPr>
            <a:spLocks noGrp="1"/>
          </p:cNvSpPr>
          <p:nvPr>
            <p:ph type="title"/>
          </p:nvPr>
        </p:nvSpPr>
        <p:spPr/>
        <p:txBody>
          <a:bodyPr/>
          <a:lstStyle/>
          <a:p>
            <a:r>
              <a:rPr lang="de-DE" dirty="0"/>
              <a:t>GLBs </a:t>
            </a:r>
            <a:r>
              <a:rPr lang="de-DE" dirty="0" err="1"/>
              <a:t>and</a:t>
            </a:r>
            <a:r>
              <a:rPr lang="de-DE" dirty="0"/>
              <a:t> LUBs </a:t>
            </a:r>
            <a:r>
              <a:rPr lang="de-DE" dirty="0" err="1"/>
              <a:t>for</a:t>
            </a:r>
            <a:r>
              <a:rPr lang="de-DE" dirty="0"/>
              <a:t> </a:t>
            </a:r>
            <a:r>
              <a:rPr lang="de-DE" dirty="0" err="1"/>
              <a:t>structural</a:t>
            </a:r>
            <a:r>
              <a:rPr lang="de-DE" dirty="0"/>
              <a:t> </a:t>
            </a:r>
            <a:r>
              <a:rPr lang="de-DE" dirty="0" err="1"/>
              <a:t>types</a:t>
            </a:r>
            <a:endParaRPr lang="de-DE" dirty="0"/>
          </a:p>
        </p:txBody>
      </p:sp>
      <p:sp>
        <p:nvSpPr>
          <p:cNvPr id="3" name="Content Placeholder 2">
            <a:extLst>
              <a:ext uri="{FF2B5EF4-FFF2-40B4-BE49-F238E27FC236}">
                <a16:creationId xmlns:a16="http://schemas.microsoft.com/office/drawing/2014/main" id="{951492A2-381F-154D-AB8C-88A06AD69DF7}"/>
              </a:ext>
            </a:extLst>
          </p:cNvPr>
          <p:cNvSpPr>
            <a:spLocks noGrp="1"/>
          </p:cNvSpPr>
          <p:nvPr>
            <p:ph idx="1"/>
          </p:nvPr>
        </p:nvSpPr>
        <p:spPr/>
        <p:txBody>
          <a:bodyPr>
            <a:normAutofit fontScale="92500" lnSpcReduction="10000"/>
          </a:bodyPr>
          <a:lstStyle/>
          <a:p>
            <a:pPr>
              <a:lnSpc>
                <a:spcPct val="100000"/>
              </a:lnSpc>
            </a:pPr>
            <a:r>
              <a:rPr lang="de-DE" dirty="0"/>
              <a:t>The least </a:t>
            </a:r>
            <a:r>
              <a:rPr lang="de-DE" dirty="0" err="1"/>
              <a:t>upper</a:t>
            </a:r>
            <a:r>
              <a:rPr lang="de-DE" dirty="0"/>
              <a:t> </a:t>
            </a:r>
            <a:r>
              <a:rPr lang="de-DE" dirty="0" err="1"/>
              <a:t>bound</a:t>
            </a:r>
            <a:r>
              <a:rPr lang="de-DE" dirty="0"/>
              <a:t> </a:t>
            </a:r>
            <a:r>
              <a:rPr lang="de-DE" dirty="0" err="1"/>
              <a:t>of</a:t>
            </a:r>
            <a:r>
              <a:rPr lang="de-DE" dirty="0"/>
              <a:t> </a:t>
            </a:r>
            <a:r>
              <a:rPr lang="de-DE" dirty="0" err="1"/>
              <a:t>structural</a:t>
            </a:r>
            <a:r>
              <a:rPr lang="de-DE" dirty="0"/>
              <a:t> </a:t>
            </a:r>
            <a:r>
              <a:rPr lang="de-DE" dirty="0" err="1"/>
              <a:t>types</a:t>
            </a:r>
            <a:r>
              <a:rPr lang="de-DE" dirty="0"/>
              <a:t> A </a:t>
            </a:r>
            <a:r>
              <a:rPr lang="de-DE" dirty="0" err="1"/>
              <a:t>and</a:t>
            </a:r>
            <a:r>
              <a:rPr lang="de-DE" dirty="0"/>
              <a:t> B </a:t>
            </a:r>
            <a:r>
              <a:rPr lang="de-DE" dirty="0" err="1"/>
              <a:t>is</a:t>
            </a:r>
            <a:r>
              <a:rPr lang="de-DE" dirty="0"/>
              <a:t> </a:t>
            </a:r>
            <a:r>
              <a:rPr lang="de-DE" dirty="0" err="1"/>
              <a:t>the</a:t>
            </a:r>
            <a:r>
              <a:rPr lang="de-DE" dirty="0"/>
              <a:t> (</a:t>
            </a:r>
            <a:r>
              <a:rPr lang="de-DE" dirty="0" err="1"/>
              <a:t>set-theoretic</a:t>
            </a:r>
            <a:r>
              <a:rPr lang="de-DE" dirty="0"/>
              <a:t>) </a:t>
            </a:r>
            <a:r>
              <a:rPr lang="de-DE" dirty="0" err="1"/>
              <a:t>intersection</a:t>
            </a:r>
            <a:r>
              <a:rPr lang="de-DE" dirty="0"/>
              <a:t> </a:t>
            </a:r>
            <a:r>
              <a:rPr lang="de-DE" dirty="0" err="1"/>
              <a:t>of</a:t>
            </a:r>
            <a:r>
              <a:rPr lang="de-DE" dirty="0"/>
              <a:t> </a:t>
            </a:r>
            <a:r>
              <a:rPr lang="de-DE" dirty="0" err="1"/>
              <a:t>the</a:t>
            </a:r>
            <a:r>
              <a:rPr lang="de-DE" dirty="0"/>
              <a:t> </a:t>
            </a:r>
            <a:r>
              <a:rPr lang="de-DE" dirty="0" err="1"/>
              <a:t>methods</a:t>
            </a:r>
            <a:r>
              <a:rPr lang="de-DE" dirty="0"/>
              <a:t> </a:t>
            </a:r>
            <a:r>
              <a:rPr lang="de-DE" dirty="0" err="1"/>
              <a:t>of</a:t>
            </a:r>
            <a:r>
              <a:rPr lang="de-DE" dirty="0"/>
              <a:t> A </a:t>
            </a:r>
            <a:r>
              <a:rPr lang="de-DE" dirty="0" err="1"/>
              <a:t>and</a:t>
            </a:r>
            <a:r>
              <a:rPr lang="de-DE" dirty="0"/>
              <a:t> B.</a:t>
            </a:r>
          </a:p>
          <a:p>
            <a:pPr>
              <a:lnSpc>
                <a:spcPct val="100000"/>
              </a:lnSpc>
            </a:pPr>
            <a:r>
              <a:rPr lang="de-DE" dirty="0"/>
              <a:t>The </a:t>
            </a:r>
            <a:r>
              <a:rPr lang="de-DE" dirty="0" err="1"/>
              <a:t>greatest</a:t>
            </a:r>
            <a:r>
              <a:rPr lang="de-DE" dirty="0"/>
              <a:t> </a:t>
            </a:r>
            <a:r>
              <a:rPr lang="de-DE" dirty="0" err="1"/>
              <a:t>lower</a:t>
            </a:r>
            <a:r>
              <a:rPr lang="de-DE" dirty="0"/>
              <a:t> </a:t>
            </a:r>
            <a:r>
              <a:rPr lang="de-DE" dirty="0" err="1"/>
              <a:t>bound</a:t>
            </a:r>
            <a:r>
              <a:rPr lang="de-DE" dirty="0"/>
              <a:t> </a:t>
            </a:r>
            <a:r>
              <a:rPr lang="de-DE" dirty="0" err="1"/>
              <a:t>of</a:t>
            </a:r>
            <a:r>
              <a:rPr lang="de-DE" dirty="0"/>
              <a:t> </a:t>
            </a:r>
            <a:r>
              <a:rPr lang="de-DE" dirty="0" err="1"/>
              <a:t>structural</a:t>
            </a:r>
            <a:r>
              <a:rPr lang="de-DE" dirty="0"/>
              <a:t> </a:t>
            </a:r>
            <a:r>
              <a:rPr lang="de-DE" dirty="0" err="1"/>
              <a:t>types</a:t>
            </a:r>
            <a:r>
              <a:rPr lang="de-DE" dirty="0"/>
              <a:t> A </a:t>
            </a:r>
            <a:r>
              <a:rPr lang="de-DE" dirty="0" err="1"/>
              <a:t>and</a:t>
            </a:r>
            <a:r>
              <a:rPr lang="de-DE" dirty="0"/>
              <a:t> B </a:t>
            </a:r>
            <a:r>
              <a:rPr lang="de-DE" dirty="0" err="1"/>
              <a:t>is</a:t>
            </a:r>
            <a:r>
              <a:rPr lang="de-DE" dirty="0"/>
              <a:t> </a:t>
            </a:r>
            <a:r>
              <a:rPr lang="de-DE" dirty="0" err="1"/>
              <a:t>the</a:t>
            </a:r>
            <a:r>
              <a:rPr lang="de-DE" dirty="0"/>
              <a:t> (</a:t>
            </a:r>
            <a:r>
              <a:rPr lang="de-DE" dirty="0" err="1"/>
              <a:t>set-theoretic</a:t>
            </a:r>
            <a:r>
              <a:rPr lang="de-DE" dirty="0"/>
              <a:t>) </a:t>
            </a:r>
            <a:r>
              <a:rPr lang="de-DE" dirty="0" err="1"/>
              <a:t>union</a:t>
            </a:r>
            <a:r>
              <a:rPr lang="de-DE" dirty="0"/>
              <a:t> </a:t>
            </a:r>
            <a:r>
              <a:rPr lang="de-DE" dirty="0" err="1"/>
              <a:t>of</a:t>
            </a:r>
            <a:r>
              <a:rPr lang="de-DE" dirty="0"/>
              <a:t> </a:t>
            </a:r>
            <a:r>
              <a:rPr lang="de-DE" dirty="0" err="1"/>
              <a:t>the</a:t>
            </a:r>
            <a:r>
              <a:rPr lang="de-DE" dirty="0"/>
              <a:t> </a:t>
            </a:r>
            <a:r>
              <a:rPr lang="de-DE" dirty="0" err="1"/>
              <a:t>methods</a:t>
            </a:r>
            <a:r>
              <a:rPr lang="de-DE" dirty="0"/>
              <a:t> </a:t>
            </a:r>
            <a:r>
              <a:rPr lang="de-DE" dirty="0" err="1"/>
              <a:t>of</a:t>
            </a:r>
            <a:r>
              <a:rPr lang="de-DE" dirty="0"/>
              <a:t> A </a:t>
            </a:r>
            <a:r>
              <a:rPr lang="de-DE" dirty="0" err="1"/>
              <a:t>and</a:t>
            </a:r>
            <a:r>
              <a:rPr lang="de-DE" dirty="0"/>
              <a:t> B.</a:t>
            </a:r>
          </a:p>
          <a:p>
            <a:pPr>
              <a:lnSpc>
                <a:spcPct val="100000"/>
              </a:lnSpc>
            </a:pPr>
            <a:endParaRPr lang="de-DE" dirty="0"/>
          </a:p>
          <a:p>
            <a:pPr marL="0" indent="0">
              <a:lnSpc>
                <a:spcPct val="100000"/>
              </a:lnSpc>
              <a:buNone/>
            </a:pPr>
            <a:r>
              <a:rPr lang="de-DE" b="1" dirty="0">
                <a:solidFill>
                  <a:schemeClr val="accent1"/>
                </a:solidFill>
              </a:rPr>
              <a:t>type</a:t>
            </a:r>
            <a:r>
              <a:rPr lang="de-DE" b="1" dirty="0"/>
              <a:t> </a:t>
            </a:r>
            <a:r>
              <a:rPr lang="de-DE" dirty="0" err="1"/>
              <a:t>nameAndAddress</a:t>
            </a:r>
            <a:r>
              <a:rPr lang="de-DE" dirty="0"/>
              <a:t> = { </a:t>
            </a:r>
            <a:r>
              <a:rPr lang="de-DE" b="1" dirty="0" err="1">
                <a:solidFill>
                  <a:schemeClr val="accent1"/>
                </a:solidFill>
              </a:rPr>
              <a:t>def</a:t>
            </a:r>
            <a:r>
              <a:rPr lang="de-DE" b="1" dirty="0"/>
              <a:t> </a:t>
            </a:r>
            <a:r>
              <a:rPr lang="de-DE" dirty="0" err="1"/>
              <a:t>name</a:t>
            </a:r>
            <a:r>
              <a:rPr lang="de-DE" dirty="0"/>
              <a:t>: </a:t>
            </a:r>
            <a:r>
              <a:rPr lang="de-DE" dirty="0">
                <a:solidFill>
                  <a:schemeClr val="accent5"/>
                </a:solidFill>
              </a:rPr>
              <a:t>String</a:t>
            </a:r>
            <a:r>
              <a:rPr lang="de-DE" dirty="0"/>
              <a:t>; </a:t>
            </a:r>
            <a:r>
              <a:rPr lang="de-DE" b="1" dirty="0" err="1">
                <a:solidFill>
                  <a:schemeClr val="accent1"/>
                </a:solidFill>
              </a:rPr>
              <a:t>def</a:t>
            </a:r>
            <a:r>
              <a:rPr lang="de-DE" b="1" dirty="0"/>
              <a:t> </a:t>
            </a:r>
            <a:r>
              <a:rPr lang="de-DE" dirty="0" err="1"/>
              <a:t>address</a:t>
            </a:r>
            <a:r>
              <a:rPr lang="de-DE" dirty="0"/>
              <a:t>: </a:t>
            </a:r>
            <a:r>
              <a:rPr lang="de-DE" dirty="0">
                <a:solidFill>
                  <a:srgbClr val="00B0F0"/>
                </a:solidFill>
              </a:rPr>
              <a:t>String</a:t>
            </a:r>
            <a:r>
              <a:rPr lang="de-DE" dirty="0"/>
              <a:t> }</a:t>
            </a:r>
            <a:br>
              <a:rPr lang="de-DE" dirty="0"/>
            </a:br>
            <a:r>
              <a:rPr lang="de-DE" b="1" dirty="0">
                <a:solidFill>
                  <a:schemeClr val="accent1"/>
                </a:solidFill>
              </a:rPr>
              <a:t>type</a:t>
            </a:r>
            <a:r>
              <a:rPr lang="de-DE" b="1" dirty="0"/>
              <a:t> </a:t>
            </a:r>
            <a:r>
              <a:rPr lang="de-DE" dirty="0" err="1"/>
              <a:t>nameAndAge</a:t>
            </a:r>
            <a:r>
              <a:rPr lang="de-DE" dirty="0"/>
              <a:t> = { </a:t>
            </a:r>
            <a:r>
              <a:rPr lang="de-DE" b="1" dirty="0" err="1">
                <a:solidFill>
                  <a:schemeClr val="accent1"/>
                </a:solidFill>
              </a:rPr>
              <a:t>def</a:t>
            </a:r>
            <a:r>
              <a:rPr lang="de-DE" b="1" dirty="0"/>
              <a:t> </a:t>
            </a:r>
            <a:r>
              <a:rPr lang="de-DE" dirty="0" err="1"/>
              <a:t>name</a:t>
            </a:r>
            <a:r>
              <a:rPr lang="de-DE" dirty="0"/>
              <a:t>: </a:t>
            </a:r>
            <a:r>
              <a:rPr lang="de-DE" dirty="0">
                <a:solidFill>
                  <a:srgbClr val="00B0F0"/>
                </a:solidFill>
              </a:rPr>
              <a:t>String</a:t>
            </a:r>
            <a:r>
              <a:rPr lang="de-DE" dirty="0"/>
              <a:t>; </a:t>
            </a:r>
            <a:r>
              <a:rPr lang="de-DE" b="1" dirty="0" err="1">
                <a:solidFill>
                  <a:schemeClr val="accent1"/>
                </a:solidFill>
              </a:rPr>
              <a:t>def</a:t>
            </a:r>
            <a:r>
              <a:rPr lang="de-DE" b="1" dirty="0"/>
              <a:t> </a:t>
            </a:r>
            <a:r>
              <a:rPr lang="de-DE" dirty="0" err="1"/>
              <a:t>age</a:t>
            </a:r>
            <a:r>
              <a:rPr lang="de-DE" dirty="0">
                <a:solidFill>
                  <a:srgbClr val="00B0F0"/>
                </a:solidFill>
              </a:rPr>
              <a:t>: </a:t>
            </a:r>
            <a:r>
              <a:rPr lang="de-DE" dirty="0" err="1">
                <a:solidFill>
                  <a:srgbClr val="00B0F0"/>
                </a:solidFill>
              </a:rPr>
              <a:t>Int</a:t>
            </a:r>
            <a:r>
              <a:rPr lang="de-DE" dirty="0">
                <a:solidFill>
                  <a:srgbClr val="00B0F0"/>
                </a:solidFill>
              </a:rPr>
              <a:t> </a:t>
            </a:r>
            <a:r>
              <a:rPr lang="de-DE" dirty="0"/>
              <a:t>}</a:t>
            </a:r>
          </a:p>
          <a:p>
            <a:pPr marL="0" indent="0">
              <a:lnSpc>
                <a:spcPct val="100000"/>
              </a:lnSpc>
              <a:buNone/>
            </a:pPr>
            <a:br>
              <a:rPr lang="de-DE" dirty="0"/>
            </a:br>
            <a:r>
              <a:rPr lang="de-DE" dirty="0"/>
              <a:t>LUB </a:t>
            </a:r>
            <a:r>
              <a:rPr lang="de-DE" dirty="0" err="1"/>
              <a:t>is</a:t>
            </a:r>
            <a:r>
              <a:rPr lang="de-DE" dirty="0"/>
              <a:t> { </a:t>
            </a:r>
            <a:r>
              <a:rPr lang="de-DE" b="1" dirty="0" err="1">
                <a:solidFill>
                  <a:schemeClr val="accent1"/>
                </a:solidFill>
              </a:rPr>
              <a:t>def</a:t>
            </a:r>
            <a:r>
              <a:rPr lang="de-DE" b="1" dirty="0"/>
              <a:t> </a:t>
            </a:r>
            <a:r>
              <a:rPr lang="de-DE" dirty="0" err="1"/>
              <a:t>name</a:t>
            </a:r>
            <a:r>
              <a:rPr lang="de-DE" dirty="0"/>
              <a:t>: </a:t>
            </a:r>
            <a:r>
              <a:rPr lang="de-DE" dirty="0">
                <a:solidFill>
                  <a:srgbClr val="00B0F0"/>
                </a:solidFill>
              </a:rPr>
              <a:t>String</a:t>
            </a:r>
            <a:r>
              <a:rPr lang="de-DE" dirty="0"/>
              <a:t> }</a:t>
            </a:r>
          </a:p>
          <a:p>
            <a:pPr marL="0" indent="0">
              <a:lnSpc>
                <a:spcPct val="100000"/>
              </a:lnSpc>
              <a:buNone/>
            </a:pPr>
            <a:r>
              <a:rPr lang="de-DE" dirty="0"/>
              <a:t>GLB </a:t>
            </a:r>
            <a:r>
              <a:rPr lang="de-DE" dirty="0" err="1"/>
              <a:t>is</a:t>
            </a:r>
            <a:r>
              <a:rPr lang="de-DE" dirty="0"/>
              <a:t> { </a:t>
            </a:r>
            <a:r>
              <a:rPr lang="de-DE" b="1" dirty="0" err="1">
                <a:solidFill>
                  <a:schemeClr val="accent1"/>
                </a:solidFill>
              </a:rPr>
              <a:t>def</a:t>
            </a:r>
            <a:r>
              <a:rPr lang="de-DE" b="1" dirty="0">
                <a:solidFill>
                  <a:schemeClr val="accent1"/>
                </a:solidFill>
              </a:rPr>
              <a:t> </a:t>
            </a:r>
            <a:r>
              <a:rPr lang="de-DE" dirty="0" err="1"/>
              <a:t>name</a:t>
            </a:r>
            <a:r>
              <a:rPr lang="de-DE" dirty="0"/>
              <a:t>: </a:t>
            </a:r>
            <a:r>
              <a:rPr lang="de-DE" dirty="0">
                <a:solidFill>
                  <a:srgbClr val="00B0F0"/>
                </a:solidFill>
              </a:rPr>
              <a:t>String</a:t>
            </a:r>
            <a:r>
              <a:rPr lang="de-DE" dirty="0"/>
              <a:t>; </a:t>
            </a:r>
            <a:r>
              <a:rPr lang="de-DE" b="1" dirty="0" err="1">
                <a:solidFill>
                  <a:schemeClr val="accent1"/>
                </a:solidFill>
              </a:rPr>
              <a:t>def</a:t>
            </a:r>
            <a:r>
              <a:rPr lang="de-DE" b="1" dirty="0">
                <a:solidFill>
                  <a:schemeClr val="accent1"/>
                </a:solidFill>
              </a:rPr>
              <a:t> </a:t>
            </a:r>
            <a:r>
              <a:rPr lang="de-DE" dirty="0" err="1"/>
              <a:t>address</a:t>
            </a:r>
            <a:r>
              <a:rPr lang="de-DE" dirty="0"/>
              <a:t>: </a:t>
            </a:r>
            <a:r>
              <a:rPr lang="de-DE" dirty="0">
                <a:solidFill>
                  <a:srgbClr val="00B0F0"/>
                </a:solidFill>
              </a:rPr>
              <a:t>String</a:t>
            </a:r>
            <a:r>
              <a:rPr lang="de-DE" dirty="0"/>
              <a:t>; </a:t>
            </a:r>
            <a:r>
              <a:rPr lang="de-DE" b="1" dirty="0" err="1">
                <a:solidFill>
                  <a:schemeClr val="accent1"/>
                </a:solidFill>
              </a:rPr>
              <a:t>def</a:t>
            </a:r>
            <a:r>
              <a:rPr lang="de-DE" b="1" dirty="0"/>
              <a:t> </a:t>
            </a:r>
            <a:r>
              <a:rPr lang="de-DE" dirty="0" err="1"/>
              <a:t>age</a:t>
            </a:r>
            <a:r>
              <a:rPr lang="de-DE" dirty="0"/>
              <a:t>: </a:t>
            </a:r>
            <a:r>
              <a:rPr lang="de-DE" dirty="0" err="1">
                <a:solidFill>
                  <a:srgbClr val="00B0F0"/>
                </a:solidFill>
              </a:rPr>
              <a:t>Int</a:t>
            </a:r>
            <a:r>
              <a:rPr lang="de-DE" dirty="0"/>
              <a:t> }</a:t>
            </a:r>
          </a:p>
        </p:txBody>
      </p:sp>
    </p:spTree>
    <p:extLst>
      <p:ext uri="{BB962C8B-B14F-4D97-AF65-F5344CB8AC3E}">
        <p14:creationId xmlns:p14="http://schemas.microsoft.com/office/powerpoint/2010/main" val="2804517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15908</TotalTime>
  <Words>681</Words>
  <Application>Microsoft Macintosh PowerPoint</Application>
  <PresentationFormat>Widescreen</PresentationFormat>
  <Paragraphs>80</Paragraphs>
  <Slides>15</Slides>
  <Notes>2</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 Unicode MS</vt:lpstr>
      <vt:lpstr>Arial</vt:lpstr>
      <vt:lpstr>Calibri</vt:lpstr>
      <vt:lpstr>Calibri Light</vt:lpstr>
      <vt:lpstr>Office Theme</vt:lpstr>
      <vt:lpstr>PowerPoint Presentation</vt:lpstr>
      <vt:lpstr>My talk is about…</vt:lpstr>
      <vt:lpstr>Who we are &amp; where we are &amp; what we do</vt:lpstr>
      <vt:lpstr>Some of my teammates are here</vt:lpstr>
      <vt:lpstr>Rest of my presentation</vt:lpstr>
      <vt:lpstr>Variance</vt:lpstr>
      <vt:lpstr>Structural types</vt:lpstr>
      <vt:lpstr>GLBs and LUBs</vt:lpstr>
      <vt:lpstr>GLBs and LUBs for structural types</vt:lpstr>
      <vt:lpstr>Clound Application Development Kit for Scala‘s Data Layer</vt:lpstr>
      <vt:lpstr>Historical note</vt:lpstr>
      <vt:lpstr>Live Example</vt:lpstr>
      <vt:lpstr>Compiler patchs</vt:lpstr>
      <vt:lpstr>Summary</vt:lpstr>
      <vt:lpstr>PowerPoint Presentation</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Namespaces for SQL result sets with nested structural types</dc:title>
  <dc:creator>Nakata, Keiko</dc:creator>
  <cp:lastModifiedBy>Nakata, Keiko</cp:lastModifiedBy>
  <cp:revision>78</cp:revision>
  <dcterms:created xsi:type="dcterms:W3CDTF">2018-05-07T08:23:41Z</dcterms:created>
  <dcterms:modified xsi:type="dcterms:W3CDTF">2018-06-20T09:04:03Z</dcterms:modified>
</cp:coreProperties>
</file>